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3664" r:id="rId5"/>
  </p:sldMasterIdLst>
  <p:notesMasterIdLst>
    <p:notesMasterId r:id="rId27"/>
  </p:notesMasterIdLst>
  <p:sldIdLst>
    <p:sldId id="333" r:id="rId6"/>
    <p:sldId id="2144446167" r:id="rId7"/>
    <p:sldId id="2144446138" r:id="rId8"/>
    <p:sldId id="2144446140" r:id="rId9"/>
    <p:sldId id="2144446044" r:id="rId10"/>
    <p:sldId id="2144446131" r:id="rId11"/>
    <p:sldId id="2144446056" r:id="rId12"/>
    <p:sldId id="2144446132" r:id="rId13"/>
    <p:sldId id="2144446041" r:id="rId14"/>
    <p:sldId id="2144446133" r:id="rId15"/>
    <p:sldId id="423" r:id="rId16"/>
    <p:sldId id="2144446134" r:id="rId17"/>
    <p:sldId id="2144446135" r:id="rId18"/>
    <p:sldId id="2144446136" r:id="rId19"/>
    <p:sldId id="2144446036" r:id="rId20"/>
    <p:sldId id="2144446137" r:id="rId21"/>
    <p:sldId id="2144446168" r:id="rId22"/>
    <p:sldId id="2144446169" r:id="rId23"/>
    <p:sldId id="2144446159" r:id="rId24"/>
    <p:sldId id="2144446162" r:id="rId25"/>
    <p:sldId id="421" r:id="rId26"/>
  </p:sldIdLst>
  <p:sldSz cx="9144000" cy="5143500" type="screen16x9"/>
  <p:notesSz cx="6858000" cy="9144000"/>
  <p:embeddedFontLst>
    <p:embeddedFont>
      <p:font typeface="Poppins" panose="00000500000000000000" pitchFamily="2" charset="0"/>
      <p:regular r:id="rId28"/>
      <p:bold r:id="rId29"/>
      <p:italic r:id="rId30"/>
      <p:boldItalic r:id="rId31"/>
    </p:embeddedFont>
    <p:embeddedFont>
      <p:font typeface="Poppins Light" panose="00000400000000000000" pitchFamily="2" charset="0"/>
      <p:regular r:id="rId32"/>
      <p:italic r:id="rId33"/>
    </p:embeddedFont>
    <p:embeddedFont>
      <p:font typeface="Poppins SemiBold" panose="000007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ing slide" id="{6C9BAB10-EBEE-D046-BAA4-DDAFF3E7CC8B}">
          <p14:sldIdLst>
            <p14:sldId id="333"/>
            <p14:sldId id="2144446167"/>
            <p14:sldId id="2144446138"/>
            <p14:sldId id="2144446140"/>
            <p14:sldId id="2144446044"/>
            <p14:sldId id="2144446131"/>
            <p14:sldId id="2144446056"/>
            <p14:sldId id="2144446132"/>
            <p14:sldId id="2144446041"/>
            <p14:sldId id="2144446133"/>
            <p14:sldId id="423"/>
            <p14:sldId id="2144446134"/>
            <p14:sldId id="2144446135"/>
            <p14:sldId id="2144446136"/>
            <p14:sldId id="2144446036"/>
            <p14:sldId id="2144446137"/>
            <p14:sldId id="2144446168"/>
            <p14:sldId id="2144446169"/>
            <p14:sldId id="2144446159"/>
            <p14:sldId id="2144446162"/>
            <p14:sldId id="421"/>
          </p14:sldIdLst>
        </p14:section>
      </p14:sectionLst>
    </p:ext>
    <p:ext uri="{EFAFB233-063F-42B5-8137-9DF3F51BA10A}">
      <p15:sldGuideLst xmlns:p15="http://schemas.microsoft.com/office/powerpoint/2012/main">
        <p15:guide id="1" orient="horz" pos="373" userDrawn="1">
          <p15:clr>
            <a:srgbClr val="A4A3A4"/>
          </p15:clr>
        </p15:guide>
        <p15:guide id="2" pos="3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9BF4C-8810-A36F-C2A9-8876669B8E8A}" name="Louise Adkins" initials="LA" userId="S::Louise.Adkins@Ipsos.com::bf22e87f-e40b-4a65-954e-fbf1d33bf818" providerId="AD"/>
  <p188:author id="{8058E8C6-0382-9EFB-2902-D70F3E43E22D}" name="Reuben Balfour" initials="RB" userId="S::Reuben.Balfour@ipsos.com::16ffddf7-7447-4e70-b0ef-8ef034a0f0a2" providerId="AD"/>
  <p188:author id="{41DA96CA-101B-3AF6-9528-2E49A9A05BF7}" name="Michael Lawrie" initials="ML" userId="S::Michael.Lawrie@ipsos.com::9b80e551-4c86-4a4a-8c2c-1fee011f7e9d" providerId="AD"/>
  <p188:author id="{A0749DCE-B514-7D75-0CA9-B82DAE7FD3A5}" name="Jo Lea" initials="JL" userId="S::jo.lea@sportengland.org::f8a474af-7b9e-4e22-bfa5-76f2a3d34be0" providerId="AD"/>
  <p188:author id="{DD3920E2-6896-6336-B007-91A016A5C7FD}" name="Jo Lea" initials="JL" userId="S::jo.lea@SPORTENGLAND.ORG::f8a474af-7b9e-4e22-bfa5-76f2a3d34be0" providerId="AD"/>
  <p188:author id="{73A8C4F0-3AA2-8182-2B29-219171BB48FA}" name="Molly Dawson" initials="" userId="S::Molly.Dawson@ipsos.com::f9f1830d-074d-452e-8e8f-c0b7e9a5a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C4A"/>
    <a:srgbClr val="0072D6"/>
    <a:srgbClr val="FF6105"/>
    <a:srgbClr val="004069"/>
    <a:srgbClr val="00A882"/>
    <a:srgbClr val="CDEFE7"/>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7DC68-9F85-4898-B0AD-92269567E72D}" v="5" dt="2024-03-06T15:20:42.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guide orient="horz" pos="373"/>
        <p:guide pos="3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Light"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Light" pitchFamily="2" charset="77"/>
              </a:defRPr>
            </a:lvl1pPr>
          </a:lstStyle>
          <a:p>
            <a:fld id="{77C5EB37-4738-462B-8E1E-608AF93E5466}" type="datetimeFigureOut">
              <a:rPr lang="en-GB" smtClean="0"/>
              <a:pPr/>
              <a:t>04/07/2024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Light"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Light" pitchFamily="2" charset="77"/>
              </a:defRPr>
            </a:lvl1pPr>
          </a:lstStyle>
          <a:p>
            <a:fld id="{88E9B3B8-0214-44A8-8DC4-CB517A85CA4D}" type="slidenum">
              <a:rPr lang="en-GB" smtClean="0"/>
              <a:pPr/>
              <a:t>‹#›</a:t>
            </a:fld>
            <a:endParaRPr lang="en-GB" dirty="0"/>
          </a:p>
        </p:txBody>
      </p:sp>
    </p:spTree>
    <p:extLst>
      <p:ext uri="{BB962C8B-B14F-4D97-AF65-F5344CB8AC3E}">
        <p14:creationId xmlns:p14="http://schemas.microsoft.com/office/powerpoint/2010/main" val="1479929830"/>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Poppins Light" pitchFamily="2" charset="77"/>
        <a:ea typeface="+mn-ea"/>
        <a:cs typeface="+mn-cs"/>
      </a:defRPr>
    </a:lvl1pPr>
    <a:lvl2pPr marL="342900" algn="l" defTabSz="685800" rtl="0" eaLnBrk="1" latinLnBrk="0" hangingPunct="1">
      <a:defRPr sz="900" b="0" i="0" kern="1200">
        <a:solidFill>
          <a:schemeClr val="tx1"/>
        </a:solidFill>
        <a:latin typeface="Poppins Light" pitchFamily="2" charset="77"/>
        <a:ea typeface="+mn-ea"/>
        <a:cs typeface="+mn-cs"/>
      </a:defRPr>
    </a:lvl2pPr>
    <a:lvl3pPr marL="685800" algn="l" defTabSz="685800" rtl="0" eaLnBrk="1" latinLnBrk="0" hangingPunct="1">
      <a:defRPr sz="900" b="0" i="0" kern="1200">
        <a:solidFill>
          <a:schemeClr val="tx1"/>
        </a:solidFill>
        <a:latin typeface="Poppins Light" pitchFamily="2" charset="77"/>
        <a:ea typeface="+mn-ea"/>
        <a:cs typeface="+mn-cs"/>
      </a:defRPr>
    </a:lvl3pPr>
    <a:lvl4pPr marL="1028700" algn="l" defTabSz="685800" rtl="0" eaLnBrk="1" latinLnBrk="0" hangingPunct="1">
      <a:defRPr sz="900" b="0" i="0" kern="1200">
        <a:solidFill>
          <a:schemeClr val="tx1"/>
        </a:solidFill>
        <a:latin typeface="Poppins Light" pitchFamily="2" charset="77"/>
        <a:ea typeface="+mn-ea"/>
        <a:cs typeface="+mn-cs"/>
      </a:defRPr>
    </a:lvl4pPr>
    <a:lvl5pPr marL="1371600" algn="l" defTabSz="685800" rtl="0" eaLnBrk="1" latinLnBrk="0" hangingPunct="1">
      <a:defRPr sz="900" b="0" i="0" kern="1200">
        <a:solidFill>
          <a:schemeClr val="tx1"/>
        </a:solidFill>
        <a:latin typeface="Poppins Light" pitchFamily="2"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a:t>
            </a:fld>
            <a:endParaRPr lang="en-GB" dirty="0"/>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10</a:t>
            </a:fld>
            <a:endParaRPr lang="en-US" dirty="0"/>
          </a:p>
        </p:txBody>
      </p:sp>
    </p:spTree>
    <p:extLst>
      <p:ext uri="{BB962C8B-B14F-4D97-AF65-F5344CB8AC3E}">
        <p14:creationId xmlns:p14="http://schemas.microsoft.com/office/powerpoint/2010/main" val="16146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11</a:t>
            </a:fld>
            <a:endParaRPr lang="en-GB" dirty="0"/>
          </a:p>
        </p:txBody>
      </p:sp>
    </p:spTree>
    <p:extLst>
      <p:ext uri="{BB962C8B-B14F-4D97-AF65-F5344CB8AC3E}">
        <p14:creationId xmlns:p14="http://schemas.microsoft.com/office/powerpoint/2010/main" val="198822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12</a:t>
            </a:fld>
            <a:endParaRPr lang="en-GB" dirty="0"/>
          </a:p>
        </p:txBody>
      </p:sp>
    </p:spTree>
    <p:extLst>
      <p:ext uri="{BB962C8B-B14F-4D97-AF65-F5344CB8AC3E}">
        <p14:creationId xmlns:p14="http://schemas.microsoft.com/office/powerpoint/2010/main" val="42211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13</a:t>
            </a:fld>
            <a:endParaRPr lang="en-GB" dirty="0"/>
          </a:p>
        </p:txBody>
      </p:sp>
    </p:spTree>
    <p:extLst>
      <p:ext uri="{BB962C8B-B14F-4D97-AF65-F5344CB8AC3E}">
        <p14:creationId xmlns:p14="http://schemas.microsoft.com/office/powerpoint/2010/main" val="62233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14</a:t>
            </a:fld>
            <a:endParaRPr lang="en-GB" dirty="0"/>
          </a:p>
        </p:txBody>
      </p:sp>
    </p:spTree>
    <p:extLst>
      <p:ext uri="{BB962C8B-B14F-4D97-AF65-F5344CB8AC3E}">
        <p14:creationId xmlns:p14="http://schemas.microsoft.com/office/powerpoint/2010/main" val="47385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15</a:t>
            </a:fld>
            <a:endParaRPr lang="en-GB" dirty="0"/>
          </a:p>
        </p:txBody>
      </p:sp>
    </p:spTree>
    <p:extLst>
      <p:ext uri="{BB962C8B-B14F-4D97-AF65-F5344CB8AC3E}">
        <p14:creationId xmlns:p14="http://schemas.microsoft.com/office/powerpoint/2010/main" val="18518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16</a:t>
            </a:fld>
            <a:endParaRPr lang="en-US" dirty="0"/>
          </a:p>
        </p:txBody>
      </p:sp>
    </p:spTree>
    <p:extLst>
      <p:ext uri="{BB962C8B-B14F-4D97-AF65-F5344CB8AC3E}">
        <p14:creationId xmlns:p14="http://schemas.microsoft.com/office/powerpoint/2010/main" val="94810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Poppins Ligh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232017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DC74F-6919-374B-8B8F-E401A95A55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03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19</a:t>
            </a:fld>
            <a:endParaRPr lang="en-GB" dirty="0"/>
          </a:p>
        </p:txBody>
      </p:sp>
    </p:spTree>
    <p:extLst>
      <p:ext uri="{BB962C8B-B14F-4D97-AF65-F5344CB8AC3E}">
        <p14:creationId xmlns:p14="http://schemas.microsoft.com/office/powerpoint/2010/main" val="285320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2</a:t>
            </a:fld>
            <a:endParaRPr lang="en-GB" dirty="0"/>
          </a:p>
        </p:txBody>
      </p:sp>
    </p:spTree>
    <p:extLst>
      <p:ext uri="{BB962C8B-B14F-4D97-AF65-F5344CB8AC3E}">
        <p14:creationId xmlns:p14="http://schemas.microsoft.com/office/powerpoint/2010/main" val="2110666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20</a:t>
            </a:fld>
            <a:endParaRPr lang="en-US" dirty="0"/>
          </a:p>
        </p:txBody>
      </p:sp>
    </p:spTree>
    <p:extLst>
      <p:ext uri="{BB962C8B-B14F-4D97-AF65-F5344CB8AC3E}">
        <p14:creationId xmlns:p14="http://schemas.microsoft.com/office/powerpoint/2010/main" val="184482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21</a:t>
            </a:fld>
            <a:endParaRPr lang="en-GB" dirty="0"/>
          </a:p>
        </p:txBody>
      </p:sp>
    </p:spTree>
    <p:extLst>
      <p:ext uri="{BB962C8B-B14F-4D97-AF65-F5344CB8AC3E}">
        <p14:creationId xmlns:p14="http://schemas.microsoft.com/office/powerpoint/2010/main" val="296850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3</a:t>
            </a:fld>
            <a:endParaRPr lang="en-US" dirty="0"/>
          </a:p>
        </p:txBody>
      </p:sp>
    </p:spTree>
    <p:extLst>
      <p:ext uri="{BB962C8B-B14F-4D97-AF65-F5344CB8AC3E}">
        <p14:creationId xmlns:p14="http://schemas.microsoft.com/office/powerpoint/2010/main" val="202638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4</a:t>
            </a:fld>
            <a:endParaRPr lang="en-US" dirty="0"/>
          </a:p>
        </p:txBody>
      </p:sp>
    </p:spTree>
    <p:extLst>
      <p:ext uri="{BB962C8B-B14F-4D97-AF65-F5344CB8AC3E}">
        <p14:creationId xmlns:p14="http://schemas.microsoft.com/office/powerpoint/2010/main" val="37921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5</a:t>
            </a:fld>
            <a:endParaRPr lang="en-GB" dirty="0"/>
          </a:p>
        </p:txBody>
      </p:sp>
    </p:spTree>
    <p:extLst>
      <p:ext uri="{BB962C8B-B14F-4D97-AF65-F5344CB8AC3E}">
        <p14:creationId xmlns:p14="http://schemas.microsoft.com/office/powerpoint/2010/main" val="111863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6</a:t>
            </a:fld>
            <a:endParaRPr lang="en-US" dirty="0"/>
          </a:p>
        </p:txBody>
      </p:sp>
    </p:spTree>
    <p:extLst>
      <p:ext uri="{BB962C8B-B14F-4D97-AF65-F5344CB8AC3E}">
        <p14:creationId xmlns:p14="http://schemas.microsoft.com/office/powerpoint/2010/main" val="273403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7</a:t>
            </a:fld>
            <a:endParaRPr lang="en-GB" dirty="0"/>
          </a:p>
        </p:txBody>
      </p:sp>
    </p:spTree>
    <p:extLst>
      <p:ext uri="{BB962C8B-B14F-4D97-AF65-F5344CB8AC3E}">
        <p14:creationId xmlns:p14="http://schemas.microsoft.com/office/powerpoint/2010/main" val="47696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DC74F-6919-374B-8B8F-E401A95A5575}" type="slidenum">
              <a:rPr lang="en-US" smtClean="0"/>
              <a:t>8</a:t>
            </a:fld>
            <a:endParaRPr lang="en-US" dirty="0"/>
          </a:p>
        </p:txBody>
      </p:sp>
    </p:spTree>
    <p:extLst>
      <p:ext uri="{BB962C8B-B14F-4D97-AF65-F5344CB8AC3E}">
        <p14:creationId xmlns:p14="http://schemas.microsoft.com/office/powerpoint/2010/main" val="271537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9</a:t>
            </a:fld>
            <a:endParaRPr lang="en-GB" dirty="0"/>
          </a:p>
        </p:txBody>
      </p:sp>
    </p:spTree>
    <p:extLst>
      <p:ext uri="{BB962C8B-B14F-4D97-AF65-F5344CB8AC3E}">
        <p14:creationId xmlns:p14="http://schemas.microsoft.com/office/powerpoint/2010/main" val="232017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6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187705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2200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6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431928" y="323127"/>
            <a:ext cx="7440833" cy="381671"/>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544538" y="1022059"/>
            <a:ext cx="7914681" cy="353694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3795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431928" y="323127"/>
            <a:ext cx="7440833" cy="381671"/>
          </a:xfrm>
        </p:spPr>
        <p:txBody>
          <a:bodyPr wrap="square" anchor="t" anchorCtr="0">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544538" y="1022059"/>
            <a:ext cx="7914681" cy="3536940"/>
          </a:xfrm>
        </p:spPr>
        <p:txBody>
          <a:bodyPr lIns="0" tIns="0" rIns="0" bIns="0"/>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9432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19129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257118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317818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175517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254560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04-Jul-24</a:t>
            </a:fld>
            <a:endParaRPr lang="en-US" dirty="0"/>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3028950" y="4767263"/>
            <a:ext cx="3086100"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dirty="0"/>
          </a:p>
        </p:txBody>
      </p:sp>
    </p:spTree>
    <p:extLst>
      <p:ext uri="{BB962C8B-B14F-4D97-AF65-F5344CB8AC3E}">
        <p14:creationId xmlns:p14="http://schemas.microsoft.com/office/powerpoint/2010/main" val="2272725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26627"/>
      </p:ext>
    </p:extLst>
  </p:cSld>
  <p:clrMap bg1="lt1" tx1="dk1" bg2="lt2" tx2="dk2" accent1="accent1" accent2="accent2" accent3="accent3" accent4="accent4" accent5="accent5" accent6="accent6" hlink="hlink" folHlink="folHlink"/>
  <p:sldLayoutIdLst>
    <p:sldLayoutId id="2147483663" r:id="rId1"/>
    <p:sldLayoutId id="2147483676" r:id="rId2"/>
  </p:sldLayoutIdLst>
  <p:txStyles>
    <p:titleStyle>
      <a:lvl1pPr algn="l" defTabSz="685800" rtl="0" eaLnBrk="1" latinLnBrk="0" hangingPunct="1">
        <a:lnSpc>
          <a:spcPct val="90000"/>
        </a:lnSpc>
        <a:spcBef>
          <a:spcPct val="0"/>
        </a:spcBef>
        <a:buNone/>
        <a:defRPr sz="2300"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6858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514350" indent="-171450" algn="l" defTabSz="685800" rtl="0" eaLnBrk="1" latinLnBrk="0" hangingPunct="1">
        <a:lnSpc>
          <a:spcPts val="1880"/>
        </a:lnSpc>
        <a:spcBef>
          <a:spcPts val="75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431928" y="354347"/>
            <a:ext cx="5665517" cy="38167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431927" y="1022059"/>
            <a:ext cx="7914681" cy="35369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1842831"/>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7" r:id="rId10"/>
  </p:sldLayoutIdLst>
  <p:txStyles>
    <p:titleStyle>
      <a:lvl1pPr algn="l" defTabSz="914400" rtl="0" eaLnBrk="1" latinLnBrk="0" hangingPunct="1">
        <a:lnSpc>
          <a:spcPct val="90000"/>
        </a:lnSpc>
        <a:spcBef>
          <a:spcPct val="0"/>
        </a:spcBef>
        <a:buNone/>
        <a:defRPr sz="2200" b="1" i="0" kern="1200">
          <a:solidFill>
            <a:schemeClr val="accent1"/>
          </a:solidFill>
          <a:latin typeface="Poppins SemiBold" panose="02000000000000000000" pitchFamily="2" charset="77"/>
          <a:ea typeface="+mj-ea"/>
          <a:cs typeface="Poppins SemiBold" panose="02000000000000000000" pitchFamily="2" charset="77"/>
        </a:defRPr>
      </a:lvl1pPr>
    </p:titleStyle>
    <p:body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9.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image" Target="../media/image8.svg"/><Relationship Id="rId5" Type="http://schemas.openxmlformats.org/officeDocument/2006/relationships/slide" Target="slide7.xml"/><Relationship Id="rId10" Type="http://schemas.openxmlformats.org/officeDocument/2006/relationships/image" Target="../media/image7.png"/><Relationship Id="rId4" Type="http://schemas.openxmlformats.org/officeDocument/2006/relationships/slide" Target="slide9.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20161A4-C089-D147-A881-081CCFCD6883}"/>
              </a:ext>
            </a:extLst>
          </p:cNvPr>
          <p:cNvPicPr>
            <a:picLocks noChangeAspect="1"/>
          </p:cNvPicPr>
          <p:nvPr/>
        </p:nvPicPr>
        <p:blipFill rotWithShape="1">
          <a:blip r:embed="rId3">
            <a:extLst>
              <a:ext uri="{28A0092B-C50C-407E-A947-70E740481C1C}">
                <a14:useLocalDpi xmlns:a14="http://schemas.microsoft.com/office/drawing/2010/main" val="0"/>
              </a:ext>
            </a:extLst>
          </a:blip>
          <a:srcRect t="7821" b="7821"/>
          <a:stretch/>
        </p:blipFill>
        <p:spPr>
          <a:xfrm rot="10800000" flipV="1">
            <a:off x="0" y="0"/>
            <a:ext cx="9144000" cy="5143500"/>
          </a:xfrm>
          <a:prstGeom prst="rect">
            <a:avLst/>
          </a:prstGeom>
        </p:spPr>
      </p:pic>
      <p:grpSp>
        <p:nvGrpSpPr>
          <p:cNvPr id="15" name="Group 14">
            <a:extLst>
              <a:ext uri="{FF2B5EF4-FFF2-40B4-BE49-F238E27FC236}">
                <a16:creationId xmlns:a16="http://schemas.microsoft.com/office/drawing/2014/main" id="{16236B53-D6A2-864D-838C-74772FD6949B}"/>
              </a:ext>
            </a:extLst>
          </p:cNvPr>
          <p:cNvGrpSpPr/>
          <p:nvPr/>
        </p:nvGrpSpPr>
        <p:grpSpPr>
          <a:xfrm>
            <a:off x="0" y="0"/>
            <a:ext cx="9144000" cy="5144400"/>
            <a:chOff x="0" y="0"/>
            <a:chExt cx="9144000" cy="5144400"/>
          </a:xfrm>
        </p:grpSpPr>
        <p:pic>
          <p:nvPicPr>
            <p:cNvPr id="8" name="Graphic 7">
              <a:extLst>
                <a:ext uri="{FF2B5EF4-FFF2-40B4-BE49-F238E27FC236}">
                  <a16:creationId xmlns:a16="http://schemas.microsoft.com/office/drawing/2014/main" id="{05A5DAA6-9AB5-AA46-958F-E5BB59BD7F82}"/>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0859"/>
            <a:stretch/>
          </p:blipFill>
          <p:spPr>
            <a:xfrm>
              <a:off x="7393708" y="0"/>
              <a:ext cx="1750291" cy="5144400"/>
            </a:xfrm>
            <a:prstGeom prst="rect">
              <a:avLst/>
            </a:prstGeom>
          </p:spPr>
        </p:pic>
        <p:pic>
          <p:nvPicPr>
            <p:cNvPr id="14" name="Graphic 13">
              <a:extLst>
                <a:ext uri="{FF2B5EF4-FFF2-40B4-BE49-F238E27FC236}">
                  <a16:creationId xmlns:a16="http://schemas.microsoft.com/office/drawing/2014/main" id="{525DD552-B7F7-754F-9C14-881D6BDE872E}"/>
                </a:ext>
              </a:extLst>
            </p:cNvPr>
            <p:cNvPicPr>
              <a:picLocks/>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87616"/>
            <a:stretch/>
          </p:blipFill>
          <p:spPr>
            <a:xfrm>
              <a:off x="0" y="4507345"/>
              <a:ext cx="9144000" cy="637054"/>
            </a:xfrm>
            <a:prstGeom prst="rect">
              <a:avLst/>
            </a:prstGeom>
          </p:spPr>
        </p:pic>
      </p:grpSp>
      <p:pic>
        <p:nvPicPr>
          <p:cNvPr id="18" name="Graphic 17">
            <a:extLst>
              <a:ext uri="{FF2B5EF4-FFF2-40B4-BE49-F238E27FC236}">
                <a16:creationId xmlns:a16="http://schemas.microsoft.com/office/drawing/2014/main" id="{20F62942-8361-DE4F-A756-8B134BDCF77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31358" y="290945"/>
            <a:ext cx="1074989" cy="328469"/>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7777018" y="4747491"/>
            <a:ext cx="1176925" cy="230832"/>
          </a:xfrm>
          <a:prstGeom prst="rect">
            <a:avLst/>
          </a:prstGeom>
          <a:noFill/>
        </p:spPr>
        <p:txBody>
          <a:bodyPr wrap="none" rtlCol="0">
            <a:spAutoFit/>
          </a:bodyPr>
          <a:lstStyle/>
          <a:p>
            <a:r>
              <a:rPr lang="en-US" sz="900" dirty="0">
                <a:solidFill>
                  <a:schemeClr val="bg1"/>
                </a:solidFill>
                <a:latin typeface="Poppins" panose="02000000000000000000" pitchFamily="2" charset="77"/>
                <a:cs typeface="Poppins" panose="02000000000000000000" pitchFamily="2" charset="77"/>
              </a:rPr>
              <a:t>Sportengland.org</a:t>
            </a:r>
          </a:p>
        </p:txBody>
      </p:sp>
      <p:sp>
        <p:nvSpPr>
          <p:cNvPr id="23" name="Round Diagonal Corner of Rectangle 22">
            <a:extLst>
              <a:ext uri="{FF2B5EF4-FFF2-40B4-BE49-F238E27FC236}">
                <a16:creationId xmlns:a16="http://schemas.microsoft.com/office/drawing/2014/main" id="{392CDFD9-5CE3-2D41-B115-FCC2BD4070EA}"/>
              </a:ext>
            </a:extLst>
          </p:cNvPr>
          <p:cNvSpPr/>
          <p:nvPr/>
        </p:nvSpPr>
        <p:spPr>
          <a:xfrm>
            <a:off x="359640" y="2613535"/>
            <a:ext cx="5364781" cy="2133956"/>
          </a:xfrm>
          <a:prstGeom prst="round2DiagRect">
            <a:avLst>
              <a:gd name="adj1" fmla="val 0"/>
              <a:gd name="adj2" fmla="val 1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fontScale="92500" lnSpcReduction="20000"/>
          </a:bodyPr>
          <a:lstStyle/>
          <a:p>
            <a:r>
              <a:rPr lang="en-US" sz="3200" b="1" dirty="0">
                <a:solidFill>
                  <a:schemeClr val="accent2"/>
                </a:solidFill>
                <a:latin typeface="Poppins SemiBold" panose="02000000000000000000" pitchFamily="2" charset="77"/>
                <a:cs typeface="Poppins SemiBold" panose="02000000000000000000" pitchFamily="2" charset="77"/>
              </a:rPr>
              <a:t>System Partner Thematic Review: Summary Report</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a:p>
            <a:r>
              <a:rPr lang="en-US" sz="2400" dirty="0">
                <a:solidFill>
                  <a:schemeClr val="accent1"/>
                </a:solidFill>
                <a:latin typeface="Poppins" panose="02000000000000000000" pitchFamily="2" charset="77"/>
                <a:cs typeface="Poppins" panose="02000000000000000000" pitchFamily="2" charset="77"/>
              </a:rPr>
              <a:t>Partners updates at 12-months</a:t>
            </a:r>
          </a:p>
        </p:txBody>
      </p:sp>
    </p:spTree>
    <p:extLst>
      <p:ext uri="{BB962C8B-B14F-4D97-AF65-F5344CB8AC3E}">
        <p14:creationId xmlns:p14="http://schemas.microsoft.com/office/powerpoint/2010/main" val="101592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000" b="1" dirty="0">
                <a:solidFill>
                  <a:schemeClr val="bg1"/>
                </a:solidFill>
                <a:latin typeface="Poppins SemiBold" panose="02000000000000000000" pitchFamily="2" charset="77"/>
                <a:cs typeface="Poppins SemiBold" panose="02000000000000000000" pitchFamily="2" charset="77"/>
              </a:rPr>
              <a:t>Summary of progress, learning and information quality</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477611" y="1050211"/>
            <a:ext cx="8205106" cy="3445329"/>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116 System Partners </a:t>
            </a:r>
            <a:r>
              <a:rPr lang="en-GB" sz="1050" dirty="0">
                <a:solidFill>
                  <a:schemeClr val="tx1"/>
                </a:solidFill>
                <a:latin typeface="Poppins Light" panose="00000400000000000000" pitchFamily="2" charset="0"/>
                <a:cs typeface="Poppins Light" panose="00000400000000000000" pitchFamily="2" charset="0"/>
              </a:rPr>
              <a:t>provided an update against their original goals and were included in the analysis. Using pre-existing analytical frameworks, an overall assessment of a) evidence of progress/ impact, b) evidence of learning and c) quality of information was undertaken across all goal updates for each System Partner.</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Findings from the analysis show System Partners have progressed towards achieving their goals, with 92% describing ‘Significant’ or ‘Some’ progress. </a:t>
            </a:r>
            <a:r>
              <a:rPr lang="en-GB" sz="1050" dirty="0">
                <a:solidFill>
                  <a:schemeClr val="tx1"/>
                </a:solidFill>
                <a:latin typeface="Poppins Light" panose="00000400000000000000" pitchFamily="2" charset="0"/>
                <a:cs typeface="Poppins Light" panose="00000400000000000000" pitchFamily="2" charset="0"/>
              </a:rPr>
              <a:t>System Partners were more likely to have made ‘Some’ progress as opposed to ‘Significant’ progress. Analysis of goals by partner type show National Partners were most likely to demonstrate evidence of ‘Significant’ progress towards their goals.</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Analysis of updates by goal type (e.g. Delivery, Governing) show there was </a:t>
            </a:r>
            <a:r>
              <a:rPr lang="en-GB" sz="1050" b="1" dirty="0">
                <a:solidFill>
                  <a:schemeClr val="tx1"/>
                </a:solidFill>
                <a:latin typeface="Poppins Light" panose="00000400000000000000" pitchFamily="2" charset="0"/>
                <a:cs typeface="Poppins Light" panose="00000400000000000000" pitchFamily="2" charset="0"/>
              </a:rPr>
              <a:t>good progress across Systemic goals </a:t>
            </a:r>
            <a:r>
              <a:rPr lang="en-GB" sz="1050" dirty="0">
                <a:solidFill>
                  <a:schemeClr val="tx1"/>
                </a:solidFill>
                <a:latin typeface="Poppins Light" panose="00000400000000000000" pitchFamily="2" charset="0"/>
                <a:cs typeface="Poppins Light" panose="00000400000000000000" pitchFamily="2" charset="0"/>
              </a:rPr>
              <a:t>with other goal types also showing promise. </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It appears easier for System Partners to describe progress/ impact against their goals than it is to describe learning. However, </a:t>
            </a:r>
            <a:r>
              <a:rPr lang="en-GB" sz="1050" b="1" dirty="0">
                <a:solidFill>
                  <a:schemeClr val="tx1"/>
                </a:solidFill>
                <a:latin typeface="Poppins Light" panose="00000400000000000000" pitchFamily="2" charset="0"/>
                <a:cs typeface="Poppins Light" panose="00000400000000000000" pitchFamily="2" charset="0"/>
              </a:rPr>
              <a:t>in the main, System Partners were generating evidence of learning</a:t>
            </a:r>
            <a:r>
              <a:rPr lang="en-GB" sz="1050" dirty="0">
                <a:solidFill>
                  <a:schemeClr val="tx1"/>
                </a:solidFill>
                <a:latin typeface="Poppins Light" panose="00000400000000000000" pitchFamily="2" charset="0"/>
                <a:cs typeface="Poppins Light" panose="00000400000000000000" pitchFamily="2" charset="0"/>
              </a:rPr>
              <a:t>. There were varying levels of learning depending on goal type, with learning less clearly evident for Talent goals. </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The quality of information provided by System Partners was broadly good, however, there is some room for improvement </a:t>
            </a:r>
            <a:r>
              <a:rPr lang="en-GB" sz="1050" dirty="0">
                <a:solidFill>
                  <a:schemeClr val="tx1"/>
                </a:solidFill>
                <a:latin typeface="Poppins Light" panose="00000400000000000000" pitchFamily="2" charset="0"/>
                <a:cs typeface="Poppins Light" panose="00000400000000000000" pitchFamily="2" charset="0"/>
              </a:rPr>
              <a:t>(in terms of the information provided by System Partners but also potentially in the clarity of what is asked of them). </a:t>
            </a:r>
          </a:p>
        </p:txBody>
      </p:sp>
    </p:spTree>
    <p:extLst>
      <p:ext uri="{BB962C8B-B14F-4D97-AF65-F5344CB8AC3E}">
        <p14:creationId xmlns:p14="http://schemas.microsoft.com/office/powerpoint/2010/main" val="79128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33412"/>
          <a:stretch/>
        </p:blipFill>
        <p:spPr>
          <a:xfrm>
            <a:off x="547007" y="503192"/>
            <a:ext cx="3543538" cy="4039276"/>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lnSpcReduction="10000"/>
          </a:bodyPr>
          <a:lstStyle/>
          <a:p>
            <a:r>
              <a:rPr lang="en-US" sz="3200" b="1" dirty="0">
                <a:solidFill>
                  <a:schemeClr val="accent2"/>
                </a:solidFill>
                <a:latin typeface="Poppins SemiBold" panose="02000000000000000000" pitchFamily="2" charset="77"/>
                <a:cs typeface="Poppins SemiBold" panose="02000000000000000000" pitchFamily="2" charset="77"/>
              </a:rPr>
              <a:t>The Partner Learning and Impact Model (PILM)</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298436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sport, young, game&#10;&#10;Description automatically generated">
            <a:extLst>
              <a:ext uri="{FF2B5EF4-FFF2-40B4-BE49-F238E27FC236}">
                <a16:creationId xmlns:a16="http://schemas.microsoft.com/office/drawing/2014/main" id="{0F438541-30FD-DF42-8109-F9AC6D9D73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789" t="380" r="35423" b="-1"/>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dirty="0">
                <a:solidFill>
                  <a:schemeClr val="bg1"/>
                </a:solidFill>
                <a:latin typeface="Poppins SemiBold" panose="02000000000000000000" pitchFamily="2" charset="77"/>
                <a:cs typeface="Poppins SemiBold" panose="02000000000000000000" pitchFamily="2" charset="77"/>
              </a:rPr>
              <a:t>Better Organisations</a:t>
            </a: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648513" y="855545"/>
            <a:ext cx="4173179" cy="4059355"/>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457189">
              <a:lnSpc>
                <a:spcPct val="100000"/>
              </a:lnSpc>
            </a:pPr>
            <a:r>
              <a:rPr lang="en-US" sz="1000" dirty="0">
                <a:solidFill>
                  <a:schemeClr val="tx1"/>
                </a:solidFill>
                <a:latin typeface="Poppins Light" panose="00000400000000000000" pitchFamily="2" charset="0"/>
                <a:cs typeface="Poppins Light" panose="00000400000000000000" pitchFamily="2" charset="0"/>
              </a:rPr>
              <a:t>The Partner Learning and Impact Model (PILM) was a model co-created by Sport England and System Partners to capture what they wanted to learn, and were intending to impact, through their work. The model consists of 3 domains: Better Organisations, Better Connected Systems, and Better Community Impact. </a:t>
            </a:r>
          </a:p>
          <a:p>
            <a:pPr defTabSz="457189">
              <a:lnSpc>
                <a:spcPct val="100000"/>
              </a:lnSpc>
            </a:pPr>
            <a:endParaRPr lang="en-US" sz="1000" dirty="0">
              <a:solidFill>
                <a:schemeClr val="tx1"/>
              </a:solidFill>
              <a:latin typeface="Poppins Light" panose="00000400000000000000" pitchFamily="2" charset="0"/>
              <a:cs typeface="Poppins Light" panose="00000400000000000000" pitchFamily="2" charset="0"/>
            </a:endParaRPr>
          </a:p>
          <a:p>
            <a:pPr defTabSz="457189">
              <a:lnSpc>
                <a:spcPct val="100000"/>
              </a:lnSpc>
            </a:pPr>
            <a:r>
              <a:rPr lang="en-US" sz="1000" dirty="0">
                <a:solidFill>
                  <a:schemeClr val="tx1"/>
                </a:solidFill>
                <a:latin typeface="Poppins Light" panose="00000400000000000000" pitchFamily="2" charset="0"/>
                <a:cs typeface="Poppins Light" panose="00000400000000000000" pitchFamily="2" charset="0"/>
              </a:rPr>
              <a:t>This section of the report examines the activities, impact and learning of System Partners in relation to Better Organisations. This domain is about understanding and demonstrating change in organisational effectiveness.</a:t>
            </a:r>
          </a:p>
          <a:p>
            <a:pPr defTabSz="457189">
              <a:lnSpc>
                <a:spcPct val="100000"/>
              </a:lnSpc>
            </a:pPr>
            <a:endParaRPr lang="en-US" sz="1000" dirty="0">
              <a:solidFill>
                <a:schemeClr val="tx1"/>
              </a:solidFill>
              <a:latin typeface="Poppins Light" panose="00000400000000000000" pitchFamily="2" charset="0"/>
              <a:cs typeface="Poppins Light" panose="00000400000000000000" pitchFamily="2" charset="0"/>
            </a:endParaRPr>
          </a:p>
          <a:p>
            <a:pPr defTabSz="457189">
              <a:lnSpc>
                <a:spcPct val="100000"/>
              </a:lnSpc>
            </a:pPr>
            <a:r>
              <a:rPr lang="en-US" sz="1000" dirty="0">
                <a:solidFill>
                  <a:schemeClr val="tx1"/>
                </a:solidFill>
                <a:latin typeface="Poppins Light" panose="00000400000000000000" pitchFamily="2" charset="0"/>
                <a:cs typeface="Poppins Light" panose="00000400000000000000" pitchFamily="2" charset="0"/>
              </a:rPr>
              <a:t>Of the 3 domains, the greatest volume of System Partner activity was focused on Better Organisations.</a:t>
            </a:r>
          </a:p>
          <a:p>
            <a:pPr defTabSz="457189">
              <a:lnSpc>
                <a:spcPct val="100000"/>
              </a:lnSpc>
            </a:pPr>
            <a:endParaRPr lang="en-US" sz="1000" dirty="0">
              <a:solidFill>
                <a:schemeClr val="tx1"/>
              </a:solidFill>
              <a:latin typeface="Poppins Light" panose="00000400000000000000" pitchFamily="2" charset="0"/>
              <a:cs typeface="Poppins Light" panose="00000400000000000000" pitchFamily="2" charset="0"/>
            </a:endParaRPr>
          </a:p>
          <a:p>
            <a:pPr defTabSz="457189">
              <a:lnSpc>
                <a:spcPct val="100000"/>
              </a:lnSpc>
            </a:pPr>
            <a:r>
              <a:rPr lang="en-US" sz="1000" dirty="0">
                <a:solidFill>
                  <a:schemeClr val="tx1"/>
                </a:solidFill>
                <a:latin typeface="Poppins Light" panose="00000400000000000000" pitchFamily="2" charset="0"/>
                <a:cs typeface="Poppins Light" panose="00000400000000000000" pitchFamily="2" charset="0"/>
              </a:rPr>
              <a:t>Predominantly there was a focus from System Partners on:</a:t>
            </a:r>
          </a:p>
          <a:p>
            <a:pPr defTabSz="457189">
              <a:lnSpc>
                <a:spcPct val="100000"/>
              </a:lnSpc>
            </a:pPr>
            <a:endParaRPr lang="en-US" sz="1000" dirty="0">
              <a:solidFill>
                <a:schemeClr val="tx1"/>
              </a:solidFill>
              <a:latin typeface="Poppins Light" panose="00000400000000000000" pitchFamily="2" charset="0"/>
              <a:cs typeface="Poppins Light" panose="00000400000000000000" pitchFamily="2" charset="0"/>
            </a:endParaRPr>
          </a:p>
          <a:p>
            <a:pPr marL="171450" indent="-171450" defTabSz="457189">
              <a:lnSpc>
                <a:spcPct val="100000"/>
              </a:lnSpc>
              <a:buFont typeface="Arial" panose="020B0604020202020204" pitchFamily="34" charset="0"/>
              <a:buChar char="•"/>
            </a:pPr>
            <a:r>
              <a:rPr lang="en-US" sz="1000" dirty="0">
                <a:solidFill>
                  <a:schemeClr val="tx1"/>
                </a:solidFill>
                <a:latin typeface="Poppins Light" panose="00000400000000000000" pitchFamily="2" charset="0"/>
                <a:cs typeface="Poppins Light" panose="00000400000000000000" pitchFamily="2" charset="0"/>
              </a:rPr>
              <a:t>Refining organisational strategies and structures.</a:t>
            </a:r>
          </a:p>
          <a:p>
            <a:pPr marL="171450" indent="-171450" defTabSz="457189">
              <a:lnSpc>
                <a:spcPct val="100000"/>
              </a:lnSpc>
              <a:buFont typeface="Arial" panose="020B0604020202020204" pitchFamily="34" charset="0"/>
              <a:buChar char="•"/>
            </a:pPr>
            <a:r>
              <a:rPr lang="en-US" sz="1000" dirty="0">
                <a:solidFill>
                  <a:schemeClr val="tx1"/>
                </a:solidFill>
                <a:latin typeface="Poppins Light" panose="00000400000000000000" pitchFamily="2" charset="0"/>
                <a:cs typeface="Poppins Light" panose="00000400000000000000" pitchFamily="2" charset="0"/>
              </a:rPr>
              <a:t>Focusing on EDI and striving to become more inclusive.</a:t>
            </a:r>
          </a:p>
          <a:p>
            <a:pPr marL="171450" indent="-171450" defTabSz="457189">
              <a:lnSpc>
                <a:spcPct val="100000"/>
              </a:lnSpc>
              <a:buFont typeface="Arial" panose="020B0604020202020204" pitchFamily="34" charset="0"/>
              <a:buChar char="•"/>
            </a:pPr>
            <a:r>
              <a:rPr lang="en-US" sz="1000" dirty="0">
                <a:solidFill>
                  <a:schemeClr val="tx1"/>
                </a:solidFill>
                <a:latin typeface="Poppins Light" panose="00000400000000000000" pitchFamily="2" charset="0"/>
                <a:cs typeface="Poppins Light" panose="00000400000000000000" pitchFamily="2" charset="0"/>
              </a:rPr>
              <a:t>Adhering to the Code for Sports Governance.</a:t>
            </a:r>
          </a:p>
          <a:p>
            <a:pPr marL="171450" indent="-171450" defTabSz="457189">
              <a:lnSpc>
                <a:spcPct val="100000"/>
              </a:lnSpc>
              <a:buFont typeface="Arial" panose="020B0604020202020204" pitchFamily="34" charset="0"/>
              <a:buChar char="•"/>
            </a:pPr>
            <a:r>
              <a:rPr lang="en-US" sz="1000" dirty="0">
                <a:solidFill>
                  <a:schemeClr val="tx1"/>
                </a:solidFill>
                <a:latin typeface="Poppins Light" panose="00000400000000000000" pitchFamily="2" charset="0"/>
                <a:cs typeface="Poppins Light" panose="00000400000000000000" pitchFamily="2" charset="0"/>
              </a:rPr>
              <a:t>Focusing on safeguarding predominantly through policy reviews and training.</a:t>
            </a:r>
          </a:p>
          <a:p>
            <a:pPr marL="171450" indent="-171450" defTabSz="457189">
              <a:lnSpc>
                <a:spcPct val="100000"/>
              </a:lnSpc>
              <a:buFont typeface="Arial" panose="020B0604020202020204" pitchFamily="34" charset="0"/>
              <a:buChar char="•"/>
            </a:pPr>
            <a:r>
              <a:rPr lang="en-US" sz="1000" dirty="0">
                <a:solidFill>
                  <a:schemeClr val="tx1"/>
                </a:solidFill>
                <a:latin typeface="Poppins Light" panose="00000400000000000000" pitchFamily="2" charset="0"/>
                <a:cs typeface="Poppins Light" panose="00000400000000000000" pitchFamily="2" charset="0"/>
              </a:rPr>
              <a:t>Building capacity through recruitment and initiatives focused on staff retention.</a:t>
            </a: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ea typeface="Calibri" panose="020F0502020204030204"/>
              <a:cs typeface="Poppins Light" panose="00000400000000000000" pitchFamily="2" charset="0"/>
            </a:endParaRP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a:p>
            <a:pPr marL="171450" lvl="0" indent="-171450">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03767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38541-30FD-DF42-8109-F9AC6D9D734B}"/>
              </a:ext>
            </a:extLst>
          </p:cNvPr>
          <p:cNvPicPr>
            <a:picLocks noChangeAspect="1"/>
          </p:cNvPicPr>
          <p:nvPr/>
        </p:nvPicPr>
        <p:blipFill>
          <a:blip r:embed="rId3">
            <a:extLst>
              <a:ext uri="{28A0092B-C50C-407E-A947-70E740481C1C}">
                <a14:useLocalDpi xmlns:a14="http://schemas.microsoft.com/office/drawing/2010/main" val="0"/>
              </a:ext>
            </a:extLst>
          </a:blip>
          <a:srcRect l="18313" r="18313"/>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dirty="0">
                <a:solidFill>
                  <a:schemeClr val="bg1"/>
                </a:solidFill>
                <a:latin typeface="Poppins SemiBold" panose="02000000000000000000" pitchFamily="2" charset="77"/>
                <a:cs typeface="Poppins SemiBold" panose="02000000000000000000" pitchFamily="2" charset="77"/>
              </a:rPr>
              <a:t>Better Connected Systems</a:t>
            </a: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648513" y="1265464"/>
            <a:ext cx="4173179" cy="3396343"/>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457189">
              <a:spcBef>
                <a:spcPts val="750"/>
              </a:spcBef>
            </a:pPr>
            <a:r>
              <a:rPr lang="en-US" sz="1050" dirty="0">
                <a:solidFill>
                  <a:srgbClr val="000000"/>
                </a:solidFill>
                <a:latin typeface="Poppins Light" panose="00000400000000000000" pitchFamily="2" charset="0"/>
                <a:cs typeface="Poppins Light" panose="00000400000000000000" pitchFamily="2" charset="0"/>
              </a:rPr>
              <a:t>This section of the report examines the activities, impact and learning of System Partners in relation to Better Connected Systems. This domain is about understanding and </a:t>
            </a:r>
            <a:r>
              <a:rPr lang="en-GB" sz="1050" dirty="0">
                <a:solidFill>
                  <a:srgbClr val="000000"/>
                </a:solidFill>
                <a:latin typeface="Poppins Light" panose="00000400000000000000" pitchFamily="2" charset="0"/>
                <a:cs typeface="Poppins Light" panose="00000400000000000000" pitchFamily="2" charset="0"/>
              </a:rPr>
              <a:t>the connections between different parts of the system, and the difference they are making. </a:t>
            </a:r>
          </a:p>
          <a:p>
            <a:pPr defTabSz="685800">
              <a:lnSpc>
                <a:spcPts val="1880"/>
              </a:lnSpc>
              <a:spcBef>
                <a:spcPts val="750"/>
              </a:spcBef>
            </a:pPr>
            <a:r>
              <a:rPr lang="en-GB" sz="1050" dirty="0">
                <a:solidFill>
                  <a:schemeClr val="tx1"/>
                </a:solidFill>
                <a:latin typeface="Poppins Light" pitchFamily="2" charset="77"/>
                <a:cs typeface="Poppins Light" pitchFamily="2" charset="77"/>
              </a:rPr>
              <a:t>In relation to this domain, System Partners focused on: </a:t>
            </a:r>
          </a:p>
          <a:p>
            <a:pPr marL="171450" indent="-171450" defTabSz="457189">
              <a:spcBef>
                <a:spcPts val="750"/>
              </a:spcBef>
              <a:buFont typeface="Arial" panose="020B0604020202020204" pitchFamily="34" charset="0"/>
              <a:buChar char="•"/>
            </a:pPr>
            <a:r>
              <a:rPr lang="en-GB" sz="1050" dirty="0">
                <a:solidFill>
                  <a:srgbClr val="000000"/>
                </a:solidFill>
                <a:latin typeface="Poppins Light" panose="00000400000000000000" pitchFamily="2" charset="0"/>
                <a:cs typeface="Poppins Light" panose="00000400000000000000" pitchFamily="2" charset="0"/>
              </a:rPr>
              <a:t>Building relationships within local systems to drive and influence the SPA agenda.</a:t>
            </a:r>
          </a:p>
          <a:p>
            <a:pPr marL="171450" indent="-171450" defTabSz="457189">
              <a:spcBef>
                <a:spcPts val="750"/>
              </a:spcBef>
              <a:buFont typeface="Arial" panose="020B0604020202020204" pitchFamily="34" charset="0"/>
              <a:buChar char="•"/>
            </a:pPr>
            <a:r>
              <a:rPr lang="en-GB" sz="1050" dirty="0">
                <a:solidFill>
                  <a:srgbClr val="000000"/>
                </a:solidFill>
                <a:latin typeface="Poppins Light" panose="00000400000000000000" pitchFamily="2" charset="0"/>
                <a:cs typeface="Poppins Light" panose="00000400000000000000" pitchFamily="2" charset="0"/>
              </a:rPr>
              <a:t>Collaborating with organisations to generate an understanding of needs and how to address them.</a:t>
            </a:r>
          </a:p>
          <a:p>
            <a:pPr marL="171450" indent="-171450" defTabSz="457189">
              <a:spcBef>
                <a:spcPts val="750"/>
              </a:spcBef>
              <a:buFont typeface="Arial" panose="020B0604020202020204" pitchFamily="34" charset="0"/>
              <a:buChar char="•"/>
            </a:pPr>
            <a:r>
              <a:rPr lang="en-GB" sz="1050" dirty="0">
                <a:solidFill>
                  <a:srgbClr val="000000"/>
                </a:solidFill>
                <a:latin typeface="Poppins Light" panose="00000400000000000000" pitchFamily="2" charset="0"/>
                <a:cs typeface="Poppins Light" panose="00000400000000000000" pitchFamily="2" charset="0"/>
              </a:rPr>
              <a:t>Coordinating activities to tackle inequalities in SPA.</a:t>
            </a:r>
          </a:p>
          <a:p>
            <a:pPr marL="171450" indent="-171450" defTabSz="457189">
              <a:spcBef>
                <a:spcPts val="750"/>
              </a:spcBef>
              <a:buFont typeface="Arial" panose="020B0604020202020204" pitchFamily="34" charset="0"/>
              <a:buChar char="•"/>
            </a:pPr>
            <a:r>
              <a:rPr lang="en-GB" sz="1050" dirty="0">
                <a:solidFill>
                  <a:srgbClr val="000000"/>
                </a:solidFill>
                <a:latin typeface="Poppins Light" panose="00000400000000000000" pitchFamily="2" charset="0"/>
                <a:cs typeface="Poppins Light" panose="00000400000000000000" pitchFamily="2" charset="0"/>
              </a:rPr>
              <a:t>Developing tools and resources to support relationships between organisations with a focus on tackling inequalities in SPA.</a:t>
            </a:r>
            <a:endParaRPr lang="en-US" sz="1050" dirty="0">
              <a:solidFill>
                <a:srgbClr val="000000"/>
              </a:solidFill>
              <a:latin typeface="Poppins Light" panose="00000400000000000000" pitchFamily="2" charset="0"/>
              <a:cs typeface="Poppins Light" panose="00000400000000000000" pitchFamily="2" charset="0"/>
            </a:endParaRP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ea typeface="Calibri" panose="020F0502020204030204"/>
              <a:cs typeface="Poppins Light" panose="00000400000000000000" pitchFamily="2" charset="0"/>
            </a:endParaRP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a:p>
            <a:pPr marL="171450" lvl="0" indent="-171450">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85239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438541-30FD-DF42-8109-F9AC6D9D734B}"/>
              </a:ext>
            </a:extLst>
          </p:cNvPr>
          <p:cNvPicPr>
            <a:picLocks noChangeAspect="1"/>
          </p:cNvPicPr>
          <p:nvPr/>
        </p:nvPicPr>
        <p:blipFill>
          <a:blip r:embed="rId3">
            <a:extLst>
              <a:ext uri="{28A0092B-C50C-407E-A947-70E740481C1C}">
                <a14:useLocalDpi xmlns:a14="http://schemas.microsoft.com/office/drawing/2010/main" val="0"/>
              </a:ext>
            </a:extLst>
          </a:blip>
          <a:srcRect l="18313" r="18313"/>
          <a:stretch/>
        </p:blipFill>
        <p:spPr>
          <a:xfrm>
            <a:off x="0" y="0"/>
            <a:ext cx="4295227" cy="5144400"/>
          </a:xfrm>
          <a:prstGeom prst="rect">
            <a:avLst/>
          </a:prstGeom>
        </p:spPr>
      </p:pic>
      <p:pic>
        <p:nvPicPr>
          <p:cNvPr id="9" name="Graphic 8">
            <a:extLst>
              <a:ext uri="{FF2B5EF4-FFF2-40B4-BE49-F238E27FC236}">
                <a16:creationId xmlns:a16="http://schemas.microsoft.com/office/drawing/2014/main" id="{E6BF5F5D-1DE5-5B47-BCD5-7C6D8E9761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754" r="-1"/>
          <a:stretch/>
        </p:blipFill>
        <p:spPr>
          <a:xfrm flipH="1">
            <a:off x="3359726" y="0"/>
            <a:ext cx="5784274" cy="5143500"/>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526370" y="320194"/>
            <a:ext cx="3301725" cy="381671"/>
          </a:xfrm>
          <a:prstGeom prst="rect">
            <a:avLst/>
          </a:prstGeom>
        </p:spPr>
        <p:txBody>
          <a:bodyPr>
            <a:normAutofit fontScale="90000"/>
          </a:bodyPr>
          <a:lstStyle/>
          <a:p>
            <a:pPr>
              <a:lnSpc>
                <a:spcPct val="100000"/>
              </a:lnSpc>
            </a:pPr>
            <a:r>
              <a:rPr lang="en-US" sz="2400" dirty="0">
                <a:solidFill>
                  <a:schemeClr val="bg1"/>
                </a:solidFill>
                <a:latin typeface="Poppins SemiBold" panose="02000000000000000000" pitchFamily="2" charset="77"/>
                <a:cs typeface="Poppins SemiBold" panose="02000000000000000000" pitchFamily="2" charset="77"/>
              </a:rPr>
              <a:t>Better Community Impact</a:t>
            </a:r>
          </a:p>
        </p:txBody>
      </p:sp>
      <p:pic>
        <p:nvPicPr>
          <p:cNvPr id="11" name="Graphic 10">
            <a:extLst>
              <a:ext uri="{FF2B5EF4-FFF2-40B4-BE49-F238E27FC236}">
                <a16:creationId xmlns:a16="http://schemas.microsoft.com/office/drawing/2014/main" id="{E0D8449C-7478-3848-8AD9-B89A439B50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5" name="Round Diagonal Corner of Rectangle 37">
            <a:extLst>
              <a:ext uri="{FF2B5EF4-FFF2-40B4-BE49-F238E27FC236}">
                <a16:creationId xmlns:a16="http://schemas.microsoft.com/office/drawing/2014/main" id="{C0CD1A29-F698-29EC-69C3-0ECF34CB32AF}"/>
              </a:ext>
            </a:extLst>
          </p:cNvPr>
          <p:cNvSpPr/>
          <p:nvPr/>
        </p:nvSpPr>
        <p:spPr>
          <a:xfrm>
            <a:off x="4572000" y="1102179"/>
            <a:ext cx="4389041" cy="3845379"/>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defTabSz="457189">
              <a:lnSpc>
                <a:spcPct val="100000"/>
              </a:lnSpc>
            </a:pPr>
            <a:r>
              <a:rPr lang="en-US" sz="1000" dirty="0">
                <a:solidFill>
                  <a:srgbClr val="000000"/>
                </a:solidFill>
                <a:latin typeface="Poppins Light" panose="00000400000000000000" pitchFamily="2" charset="0"/>
                <a:cs typeface="Poppins Light" panose="00000400000000000000" pitchFamily="2" charset="0"/>
              </a:rPr>
              <a:t>This section of the report examines the activities, impact and learning of System Partners in relation to Better Community Impact. This domain is about understanding </a:t>
            </a:r>
            <a:r>
              <a:rPr lang="en-GB" sz="1000" dirty="0">
                <a:solidFill>
                  <a:srgbClr val="000000"/>
                </a:solidFill>
                <a:latin typeface="Poppins Light" panose="00000400000000000000" pitchFamily="2" charset="0"/>
                <a:cs typeface="Poppins Light" panose="00000400000000000000" pitchFamily="2" charset="0"/>
              </a:rPr>
              <a:t>the impact System Partners are having on the individuals and communities they serve.</a:t>
            </a:r>
          </a:p>
          <a:p>
            <a:pPr defTabSz="457189">
              <a:lnSpc>
                <a:spcPct val="100000"/>
              </a:lnSpc>
            </a:pPr>
            <a:endParaRPr lang="en-GB" sz="1000" dirty="0">
              <a:solidFill>
                <a:srgbClr val="000000"/>
              </a:solidFill>
              <a:latin typeface="Poppins Light" panose="00000400000000000000" pitchFamily="2" charset="0"/>
              <a:cs typeface="Poppins Light" panose="00000400000000000000" pitchFamily="2" charset="0"/>
            </a:endParaRPr>
          </a:p>
          <a:p>
            <a:pPr defTabSz="457189">
              <a:lnSpc>
                <a:spcPct val="100000"/>
              </a:lnSpc>
            </a:pPr>
            <a:r>
              <a:rPr lang="en-GB" sz="1000" dirty="0">
                <a:solidFill>
                  <a:srgbClr val="000000"/>
                </a:solidFill>
                <a:latin typeface="Poppins Light" panose="00000400000000000000" pitchFamily="2" charset="0"/>
                <a:cs typeface="Poppins Light" panose="00000400000000000000" pitchFamily="2" charset="0"/>
              </a:rPr>
              <a:t>Activities being undertaken by System Partners in this domain predominantly focused on:</a:t>
            </a:r>
          </a:p>
          <a:p>
            <a:pPr marL="171450" indent="-171450" defTabSz="457189">
              <a:lnSpc>
                <a:spcPct val="100000"/>
              </a:lnSpc>
              <a:buFont typeface="Arial" panose="020B0604020202020204" pitchFamily="34" charset="0"/>
              <a:buChar char="•"/>
            </a:pPr>
            <a:r>
              <a:rPr lang="en-GB" sz="1000" dirty="0">
                <a:solidFill>
                  <a:srgbClr val="000000"/>
                </a:solidFill>
                <a:latin typeface="Poppins Light" panose="00000400000000000000" pitchFamily="2" charset="0"/>
                <a:cs typeface="Poppins Light" panose="00000400000000000000" pitchFamily="2" charset="0"/>
              </a:rPr>
              <a:t>Increasing opportunities to participate in SPA. This could be through the School Games, outreach opportunities (such as introductory taster events), digital tools and websites (to help identify and book SPA opportunities) and working with partners (such as Local Authorities to focus on active travel).</a:t>
            </a:r>
          </a:p>
          <a:p>
            <a:pPr marL="171450" indent="-171450" defTabSz="457189">
              <a:lnSpc>
                <a:spcPct val="100000"/>
              </a:lnSpc>
              <a:buFont typeface="Arial" panose="020B0604020202020204" pitchFamily="34" charset="0"/>
              <a:buChar char="•"/>
            </a:pPr>
            <a:r>
              <a:rPr lang="en-GB" sz="1000" dirty="0">
                <a:solidFill>
                  <a:srgbClr val="000000"/>
                </a:solidFill>
                <a:latin typeface="Poppins Light" panose="00000400000000000000" pitchFamily="2" charset="0"/>
                <a:cs typeface="Poppins Light" panose="00000400000000000000" pitchFamily="2" charset="0"/>
              </a:rPr>
              <a:t>Efforts to increase SPA participation were being better informed through local insight, and working with local partners and grassroot community organisations.</a:t>
            </a:r>
          </a:p>
          <a:p>
            <a:pPr marL="171450" indent="-171450" defTabSz="457189">
              <a:lnSpc>
                <a:spcPct val="100000"/>
              </a:lnSpc>
              <a:buFont typeface="Arial" panose="020B0604020202020204" pitchFamily="34" charset="0"/>
              <a:buChar char="•"/>
            </a:pPr>
            <a:r>
              <a:rPr lang="en-GB" sz="1000" dirty="0">
                <a:solidFill>
                  <a:srgbClr val="000000"/>
                </a:solidFill>
                <a:latin typeface="Poppins Light" panose="00000400000000000000" pitchFamily="2" charset="0"/>
                <a:cs typeface="Poppins Light" panose="00000400000000000000" pitchFamily="2" charset="0"/>
              </a:rPr>
              <a:t>Wider reach was also being achieved through working with more diverse partners, including non-SPA bodies such as housing associations.</a:t>
            </a:r>
          </a:p>
          <a:p>
            <a:pPr marL="171450" indent="-171450" defTabSz="457189">
              <a:lnSpc>
                <a:spcPct val="100000"/>
              </a:lnSpc>
              <a:buFont typeface="Arial" panose="020B0604020202020204" pitchFamily="34" charset="0"/>
              <a:buChar char="•"/>
            </a:pPr>
            <a:r>
              <a:rPr lang="en-GB" sz="1000" dirty="0">
                <a:solidFill>
                  <a:srgbClr val="000000"/>
                </a:solidFill>
                <a:latin typeface="Poppins Light" panose="00000400000000000000" pitchFamily="2" charset="0"/>
                <a:cs typeface="Poppins Light" panose="00000400000000000000" pitchFamily="2" charset="0"/>
              </a:rPr>
              <a:t>Co-design of programmes and communication campaigns with target audiences (e.g. youth ambassadors).</a:t>
            </a:r>
          </a:p>
          <a:p>
            <a:pPr marL="171450" indent="-171450" defTabSz="457189">
              <a:lnSpc>
                <a:spcPct val="100000"/>
              </a:lnSpc>
              <a:buFont typeface="Arial" panose="020B0604020202020204" pitchFamily="34" charset="0"/>
              <a:buChar char="•"/>
            </a:pPr>
            <a:r>
              <a:rPr lang="en-GB" sz="1000" dirty="0">
                <a:solidFill>
                  <a:srgbClr val="000000"/>
                </a:solidFill>
                <a:latin typeface="Poppins Light" panose="00000400000000000000" pitchFamily="2" charset="0"/>
                <a:cs typeface="Poppins Light" panose="00000400000000000000" pitchFamily="2" charset="0"/>
              </a:rPr>
              <a:t>Refinements of comms and marketing strategies (particularly to ensure more inclusive imagery).</a:t>
            </a: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ea typeface="Calibri" panose="020F0502020204030204"/>
              <a:cs typeface="Poppins Light" panose="00000400000000000000" pitchFamily="2" charset="0"/>
            </a:endParaRPr>
          </a:p>
          <a:p>
            <a:pPr marL="170974" indent="-170974" defTabSz="457189">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a:p>
            <a:pPr marL="171450" lvl="0" indent="-171450">
              <a:buFont typeface="Arial" panose="020B0604020202020204" pitchFamily="34" charset="0"/>
              <a:buChar char="•"/>
            </a:pPr>
            <a:endParaRPr lang="en-GB" sz="10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46559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30139"/>
          <a:stretch/>
        </p:blipFill>
        <p:spPr>
          <a:xfrm>
            <a:off x="506185" y="496420"/>
            <a:ext cx="4314871" cy="3997863"/>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dirty="0">
                <a:solidFill>
                  <a:schemeClr val="accent2"/>
                </a:solidFill>
                <a:latin typeface="Poppins SemiBold" panose="02000000000000000000" pitchFamily="2" charset="77"/>
                <a:cs typeface="Poppins SemiBold" panose="02000000000000000000" pitchFamily="2" charset="77"/>
              </a:rPr>
              <a:t>The Development Priorities</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237743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Summary of Development Priorities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As part of the investment process System Partners identified their own organisational Development Priorities in relation to six criteria that underpin organisational effectiveness. 109 System Partners reported on these. In the main, these link very closely to the Better Organisations domain of the Partner Learning and Impact Model (PILM). The activities undertaken by System Partners for each Development Priority tended to focus on:</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Values, purpose and strategy: </a:t>
            </a:r>
            <a:r>
              <a:rPr lang="en-GB" sz="1050" dirty="0">
                <a:solidFill>
                  <a:schemeClr val="tx1"/>
                </a:solidFill>
                <a:latin typeface="Poppins Light" panose="00000400000000000000" pitchFamily="2" charset="0"/>
                <a:cs typeface="Poppins Light" panose="00000400000000000000" pitchFamily="2" charset="0"/>
              </a:rPr>
              <a:t>refining their organisational strategies (including comms/ marketing strategies), embedding organisational values, developing People Plans, recruiting and restructuring roles.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Understanding people and communities: </a:t>
            </a:r>
            <a:r>
              <a:rPr lang="en-GB" sz="1050" dirty="0">
                <a:solidFill>
                  <a:schemeClr val="tx1"/>
                </a:solidFill>
                <a:latin typeface="Poppins Light" panose="00000400000000000000" pitchFamily="2" charset="0"/>
                <a:cs typeface="Poppins Light" panose="00000400000000000000" pitchFamily="2" charset="0"/>
              </a:rPr>
              <a:t>making strategic connections and building relationships with partner organisations, greater use of data and insight to inform activities, developing and embedding EDI strategies.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Partnerships and collaboration: </a:t>
            </a:r>
            <a:r>
              <a:rPr lang="en-GB" sz="1050" dirty="0">
                <a:solidFill>
                  <a:schemeClr val="tx1"/>
                </a:solidFill>
                <a:latin typeface="Poppins Light" panose="00000400000000000000" pitchFamily="2" charset="0"/>
                <a:cs typeface="Poppins Light" panose="00000400000000000000" pitchFamily="2" charset="0"/>
              </a:rPr>
              <a:t>broadening and deepening relationships with other organisations (including those with a non-SPA focus, and those working at grassroot levels), developing shared visions with other partners. </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Leadership: </a:t>
            </a:r>
            <a:r>
              <a:rPr lang="en-GB" sz="1050" dirty="0">
                <a:solidFill>
                  <a:schemeClr val="tx1"/>
                </a:solidFill>
                <a:latin typeface="Poppins Light" panose="00000400000000000000" pitchFamily="2" charset="0"/>
                <a:cs typeface="Poppins Light" panose="00000400000000000000" pitchFamily="2" charset="0"/>
              </a:rPr>
              <a:t>recruiting new Board members and senior leadership, implementing People Plans, and undertaking leadership training.</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Capacity and capability: </a:t>
            </a:r>
            <a:r>
              <a:rPr lang="en-GB" sz="1050" dirty="0">
                <a:solidFill>
                  <a:schemeClr val="tx1"/>
                </a:solidFill>
                <a:latin typeface="Poppins Light" panose="00000400000000000000" pitchFamily="2" charset="0"/>
                <a:cs typeface="Poppins Light" panose="00000400000000000000" pitchFamily="2" charset="0"/>
              </a:rPr>
              <a:t>recruiting and restructuring teams to release capacity, focusing on staff retention, improving digital systems, and diversifying income strategies.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Learning and continuous improvement: </a:t>
            </a:r>
            <a:r>
              <a:rPr lang="en-GB" sz="1050" dirty="0">
                <a:solidFill>
                  <a:schemeClr val="tx1"/>
                </a:solidFill>
                <a:latin typeface="Poppins Light" panose="00000400000000000000" pitchFamily="2" charset="0"/>
                <a:cs typeface="Poppins Light" panose="00000400000000000000" pitchFamily="2" charset="0"/>
              </a:rPr>
              <a:t>building a reflective learning culture, producing impact measurement frameworks, attending online training programmes, and system mapping.</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System Partners faced some common challenges relating to their Development Priorities. These tended to focus around: capacity issues limiting progress, external pressures such as the cost of living crisis, capturing objective measurements of progress and impact, and a lack of diversity within teams and Boards at present.</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Whilst not a challenge as such, many System Partners reflected on the need for time and consistency to build effective relationships.</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0435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16154" r="16590"/>
          <a:stretch/>
        </p:blipFill>
        <p:spPr>
          <a:xfrm>
            <a:off x="514350" y="503193"/>
            <a:ext cx="3535136" cy="3989700"/>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31B49"/>
                </a:solidFill>
                <a:effectLst/>
                <a:uLnTx/>
                <a:uFillTx/>
                <a:latin typeface="Poppins SemiBold" panose="02000000000000000000" pitchFamily="2" charset="77"/>
                <a:ea typeface="+mn-ea"/>
                <a:cs typeface="Poppins SemiBold" panose="02000000000000000000" pitchFamily="2" charset="77"/>
              </a:rPr>
              <a:t>National to Local review: emerging themes</a:t>
            </a:r>
          </a:p>
          <a:p>
            <a:pPr marL="0" marR="0" lvl="0" indent="0" algn="l" defTabSz="4572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F69"/>
              </a:solidFill>
              <a:effectLst/>
              <a:uLnTx/>
              <a:uFillTx/>
              <a:latin typeface="Poppins" panose="02000000000000000000" pitchFamily="2" charset="77"/>
              <a:ea typeface="+mn-ea"/>
              <a:cs typeface="Poppins" panose="02000000000000000000" pitchFamily="2" charset="77"/>
            </a:endParaRPr>
          </a:p>
        </p:txBody>
      </p:sp>
    </p:spTree>
    <p:extLst>
      <p:ext uri="{BB962C8B-B14F-4D97-AF65-F5344CB8AC3E}">
        <p14:creationId xmlns:p14="http://schemas.microsoft.com/office/powerpoint/2010/main" val="347129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1"/>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oppins SemiBold" panose="02000000000000000000" pitchFamily="2" charset="77"/>
                <a:ea typeface="+mj-ea"/>
                <a:cs typeface="Poppins SemiBold" panose="02000000000000000000" pitchFamily="2" charset="77"/>
              </a:rPr>
              <a:t>Summary of National to Local review</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8" y="290947"/>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2"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46" marR="0" lvl="0"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System Partners were asked to report on which geographical areas they are working in (up to ten areas), why and with what audience(s). </a:t>
            </a:r>
            <a:r>
              <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 review of the reports found that:</a:t>
            </a:r>
          </a:p>
          <a:p>
            <a:pPr marL="171446" marR="0" lvl="0"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endParaRP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System Partners are delivering activities across all geographical levels:</a:t>
            </a:r>
            <a:r>
              <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 the levels range from activities at the national level, down to ward-level or specific locations (e.g. local parks). Most commonly System Partners are working at the level of cities/ towns. </a:t>
            </a: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endPar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endParaRP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There are regional differences in level of activity reported: </a:t>
            </a:r>
            <a:r>
              <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the most activity was reported in the South East of the country and the North West. The least activity was reported in the East of England and London.</a:t>
            </a: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endPar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endParaRP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System Partners are targeting a range of audiences with a focus on narrowing inequalities: </a:t>
            </a:r>
            <a:r>
              <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audiences include disabled people, children and young people, ethnic minorities, women and girls, older people and those from lower socioeconomic groups. There were also activities focused on reaching audiences who support the SPA system. For example, at the county-level, the SPA workforce, other System Partners, System Partner networks and local decision-makers were all reported as audiences being targeted.</a:t>
            </a: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endParaRPr>
          </a:p>
          <a:p>
            <a:pPr marL="628634" marR="0" lvl="1" indent="-171446" algn="l" defTabSz="685800" rtl="0" eaLnBrk="1" fontAlgn="auto" latinLnBrk="0" hangingPunct="1">
              <a:lnSpc>
                <a:spcPct val="100000"/>
              </a:lnSpc>
              <a:spcBef>
                <a:spcPts val="0"/>
              </a:spcBef>
              <a:spcAft>
                <a:spcPts val="0"/>
              </a:spcAft>
              <a:buClr>
                <a:srgbClr val="004069"/>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Geographical areas were selected for a range of reasons:</a:t>
            </a:r>
            <a:r>
              <a:rPr kumimoji="0" lang="en-GB" sz="1100" b="0"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 to address need related to SPA or wider determinants, to support existing SPA activities, to improve access to SPA, and facilitate engagement with target audiences.</a:t>
            </a:r>
            <a:endParaRPr kumimoji="0" lang="en-GB" sz="1100" b="1" i="0" u="none" strike="noStrike" kern="120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endParaRPr>
          </a:p>
        </p:txBody>
      </p:sp>
    </p:spTree>
    <p:extLst>
      <p:ext uri="{BB962C8B-B14F-4D97-AF65-F5344CB8AC3E}">
        <p14:creationId xmlns:p14="http://schemas.microsoft.com/office/powerpoint/2010/main" val="18332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a:blip r:embed="rId3">
            <a:extLst>
              <a:ext uri="{28A0092B-C50C-407E-A947-70E740481C1C}">
                <a14:useLocalDpi xmlns:a14="http://schemas.microsoft.com/office/drawing/2010/main" val="0"/>
              </a:ext>
            </a:extLst>
          </a:blip>
          <a:srcRect l="16706" r="16706"/>
          <a:stretch/>
        </p:blipFill>
        <p:spPr>
          <a:xfrm>
            <a:off x="547007" y="503192"/>
            <a:ext cx="3543538" cy="4039276"/>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dirty="0">
                <a:solidFill>
                  <a:schemeClr val="accent2"/>
                </a:solidFill>
                <a:latin typeface="Poppins SemiBold" panose="02000000000000000000" pitchFamily="2" charset="77"/>
                <a:cs typeface="Poppins SemiBold" panose="02000000000000000000" pitchFamily="2" charset="77"/>
              </a:rPr>
              <a:t>Talent</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13060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latin typeface="Poppins SemiBold" panose="02000000000000000000" pitchFamily="2" charset="77"/>
                <a:cs typeface="Poppins SemiBold" panose="02000000000000000000" pitchFamily="2" charset="77"/>
              </a:rPr>
              <a:t>Navigating this report</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09033" y="824593"/>
            <a:ext cx="8125934" cy="4027961"/>
          </a:xfrm>
          <a:prstGeom prst="rect">
            <a:avLst/>
          </a:prstGeom>
        </p:spPr>
        <p:txBody>
          <a:bodyPr lIns="0" tIns="0" rIns="0" bIns="0">
            <a:noAutofit/>
          </a:bodyPr>
          <a:lstStyle/>
          <a:p>
            <a:pPr defTabSz="457200">
              <a:lnSpc>
                <a:spcPct val="107000"/>
              </a:lnSpc>
              <a:spcAft>
                <a:spcPts val="600"/>
              </a:spcAft>
              <a:buClr>
                <a:srgbClr val="004069"/>
              </a:buClr>
            </a:pPr>
            <a:r>
              <a:rPr lang="en-GB" sz="900" dirty="0">
                <a:latin typeface="Poppins Light" panose="00000400000000000000" pitchFamily="2" charset="0"/>
                <a:cs typeface="Poppins Light" panose="00000400000000000000" pitchFamily="2" charset="0"/>
              </a:rPr>
              <a:t>This report contains a range of analysis and findings some of which may be more or less relevant depending on your particular area of interest. To help with this, we have provided a steer.</a:t>
            </a: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If you are interested in </a:t>
            </a:r>
            <a:r>
              <a:rPr lang="en-GB" sz="900" b="1" dirty="0">
                <a:latin typeface="Poppins Light" panose="00000400000000000000" pitchFamily="2" charset="0"/>
                <a:cs typeface="Poppins Light" panose="00000400000000000000" pitchFamily="2" charset="0"/>
              </a:rPr>
              <a:t>System Partner progress against the Uniting the Movement outcomes </a:t>
            </a:r>
            <a:r>
              <a:rPr lang="en-GB" sz="900" dirty="0">
                <a:latin typeface="Poppins Light" panose="00000400000000000000" pitchFamily="2" charset="0"/>
                <a:cs typeface="Poppins Light" panose="00000400000000000000" pitchFamily="2" charset="0"/>
              </a:rPr>
              <a:t>then look at </a:t>
            </a:r>
            <a:r>
              <a:rPr lang="en-GB" sz="900" dirty="0">
                <a:solidFill>
                  <a:schemeClr val="accent3"/>
                </a:solidFill>
                <a:latin typeface="Poppins Light" panose="00000400000000000000" pitchFamily="2" charset="0"/>
                <a:cs typeface="Poppins Light" panose="00000400000000000000" pitchFamily="2" charset="0"/>
                <a:hlinkClick r:id="rId3" action="ppaction://hlinksldjump">
                  <a:extLst>
                    <a:ext uri="{A12FA001-AC4F-418D-AE19-62706E023703}">
                      <ahyp:hlinkClr xmlns:ahyp="http://schemas.microsoft.com/office/drawing/2018/hyperlinkcolor" val="tx"/>
                    </a:ext>
                  </a:extLst>
                </a:hlinkClick>
              </a:rPr>
              <a:t>slides 5-6</a:t>
            </a:r>
            <a:r>
              <a:rPr lang="en-GB" sz="900" dirty="0">
                <a:latin typeface="Poppins Light" panose="00000400000000000000" pitchFamily="2" charset="0"/>
                <a:cs typeface="Poppins Light" panose="00000400000000000000" pitchFamily="2" charset="0"/>
              </a:rPr>
              <a:t>.</a:t>
            </a: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For insight into </a:t>
            </a:r>
            <a:r>
              <a:rPr lang="en-GB" sz="900" b="1" dirty="0">
                <a:latin typeface="Poppins Light" panose="00000400000000000000" pitchFamily="2" charset="0"/>
                <a:cs typeface="Poppins Light" panose="00000400000000000000" pitchFamily="2" charset="0"/>
              </a:rPr>
              <a:t>progress of System Partners against their goals and the learning derived </a:t>
            </a:r>
            <a:r>
              <a:rPr lang="en-GB" sz="900" dirty="0">
                <a:latin typeface="Poppins Light" panose="00000400000000000000" pitchFamily="2" charset="0"/>
                <a:cs typeface="Poppins Light" panose="00000400000000000000" pitchFamily="2" charset="0"/>
              </a:rPr>
              <a:t>from these activities, look at </a:t>
            </a:r>
            <a:r>
              <a:rPr lang="en-GB" sz="900" dirty="0">
                <a:latin typeface="Poppins Light" panose="00000400000000000000" pitchFamily="2" charset="0"/>
                <a:cs typeface="Poppins Light" panose="00000400000000000000" pitchFamily="2" charset="0"/>
                <a:hlinkClick r:id="rId4" action="ppaction://hlinksldjump"/>
              </a:rPr>
              <a:t>slides 9-10</a:t>
            </a:r>
            <a:r>
              <a:rPr lang="en-GB" sz="900" dirty="0">
                <a:latin typeface="Poppins Light" panose="00000400000000000000" pitchFamily="2" charset="0"/>
                <a:cs typeface="Poppins Light" panose="00000400000000000000" pitchFamily="2" charset="0"/>
              </a:rPr>
              <a:t>.</a:t>
            </a: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To understand the </a:t>
            </a:r>
            <a:r>
              <a:rPr lang="en-GB" sz="900" b="1" dirty="0">
                <a:latin typeface="Poppins Light" panose="00000400000000000000" pitchFamily="2" charset="0"/>
                <a:cs typeface="Poppins Light" panose="00000400000000000000" pitchFamily="2" charset="0"/>
              </a:rPr>
              <a:t>emerging challenges faced by System Partners </a:t>
            </a:r>
            <a:r>
              <a:rPr lang="en-GB" sz="900" dirty="0">
                <a:latin typeface="Poppins Light" panose="00000400000000000000" pitchFamily="2" charset="0"/>
                <a:cs typeface="Poppins Light" panose="00000400000000000000" pitchFamily="2" charset="0"/>
              </a:rPr>
              <a:t>in delivering these activities, look at </a:t>
            </a:r>
            <a:r>
              <a:rPr lang="en-GB" sz="900" dirty="0">
                <a:latin typeface="Poppins Light" panose="00000400000000000000" pitchFamily="2" charset="0"/>
                <a:cs typeface="Poppins Light" panose="00000400000000000000" pitchFamily="2" charset="0"/>
                <a:hlinkClick r:id="rId5" action="ppaction://hlinksldjump"/>
              </a:rPr>
              <a:t>slides 7-8.</a:t>
            </a:r>
            <a:endParaRPr lang="en-GB" sz="900" dirty="0">
              <a:latin typeface="Poppins Light" panose="00000400000000000000" pitchFamily="2" charset="0"/>
              <a:cs typeface="Poppins Light" panose="00000400000000000000" pitchFamily="2" charset="0"/>
            </a:endParaRP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If you are interested in how System Partners are delivering against the </a:t>
            </a:r>
            <a:r>
              <a:rPr lang="en-GB" sz="900" b="1" dirty="0">
                <a:latin typeface="Poppins Light" panose="00000400000000000000" pitchFamily="2" charset="0"/>
                <a:cs typeface="Poppins Light" panose="00000400000000000000" pitchFamily="2" charset="0"/>
              </a:rPr>
              <a:t>Partner Learning and Impact Model</a:t>
            </a:r>
            <a:r>
              <a:rPr lang="en-GB" sz="900" dirty="0">
                <a:latin typeface="Poppins Light" panose="00000400000000000000" pitchFamily="2" charset="0"/>
                <a:cs typeface="Poppins Light" panose="00000400000000000000" pitchFamily="2" charset="0"/>
              </a:rPr>
              <a:t>, look at </a:t>
            </a:r>
            <a:r>
              <a:rPr lang="en-GB" sz="900" dirty="0">
                <a:latin typeface="Poppins Light" panose="00000400000000000000" pitchFamily="2" charset="0"/>
                <a:cs typeface="Poppins Light" panose="00000400000000000000" pitchFamily="2" charset="0"/>
                <a:hlinkClick r:id="rId6" action="ppaction://hlinksldjump"/>
              </a:rPr>
              <a:t>slides 11-14</a:t>
            </a:r>
            <a:r>
              <a:rPr lang="en-GB" sz="900" dirty="0">
                <a:latin typeface="Poppins Light" panose="00000400000000000000" pitchFamily="2" charset="0"/>
                <a:cs typeface="Poppins Light" panose="00000400000000000000" pitchFamily="2" charset="0"/>
              </a:rPr>
              <a:t>.</a:t>
            </a: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To see how System Partners are working on their </a:t>
            </a:r>
            <a:r>
              <a:rPr lang="en-GB" sz="900" b="1" dirty="0">
                <a:latin typeface="Poppins Light" panose="00000400000000000000" pitchFamily="2" charset="0"/>
                <a:cs typeface="Poppins Light" panose="00000400000000000000" pitchFamily="2" charset="0"/>
              </a:rPr>
              <a:t>Development Priorities</a:t>
            </a:r>
            <a:r>
              <a:rPr lang="en-GB" sz="900" dirty="0">
                <a:latin typeface="Poppins Light" panose="00000400000000000000" pitchFamily="2" charset="0"/>
                <a:cs typeface="Poppins Light" panose="00000400000000000000" pitchFamily="2" charset="0"/>
              </a:rPr>
              <a:t>, See </a:t>
            </a:r>
            <a:r>
              <a:rPr lang="en-GB" sz="900" dirty="0">
                <a:latin typeface="Poppins Light" panose="00000400000000000000" pitchFamily="2" charset="0"/>
                <a:cs typeface="Poppins Light" panose="00000400000000000000" pitchFamily="2" charset="0"/>
                <a:hlinkClick r:id="rId7" action="ppaction://hlinksldjump"/>
              </a:rPr>
              <a:t>slides 15-16.</a:t>
            </a:r>
            <a:endParaRPr lang="en-GB" sz="900" dirty="0">
              <a:latin typeface="Poppins Light" panose="00000400000000000000" pitchFamily="2" charset="0"/>
              <a:cs typeface="Poppins Light" panose="00000400000000000000" pitchFamily="2" charset="0"/>
            </a:endParaRP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For insights into the </a:t>
            </a:r>
            <a:r>
              <a:rPr lang="en-GB" sz="900" b="1" dirty="0">
                <a:latin typeface="Poppins Light" panose="00000400000000000000" pitchFamily="2" charset="0"/>
                <a:cs typeface="Poppins Light" panose="00000400000000000000" pitchFamily="2" charset="0"/>
              </a:rPr>
              <a:t>specific geographies of System Partner activities and the audiences they are targeting</a:t>
            </a:r>
            <a:r>
              <a:rPr lang="en-GB" sz="900" dirty="0">
                <a:latin typeface="Poppins Light" panose="00000400000000000000" pitchFamily="2" charset="0"/>
                <a:cs typeface="Poppins Light" panose="00000400000000000000" pitchFamily="2" charset="0"/>
              </a:rPr>
              <a:t>, look at </a:t>
            </a:r>
            <a:r>
              <a:rPr lang="en-GB" sz="900" dirty="0">
                <a:latin typeface="Poppins Light" panose="00000400000000000000" pitchFamily="2" charset="0"/>
                <a:cs typeface="Poppins Light" panose="00000400000000000000" pitchFamily="2" charset="0"/>
                <a:hlinkClick r:id="rId8" action="ppaction://hlinksldjump"/>
              </a:rPr>
              <a:t>slide 17-18</a:t>
            </a:r>
            <a:r>
              <a:rPr lang="en-GB" sz="900" dirty="0">
                <a:latin typeface="Poppins Light" panose="00000400000000000000" pitchFamily="2" charset="0"/>
                <a:cs typeface="Poppins Light" panose="00000400000000000000" pitchFamily="2" charset="0"/>
              </a:rPr>
              <a:t>.</a:t>
            </a:r>
          </a:p>
          <a:p>
            <a:pPr marL="171450" indent="-171450" defTabSz="457200">
              <a:lnSpc>
                <a:spcPct val="107000"/>
              </a:lnSpc>
              <a:spcAft>
                <a:spcPts val="600"/>
              </a:spcAft>
              <a:buClr>
                <a:srgbClr val="004069"/>
              </a:buClr>
              <a:buFont typeface="Arial" panose="020B0604020202020204" pitchFamily="34" charset="0"/>
              <a:buChar char="•"/>
            </a:pPr>
            <a:r>
              <a:rPr lang="en-GB" sz="900" dirty="0">
                <a:latin typeface="Poppins Light" panose="00000400000000000000" pitchFamily="2" charset="0"/>
                <a:cs typeface="Poppins Light" panose="00000400000000000000" pitchFamily="2" charset="0"/>
              </a:rPr>
              <a:t>For an exploration of how </a:t>
            </a:r>
            <a:r>
              <a:rPr lang="en-GB" sz="900" b="1" dirty="0">
                <a:latin typeface="Poppins Light" panose="00000400000000000000" pitchFamily="2" charset="0"/>
                <a:cs typeface="Poppins Light" panose="00000400000000000000" pitchFamily="2" charset="0"/>
              </a:rPr>
              <a:t>System Partners are supporting the Talent pathway</a:t>
            </a:r>
            <a:r>
              <a:rPr lang="en-GB" sz="900" dirty="0">
                <a:latin typeface="Poppins Light" panose="00000400000000000000" pitchFamily="2" charset="0"/>
                <a:cs typeface="Poppins Light" panose="00000400000000000000" pitchFamily="2" charset="0"/>
              </a:rPr>
              <a:t>, see </a:t>
            </a:r>
            <a:r>
              <a:rPr lang="en-GB" sz="900" dirty="0">
                <a:latin typeface="Poppins Light" panose="00000400000000000000" pitchFamily="2" charset="0"/>
                <a:cs typeface="Poppins Light" panose="00000400000000000000" pitchFamily="2" charset="0"/>
                <a:hlinkClick r:id="rId9" action="ppaction://hlinksldjump"/>
              </a:rPr>
              <a:t>slides 19-20</a:t>
            </a:r>
            <a:r>
              <a:rPr lang="en-GB" sz="900" dirty="0">
                <a:latin typeface="Poppins Light" panose="00000400000000000000" pitchFamily="2" charset="0"/>
                <a:cs typeface="Poppins Light" panose="00000400000000000000" pitchFamily="2" charset="0"/>
              </a:rPr>
              <a:t>. </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19937" y="290946"/>
            <a:ext cx="694623" cy="212246"/>
          </a:xfrm>
          <a:prstGeom prst="rect">
            <a:avLst/>
          </a:prstGeom>
        </p:spPr>
      </p:pic>
    </p:spTree>
    <p:extLst>
      <p:ext uri="{BB962C8B-B14F-4D97-AF65-F5344CB8AC3E}">
        <p14:creationId xmlns:p14="http://schemas.microsoft.com/office/powerpoint/2010/main" val="146244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Summary of Talent</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38 System Partners </a:t>
            </a:r>
            <a:r>
              <a:rPr lang="en-GB" sz="1050" dirty="0">
                <a:solidFill>
                  <a:schemeClr val="tx1"/>
                </a:solidFill>
                <a:latin typeface="Poppins Light" panose="00000400000000000000" pitchFamily="2" charset="0"/>
                <a:cs typeface="Poppins Light" panose="00000400000000000000" pitchFamily="2" charset="0"/>
              </a:rPr>
              <a:t>reported against a Talent goal. In all but one case, these System Partners were NGBs.</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Predominantly, the work of Talent System Partners between 6-12 months focused on:</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Reviewing Talent pathways </a:t>
            </a:r>
            <a:r>
              <a:rPr lang="en-GB" sz="1050" dirty="0">
                <a:solidFill>
                  <a:schemeClr val="tx1"/>
                </a:solidFill>
                <a:latin typeface="Poppins Light" panose="00000400000000000000" pitchFamily="2" charset="0"/>
                <a:cs typeface="Poppins Light" panose="00000400000000000000" pitchFamily="2" charset="0"/>
              </a:rPr>
              <a:t>and making improvements accordingly</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Recruiting new staff members </a:t>
            </a:r>
            <a:r>
              <a:rPr lang="en-GB" sz="1050" dirty="0">
                <a:solidFill>
                  <a:schemeClr val="tx1"/>
                </a:solidFill>
                <a:latin typeface="Poppins Light" panose="00000400000000000000" pitchFamily="2" charset="0"/>
                <a:cs typeface="Poppins Light" panose="00000400000000000000" pitchFamily="2" charset="0"/>
              </a:rPr>
              <a:t>specifically to manage Talent pathways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Focusing on how to increase diversity </a:t>
            </a:r>
            <a:r>
              <a:rPr lang="en-GB" sz="1050" dirty="0">
                <a:solidFill>
                  <a:schemeClr val="tx1"/>
                </a:solidFill>
                <a:latin typeface="Poppins Light" panose="00000400000000000000" pitchFamily="2" charset="0"/>
                <a:cs typeface="Poppins Light" panose="00000400000000000000" pitchFamily="2" charset="0"/>
              </a:rPr>
              <a:t>within Talent pathways (particularly among women, lower socio-economic groups, children and young people, and those with disabilities)</a:t>
            </a:r>
          </a:p>
          <a:p>
            <a:pPr marL="628650" lvl="1"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Developing initiatives for </a:t>
            </a:r>
            <a:r>
              <a:rPr lang="en-GB" sz="1050" b="1" dirty="0">
                <a:solidFill>
                  <a:schemeClr val="tx1"/>
                </a:solidFill>
                <a:latin typeface="Poppins Light" panose="00000400000000000000" pitchFamily="2" charset="0"/>
                <a:cs typeface="Poppins Light" panose="00000400000000000000" pitchFamily="2" charset="0"/>
              </a:rPr>
              <a:t>greater involvement of parents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Recruiting new (and more diverse) coaches </a:t>
            </a:r>
            <a:r>
              <a:rPr lang="en-GB" sz="1050" dirty="0">
                <a:solidFill>
                  <a:schemeClr val="tx1"/>
                </a:solidFill>
                <a:latin typeface="Poppins Light" panose="00000400000000000000" pitchFamily="2" charset="0"/>
                <a:cs typeface="Poppins Light" panose="00000400000000000000" pitchFamily="2" charset="0"/>
              </a:rPr>
              <a:t>and providing them with improved </a:t>
            </a:r>
            <a:r>
              <a:rPr lang="en-GB" sz="1050" b="1" dirty="0">
                <a:solidFill>
                  <a:schemeClr val="tx1"/>
                </a:solidFill>
                <a:latin typeface="Poppins Light" panose="00000400000000000000" pitchFamily="2" charset="0"/>
                <a:cs typeface="Poppins Light" panose="00000400000000000000" pitchFamily="2" charset="0"/>
              </a:rPr>
              <a:t>training opportunities</a:t>
            </a:r>
          </a:p>
          <a:p>
            <a:pPr marL="628650" lvl="1" indent="-171450">
              <a:buClr>
                <a:srgbClr val="004069"/>
              </a:buClr>
              <a:buFont typeface="Arial" panose="020B0604020202020204" pitchFamily="34" charset="0"/>
              <a:buChar char="•"/>
            </a:pPr>
            <a:r>
              <a:rPr lang="en-GB" sz="1050" b="1" dirty="0">
                <a:solidFill>
                  <a:schemeClr val="tx1"/>
                </a:solidFill>
                <a:latin typeface="Poppins Light" panose="00000400000000000000" pitchFamily="2" charset="0"/>
                <a:cs typeface="Poppins Light" panose="00000400000000000000" pitchFamily="2" charset="0"/>
              </a:rPr>
              <a:t>Working in partnership </a:t>
            </a:r>
            <a:r>
              <a:rPr lang="en-GB" sz="1050" dirty="0">
                <a:solidFill>
                  <a:schemeClr val="tx1"/>
                </a:solidFill>
                <a:latin typeface="Poppins Light" panose="00000400000000000000" pitchFamily="2" charset="0"/>
                <a:cs typeface="Poppins Light" panose="00000400000000000000" pitchFamily="2" charset="0"/>
              </a:rPr>
              <a:t>– most notably with </a:t>
            </a:r>
            <a:r>
              <a:rPr lang="en-GB" sz="1050" b="1" dirty="0">
                <a:solidFill>
                  <a:schemeClr val="tx1"/>
                </a:solidFill>
                <a:latin typeface="Poppins Light" panose="00000400000000000000" pitchFamily="2" charset="0"/>
                <a:cs typeface="Poppins Light" panose="00000400000000000000" pitchFamily="2" charset="0"/>
              </a:rPr>
              <a:t>universities and Academies</a:t>
            </a:r>
          </a:p>
          <a:p>
            <a:pPr marL="628650" lvl="1"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a:p>
            <a:pPr marL="171450" lvl="1" indent="-171450">
              <a:buClr>
                <a:srgbClr val="004069"/>
              </a:buClr>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The most common types of reported impact related to: successfully </a:t>
            </a:r>
            <a:r>
              <a:rPr lang="en-GB" sz="1050" b="1" dirty="0">
                <a:solidFill>
                  <a:schemeClr val="tx1"/>
                </a:solidFill>
                <a:latin typeface="Poppins Light" panose="00000400000000000000" pitchFamily="2" charset="0"/>
                <a:cs typeface="Poppins Light" panose="00000400000000000000" pitchFamily="2" charset="0"/>
              </a:rPr>
              <a:t>diversifying Talent</a:t>
            </a:r>
            <a:r>
              <a:rPr lang="en-GB" sz="1050" dirty="0">
                <a:solidFill>
                  <a:schemeClr val="tx1"/>
                </a:solidFill>
                <a:latin typeface="Poppins Light" panose="00000400000000000000" pitchFamily="2" charset="0"/>
                <a:cs typeface="Poppins Light" panose="00000400000000000000" pitchFamily="2" charset="0"/>
              </a:rPr>
              <a:t>, better </a:t>
            </a:r>
            <a:r>
              <a:rPr lang="en-GB" sz="1050" b="1" dirty="0">
                <a:solidFill>
                  <a:schemeClr val="tx1"/>
                </a:solidFill>
                <a:latin typeface="Poppins Light" panose="00000400000000000000" pitchFamily="2" charset="0"/>
                <a:cs typeface="Poppins Light" panose="00000400000000000000" pitchFamily="2" charset="0"/>
              </a:rPr>
              <a:t>en</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gaging athletes, improving competition </a:t>
            </a: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opportunities/ performance/ engagement, and </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increasing reach </a:t>
            </a: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through PR/ social media activities.</a:t>
            </a:r>
          </a:p>
          <a:p>
            <a:pPr marL="171450" lvl="1" indent="-171450">
              <a:buClr>
                <a:srgbClr val="004069"/>
              </a:buClr>
              <a:buFont typeface="Arial" panose="020B0604020202020204" pitchFamily="34" charset="0"/>
              <a:buChar char="•"/>
            </a:pPr>
            <a:endParaRPr lang="en-GB" sz="1050" dirty="0">
              <a:solidFill>
                <a:prstClr val="black"/>
              </a:solidFill>
              <a:latin typeface="Poppins Light" panose="00000400000000000000" pitchFamily="2" charset="0"/>
              <a:ea typeface="Calibri" panose="020F0502020204030204"/>
              <a:cs typeface="Poppins Light" panose="00000400000000000000" pitchFamily="2" charset="0"/>
            </a:endParaRPr>
          </a:p>
          <a:p>
            <a:pPr marL="171450" lvl="1" indent="-171450">
              <a:buClr>
                <a:srgbClr val="004069"/>
              </a:buClr>
              <a:buFont typeface="Arial" panose="020B0604020202020204" pitchFamily="34" charset="0"/>
              <a:buChar char="•"/>
            </a:pP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A range of learning examples were provided by Talent System Partners. The most common themes related to lessons about </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pathway management</a:t>
            </a: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 and the </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engagement and relationships with coaches.</a:t>
            </a:r>
          </a:p>
          <a:p>
            <a:pPr marL="171450" lvl="1" indent="-171450">
              <a:buClr>
                <a:srgbClr val="004069"/>
              </a:buClr>
              <a:buFont typeface="Arial" panose="020B0604020202020204" pitchFamily="34" charset="0"/>
              <a:buChar char="•"/>
            </a:pPr>
            <a:endParaRPr lang="en-GB" sz="1050" dirty="0">
              <a:solidFill>
                <a:prstClr val="black"/>
              </a:solidFill>
              <a:latin typeface="Poppins Light" panose="00000400000000000000" pitchFamily="2" charset="0"/>
              <a:ea typeface="Calibri" panose="020F0502020204030204"/>
              <a:cs typeface="Poppins Light" panose="00000400000000000000" pitchFamily="2" charset="0"/>
            </a:endParaRPr>
          </a:p>
          <a:p>
            <a:pPr marL="171450" lvl="1" indent="-171450">
              <a:buClr>
                <a:srgbClr val="004069"/>
              </a:buClr>
              <a:buFont typeface="Arial" panose="020B0604020202020204" pitchFamily="34" charset="0"/>
              <a:buChar char="•"/>
            </a:pP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The challenges facing Talent System Partners with regards to making progress on their goals are similar to those reported by other System Partners. Most notably, they relate to issues of </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limited capacity and resource </a:t>
            </a: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(within the Talent System Partners but also among coaches), and </a:t>
            </a:r>
            <a:r>
              <a:rPr lang="en-GB" sz="1050" b="1" dirty="0">
                <a:solidFill>
                  <a:prstClr val="black"/>
                </a:solidFill>
                <a:latin typeface="Poppins Light" panose="00000400000000000000" pitchFamily="2" charset="0"/>
                <a:ea typeface="Calibri" panose="020F0502020204030204"/>
                <a:cs typeface="Poppins Light" panose="00000400000000000000" pitchFamily="2" charset="0"/>
              </a:rPr>
              <a:t>financial pressures </a:t>
            </a:r>
            <a:r>
              <a:rPr lang="en-GB" sz="1050" dirty="0">
                <a:solidFill>
                  <a:prstClr val="black"/>
                </a:solidFill>
                <a:latin typeface="Poppins Light" panose="00000400000000000000" pitchFamily="2" charset="0"/>
                <a:ea typeface="Calibri" panose="020F0502020204030204"/>
                <a:cs typeface="Poppins Light" panose="00000400000000000000" pitchFamily="2" charset="0"/>
              </a:rPr>
              <a:t>(that make delivery and engagement more challenging). The financial barriers to participation are all the more notable given desires to attract Talent from more diverse backgrounds.</a:t>
            </a:r>
          </a:p>
          <a:p>
            <a:pPr marL="171450" indent="-171450">
              <a:buClr>
                <a:srgbClr val="004069"/>
              </a:buClr>
              <a:buFont typeface="Arial" panose="020B0604020202020204" pitchFamily="34" charset="0"/>
              <a:buChar char="•"/>
            </a:pPr>
            <a:endParaRPr lang="en-GB" sz="105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79136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young boy holding a football ball&#10;&#10;Description automatically generated">
            <a:extLst>
              <a:ext uri="{FF2B5EF4-FFF2-40B4-BE49-F238E27FC236}">
                <a16:creationId xmlns:a16="http://schemas.microsoft.com/office/drawing/2014/main" id="{D0019287-A21F-D648-88C9-5E0E89C61E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750" y="592138"/>
            <a:ext cx="6032877" cy="3834461"/>
          </a:xfrm>
          <a:prstGeom prst="rect">
            <a:avLst/>
          </a:prstGeom>
        </p:spPr>
      </p:pic>
      <p:grpSp>
        <p:nvGrpSpPr>
          <p:cNvPr id="16" name="Group 15">
            <a:extLst>
              <a:ext uri="{FF2B5EF4-FFF2-40B4-BE49-F238E27FC236}">
                <a16:creationId xmlns:a16="http://schemas.microsoft.com/office/drawing/2014/main" id="{7BD26F4C-D008-0B4F-B64F-9866978D4F42}"/>
              </a:ext>
            </a:extLst>
          </p:cNvPr>
          <p:cNvGrpSpPr/>
          <p:nvPr/>
        </p:nvGrpSpPr>
        <p:grpSpPr>
          <a:xfrm>
            <a:off x="0" y="0"/>
            <a:ext cx="9143999" cy="5143500"/>
            <a:chOff x="0" y="0"/>
            <a:chExt cx="9143999" cy="5143500"/>
          </a:xfrm>
        </p:grpSpPr>
        <p:pic>
          <p:nvPicPr>
            <p:cNvPr id="17" name="Graphic 16">
              <a:extLst>
                <a:ext uri="{FF2B5EF4-FFF2-40B4-BE49-F238E27FC236}">
                  <a16:creationId xmlns:a16="http://schemas.microsoft.com/office/drawing/2014/main" id="{DD0FC58C-570F-0245-B5D6-FA65A75DE227}"/>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18" name="Graphic 17">
              <a:extLst>
                <a:ext uri="{FF2B5EF4-FFF2-40B4-BE49-F238E27FC236}">
                  <a16:creationId xmlns:a16="http://schemas.microsoft.com/office/drawing/2014/main" id="{D685AB56-D0C1-D947-8742-EA7D4454BE3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988" r="-9" b="86964"/>
            <a:stretch/>
          </p:blipFill>
          <p:spPr>
            <a:xfrm>
              <a:off x="638502" y="0"/>
              <a:ext cx="8505497" cy="670034"/>
            </a:xfrm>
            <a:prstGeom prst="rect">
              <a:avLst/>
            </a:prstGeom>
          </p:spPr>
        </p:pic>
        <p:pic>
          <p:nvPicPr>
            <p:cNvPr id="19" name="Graphic 18">
              <a:extLst>
                <a:ext uri="{FF2B5EF4-FFF2-40B4-BE49-F238E27FC236}">
                  <a16:creationId xmlns:a16="http://schemas.microsoft.com/office/drawing/2014/main" id="{6EB7970C-6458-9048-8854-B666D049D21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1387" t="-3" r="-9" b="13"/>
            <a:stretch/>
          </p:blipFill>
          <p:spPr>
            <a:xfrm>
              <a:off x="5612524" y="4206"/>
              <a:ext cx="3531474" cy="5139294"/>
            </a:xfrm>
            <a:prstGeom prst="rect">
              <a:avLst/>
            </a:prstGeom>
          </p:spPr>
        </p:pic>
        <p:pic>
          <p:nvPicPr>
            <p:cNvPr id="20" name="Graphic 19">
              <a:extLst>
                <a:ext uri="{FF2B5EF4-FFF2-40B4-BE49-F238E27FC236}">
                  <a16:creationId xmlns:a16="http://schemas.microsoft.com/office/drawing/2014/main" id="{0195BB32-C2C0-C942-9194-9251A280BFA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 t="71619" r="-10" b="13"/>
            <a:stretch/>
          </p:blipFill>
          <p:spPr>
            <a:xfrm>
              <a:off x="0" y="3681248"/>
              <a:ext cx="9143997" cy="1458046"/>
            </a:xfrm>
            <a:prstGeom prst="rect">
              <a:avLst/>
            </a:prstGeom>
          </p:spPr>
        </p:pic>
      </p:grpSp>
      <p:pic>
        <p:nvPicPr>
          <p:cNvPr id="8" name="Graphic 7">
            <a:extLst>
              <a:ext uri="{FF2B5EF4-FFF2-40B4-BE49-F238E27FC236}">
                <a16:creationId xmlns:a16="http://schemas.microsoft.com/office/drawing/2014/main" id="{C1C49499-755E-B64F-A300-9839F5328BE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4901180" y="3293005"/>
            <a:ext cx="2756532" cy="1151215"/>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ctr" anchorCtr="0">
            <a:normAutofit/>
          </a:bodyPr>
          <a:lstStyle/>
          <a:p>
            <a:pPr algn="ctr"/>
            <a:r>
              <a:rPr lang="en-US" sz="3200" b="1" dirty="0">
                <a:solidFill>
                  <a:schemeClr val="accent2"/>
                </a:solidFill>
                <a:latin typeface="Poppins SemiBold" panose="02000000000000000000" pitchFamily="2" charset="77"/>
                <a:cs typeface="Poppins SemiBold" panose="02000000000000000000" pitchFamily="2" charset="77"/>
              </a:rPr>
              <a:t>Thank you</a:t>
            </a: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124029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Executive summary (1 of 2)</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Working as a consortium, Ipsos, New Philanthropy Capital (NPC), and Sheffield Hallam University (SHU) were commissioned by Sport England to undertake the Collective Evaluation and Learning for System Partners.</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This report presents a thematic analysis of the 12-month reporting submitted by System Partners which described self-assessed progress against their goals, and the learning amassed as a result. It includes reporting updates provided by 116 System Partners for the six months spanning October 2022 to March 2023.</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analysis underpinning this report replicates a pre-existing process, including the use of pre-existing analytical frameworks. Alternative approaches to analysis will be explored with Sport England for subsequent rounds of reporting.</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provided ample examples of activities being undertaken with the aim of improving performance against the four Uniting the Movement (UtM) outcomes.</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Some System Partners provided data on increased SPA participation levels, and numbers of programme and training participants, as examples of their impact. Examples of increased participant diversity were also evident.</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Other forms of impact (such as the impact of working in greater partnership/ collaboration) were less commonly evidenced. This could be due to the challenge of capturing this impact or because it takes time for these actions to yield impact .</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vast majority of System Partners (92%) reported progress against their goals that was considered to be either ‘Significant’ or ‘Some’ progress. System Partners were more likely to have made ‘Some’ progress as opposed to ‘Significant’ progress. Only small numbers were considered to have made ‘Limited’ or ‘No’ progress at the 12-month mark.</a:t>
            </a:r>
          </a:p>
          <a:p>
            <a:pPr marL="171450" lvl="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were better able to describe progress against their goals than to document learning.</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quality of information provided by System Partners was broadly good, however, there is some room for improvement (in both the information provided by System Partners but also the clarity of what is asked of them). </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The greatest challenges facing System Partners were capacity (both internally and with the organisations that they work, or hope to work, with) and the cost of living crisis (which was thought to be affecting SPA participation levels and increasing the delivery costs facing clubs and providers).</a:t>
            </a:r>
          </a:p>
          <a:p>
            <a:pPr marL="171450" lvl="0" indent="-171450">
              <a:lnSpc>
                <a:spcPct val="107000"/>
              </a:lnSpc>
              <a:spcAft>
                <a:spcPts val="600"/>
              </a:spcAft>
              <a:buClr>
                <a:srgbClr val="004069"/>
              </a:buClr>
              <a:buFont typeface="Arial" panose="020B0604020202020204" pitchFamily="34" charset="0"/>
              <a:buChar char="•"/>
            </a:pPr>
            <a:endParaRPr lang="en-GB" sz="900" dirty="0">
              <a:solidFill>
                <a:schemeClr val="tx1"/>
              </a:solidFill>
              <a:latin typeface="Poppins Light" panose="00000400000000000000" pitchFamily="2" charset="0"/>
              <a:cs typeface="Poppins Light" panose="00000400000000000000" pitchFamily="2" charset="0"/>
            </a:endParaRPr>
          </a:p>
          <a:p>
            <a:pPr marL="171450" indent="-171450">
              <a:spcAft>
                <a:spcPts val="600"/>
              </a:spcAft>
              <a:buFont typeface="Arial" panose="020B0604020202020204" pitchFamily="34" charset="0"/>
              <a:buChar char="•"/>
            </a:pPr>
            <a:endParaRPr lang="en-GB" sz="9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621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Executive summary (2 of 2)</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also acknowledged that time was required to build the connections and collaborations that working in an increasingly place-based systemic way necessitated.</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activity was focused more so on establishing ‘Better Organisations’ (looking at organisational strategies and structures, EDI, governance, safeguarding, leadership, and capacity) than on ‘Better Connected Systems’ and ‘Better Community Impact’. That said, clear efforts to build relationships and collaborate with a broader set of organisations (from local systems to non-SPA bodies) were evident. System Partners were also able to describe how they were using insight to better inform activities, and working to co-produce programmes and communication campaigns with their target groups of interest.</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System Partners are working at all geographical levels from </a:t>
            </a:r>
            <a:r>
              <a:rPr kumimoji="0" lang="en-GB" sz="900" b="0" i="0" u="none" strike="noStrike" kern="1200" cap="none" spc="0" normalizeH="0" baseline="0" noProof="0" dirty="0">
                <a:ln>
                  <a:noFill/>
                </a:ln>
                <a:solidFill>
                  <a:schemeClr val="tx1"/>
                </a:solidFill>
                <a:effectLst/>
                <a:uLnTx/>
                <a:uFillTx/>
                <a:latin typeface="Poppins Light" panose="00000400000000000000" pitchFamily="2" charset="0"/>
                <a:ea typeface="+mn-ea"/>
                <a:cs typeface="Poppins Light" panose="00000400000000000000" pitchFamily="2" charset="0"/>
              </a:rPr>
              <a:t>national, down to ward-level or specific locations such as local parks. The greatest amount of activity was reported in the South East of the country and the North West. The least activity was reported in the East of England and London.</a:t>
            </a:r>
          </a:p>
          <a:p>
            <a:pPr marL="171450" indent="-171450">
              <a:lnSpc>
                <a:spcPct val="107000"/>
              </a:lnSpc>
              <a:spcAft>
                <a:spcPts val="600"/>
              </a:spcAft>
              <a:buClr>
                <a:srgbClr val="004069"/>
              </a:buClr>
              <a:buFont typeface="Arial" panose="020B0604020202020204" pitchFamily="34" charset="0"/>
              <a:buChar char="•"/>
            </a:pPr>
            <a:r>
              <a:rPr kumimoji="0" lang="en-GB" sz="900" b="0" i="0" u="none" strike="noStrike" kern="1200" cap="none" spc="0" normalizeH="0" baseline="0" noProof="0" dirty="0">
                <a:ln>
                  <a:noFill/>
                </a:ln>
                <a:solidFill>
                  <a:schemeClr val="tx1"/>
                </a:solidFill>
                <a:effectLst/>
                <a:uLnTx/>
                <a:uFillTx/>
                <a:latin typeface="Poppins Light" panose="00000400000000000000" pitchFamily="2" charset="0"/>
                <a:ea typeface="+mn-ea"/>
                <a:cs typeface="Poppins Light" panose="00000400000000000000" pitchFamily="2" charset="0"/>
              </a:rPr>
              <a:t>‘Achievement’ words were selected most often by System Partners to describe their feelings or emotions towards their work (including words such as </a:t>
            </a:r>
            <a:r>
              <a:rPr lang="en-GB" sz="900" dirty="0">
                <a:solidFill>
                  <a:schemeClr val="tx1"/>
                </a:solidFill>
                <a:latin typeface="Poppins Light" panose="00000400000000000000" pitchFamily="2" charset="0"/>
                <a:cs typeface="Poppins Light" panose="00000400000000000000" pitchFamily="2" charset="0"/>
              </a:rPr>
              <a:t>‘confident’, ‘energetic’ and ‘engaged’). ‘Challenge’ words were the second most commonly selected though these predominantly included emotions such as ‘hopeful’ and ‘optimistic’.</a:t>
            </a:r>
          </a:p>
          <a:p>
            <a:pPr marL="171450"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Moving forwards, Sport England (working alongside the evaluation and learning consortium partners) may wish to consider the following based on the content of this report:</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How well System Partners’ goals align with the UtM outcomes.</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What support Sport England can provide to help System Partners respond to the challenges they face.</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How System Partners can be better supported to evidence their impact and learning.</a:t>
            </a:r>
          </a:p>
          <a:p>
            <a:pPr marL="628650" lvl="1" indent="-171450">
              <a:lnSpc>
                <a:spcPct val="107000"/>
              </a:lnSpc>
              <a:spcAft>
                <a:spcPts val="600"/>
              </a:spcAft>
              <a:buClr>
                <a:srgbClr val="004069"/>
              </a:buClr>
              <a:buFont typeface="Arial" panose="020B0604020202020204" pitchFamily="34" charset="0"/>
              <a:buChar char="•"/>
            </a:pPr>
            <a:r>
              <a:rPr lang="en-GB" sz="900" dirty="0">
                <a:solidFill>
                  <a:schemeClr val="tx1"/>
                </a:solidFill>
                <a:latin typeface="Poppins Light" panose="00000400000000000000" pitchFamily="2" charset="0"/>
                <a:cs typeface="Poppins Light" panose="00000400000000000000" pitchFamily="2" charset="0"/>
              </a:rPr>
              <a:t>What can be streamlined in terms of data collection (to minimise the reporting burden placed on System Partners whilst ensuring the necessary insight is gathered) and collective analysis/ reporting (to speed up the process and maximise the utility of reporting outputs).</a:t>
            </a:r>
          </a:p>
          <a:p>
            <a:pPr marL="171450" indent="-171450">
              <a:spcAft>
                <a:spcPts val="600"/>
              </a:spcAft>
              <a:buFont typeface="Arial" panose="020B0604020202020204" pitchFamily="34" charset="0"/>
              <a:buChar char="•"/>
            </a:pPr>
            <a:endParaRPr lang="en-GB" sz="9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60867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riding on the back of a bicycle&#10;&#10;Description automatically generated">
            <a:extLst>
              <a:ext uri="{FF2B5EF4-FFF2-40B4-BE49-F238E27FC236}">
                <a16:creationId xmlns:a16="http://schemas.microsoft.com/office/drawing/2014/main" id="{32F3DE52-BD84-0D4D-87F1-59D6622F9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569" y="204236"/>
            <a:ext cx="3598531" cy="4602133"/>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dirty="0">
                <a:solidFill>
                  <a:schemeClr val="accent2"/>
                </a:solidFill>
                <a:latin typeface="Poppins SemiBold" panose="02000000000000000000" pitchFamily="2" charset="77"/>
                <a:cs typeface="Poppins SemiBold" panose="02000000000000000000" pitchFamily="2" charset="77"/>
              </a:rPr>
              <a:t>Progress against UtM outcomes</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76235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Summary of progress against UtM outcomes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171450"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System Partners were able to describe plenty of activities being undertaken with the aim of improving performance against each of the four Uniting the Movement (UtM) outcomes. </a:t>
            </a:r>
            <a:r>
              <a:rPr lang="en-GB" sz="1100" dirty="0">
                <a:solidFill>
                  <a:schemeClr val="tx1"/>
                </a:solidFill>
                <a:latin typeface="Poppins Light" panose="00000400000000000000" pitchFamily="2" charset="0"/>
                <a:cs typeface="Poppins Light" panose="00000400000000000000" pitchFamily="2" charset="0"/>
              </a:rPr>
              <a:t>Activities tended to focus on:</a:t>
            </a:r>
          </a:p>
          <a:p>
            <a:pPr marL="171450" indent="-171450">
              <a:buClr>
                <a:srgbClr val="004069"/>
              </a:buClr>
              <a:buFont typeface="Arial" panose="020B0604020202020204" pitchFamily="34" charset="0"/>
              <a:buChar char="•"/>
            </a:pPr>
            <a:endParaRPr lang="en-GB" sz="1100"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Increasing activity/ decreasing inactivity: </a:t>
            </a:r>
            <a:r>
              <a:rPr lang="en-GB" sz="1100" dirty="0">
                <a:solidFill>
                  <a:schemeClr val="tx1"/>
                </a:solidFill>
                <a:latin typeface="Poppins Light" panose="00000400000000000000" pitchFamily="2" charset="0"/>
                <a:cs typeface="Poppins Light" panose="00000400000000000000" pitchFamily="2" charset="0"/>
              </a:rPr>
              <a:t>programmes and events to encourage SPA participation, working in partnership to reach target audiences (e.g. through community clubs, grassroot organisations, local champions and ambassadors, non-SPA bodies, schools), and better use of insight to inform strategies. Unique to NGBs were activities to promote more innovative (and accessible) forms of their sport, providing new membership offers, running revised or new competitions and leagues. </a:t>
            </a:r>
          </a:p>
          <a:p>
            <a:pPr marL="628650" lvl="1" indent="-171450">
              <a:buClr>
                <a:srgbClr val="004069"/>
              </a:buClr>
              <a:buFont typeface="Arial" panose="020B0604020202020204" pitchFamily="34" charset="0"/>
              <a:buChar char="•"/>
            </a:pPr>
            <a:endParaRPr lang="en-GB" sz="1100" b="1"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Narrowing inequalities: </a:t>
            </a:r>
            <a:r>
              <a:rPr lang="en-GB" sz="1100" dirty="0">
                <a:solidFill>
                  <a:schemeClr val="tx1"/>
                </a:solidFill>
                <a:latin typeface="Poppins Light" panose="00000400000000000000" pitchFamily="2" charset="0"/>
                <a:cs typeface="Poppins Light" panose="00000400000000000000" pitchFamily="2" charset="0"/>
              </a:rPr>
              <a:t>internal EDI processes (e.g. diversifying their workforce, developing and implementing EDI strategies), co-designing programmes and communication campaigns with groups of interest, building partnerships with a diverse range of organisations to have more inclusive reach, and better use of data to inform activities.</a:t>
            </a:r>
          </a:p>
          <a:p>
            <a:pPr marL="628650" lvl="1" indent="-171450">
              <a:buClr>
                <a:srgbClr val="004069"/>
              </a:buClr>
              <a:buFont typeface="Arial" panose="020B0604020202020204" pitchFamily="34" charset="0"/>
              <a:buChar char="•"/>
            </a:pPr>
            <a:endParaRPr lang="en-GB" sz="1100" b="1" dirty="0">
              <a:solidFill>
                <a:schemeClr val="tx1"/>
              </a:solidFill>
              <a:latin typeface="Poppins Light" panose="00000400000000000000" pitchFamily="2" charset="0"/>
              <a:cs typeface="Poppins Light" panose="00000400000000000000" pitchFamily="2" charset="0"/>
            </a:endParaRPr>
          </a:p>
          <a:p>
            <a:pPr marL="628650" lvl="1"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Improving the experiences of CYP: </a:t>
            </a:r>
            <a:r>
              <a:rPr lang="en-GB" sz="1100" dirty="0">
                <a:solidFill>
                  <a:schemeClr val="tx1"/>
                </a:solidFill>
                <a:latin typeface="Poppins Light" panose="00000400000000000000" pitchFamily="2" charset="0"/>
                <a:cs typeface="Poppins Light" panose="00000400000000000000" pitchFamily="2" charset="0"/>
              </a:rPr>
              <a:t>supporting the School Games and upskilling School Games Organisers as well as working with schools/ teachers more broadly to promote SPA, running programmes specifically for CYP, ensuring the youth voice is used to shape activities, working with local partners to increase opportunities for young people to be active, and progressing governance and safeguarding policies. </a:t>
            </a:r>
          </a:p>
          <a:p>
            <a:pPr marL="628650" lvl="1" indent="-171450">
              <a:buClr>
                <a:srgbClr val="004069"/>
              </a:buClr>
              <a:buFont typeface="Arial" panose="020B0604020202020204" pitchFamily="34" charset="0"/>
              <a:buChar char="•"/>
            </a:pPr>
            <a:endParaRPr lang="en-GB" sz="1100" b="1" dirty="0">
              <a:solidFill>
                <a:schemeClr val="tx1"/>
              </a:solidFill>
              <a:latin typeface="Poppins Light" panose="00000400000000000000" pitchFamily="2" charset="0"/>
              <a:cs typeface="Poppins Light" panose="00000400000000000000" pitchFamily="2" charset="0"/>
            </a:endParaRPr>
          </a:p>
          <a:p>
            <a:pPr marL="171450" indent="-171450">
              <a:buClr>
                <a:srgbClr val="004069"/>
              </a:buClr>
              <a:buFont typeface="Arial" panose="020B0604020202020204" pitchFamily="34" charset="0"/>
              <a:buChar char="•"/>
            </a:pPr>
            <a:r>
              <a:rPr lang="en-GB" sz="1100" b="1" dirty="0">
                <a:solidFill>
                  <a:schemeClr val="tx1"/>
                </a:solidFill>
                <a:latin typeface="Poppins Light" panose="00000400000000000000" pitchFamily="2" charset="0"/>
                <a:cs typeface="Poppins Light" panose="00000400000000000000" pitchFamily="2" charset="0"/>
              </a:rPr>
              <a:t>System Partners were most able to describe impact through traditional ‘outputs’ such as participation numbers. </a:t>
            </a:r>
            <a:r>
              <a:rPr lang="en-GB" sz="1100" dirty="0">
                <a:solidFill>
                  <a:schemeClr val="tx1"/>
                </a:solidFill>
                <a:latin typeface="Poppins Light" panose="00000400000000000000" pitchFamily="2" charset="0"/>
                <a:cs typeface="Poppins Light" panose="00000400000000000000" pitchFamily="2" charset="0"/>
              </a:rPr>
              <a:t>Other forms of impact (such as the impact of working in greater collaboration with other organisations) were less readily evidenced – either because capturing the impact of such work is challenging or because these activities will take time to realise impact.</a:t>
            </a:r>
          </a:p>
          <a:p>
            <a:pPr marL="171450" indent="-171450">
              <a:buFont typeface="Arial" panose="020B0604020202020204" pitchFamily="34" charset="0"/>
              <a:buChar char="•"/>
            </a:pPr>
            <a:endParaRPr lang="en-GB" sz="11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4499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16790" r="17488"/>
          <a:stretch/>
        </p:blipFill>
        <p:spPr>
          <a:xfrm>
            <a:off x="555171" y="503193"/>
            <a:ext cx="3461657" cy="3997862"/>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a:bodyPr>
          <a:lstStyle/>
          <a:p>
            <a:r>
              <a:rPr lang="en-US" sz="3200" b="1" dirty="0">
                <a:solidFill>
                  <a:schemeClr val="accent2"/>
                </a:solidFill>
                <a:latin typeface="Poppins SemiBold" panose="02000000000000000000" pitchFamily="2" charset="77"/>
                <a:cs typeface="Poppins SemiBold" panose="02000000000000000000" pitchFamily="2" charset="77"/>
              </a:rPr>
              <a:t>Challenges faced by System Partners</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390356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864BD-B22C-9440-86CE-E0D13FA4589F}"/>
              </a:ext>
            </a:extLst>
          </p:cNvPr>
          <p:cNvSpPr/>
          <p:nvPr/>
        </p:nvSpPr>
        <p:spPr>
          <a:xfrm>
            <a:off x="0" y="0"/>
            <a:ext cx="9144000" cy="51435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2">
            <a:extLst>
              <a:ext uri="{FF2B5EF4-FFF2-40B4-BE49-F238E27FC236}">
                <a16:creationId xmlns:a16="http://schemas.microsoft.com/office/drawing/2014/main" id="{78E21CED-4D52-1347-805C-2318D054132E}"/>
              </a:ext>
            </a:extLst>
          </p:cNvPr>
          <p:cNvSpPr txBox="1">
            <a:spLocks/>
          </p:cNvSpPr>
          <p:nvPr/>
        </p:nvSpPr>
        <p:spPr>
          <a:xfrm>
            <a:off x="318407" y="310270"/>
            <a:ext cx="7886700" cy="424487"/>
          </a:xfrm>
          <a:prstGeom prst="rect">
            <a:avLst/>
          </a:prstGeom>
        </p:spPr>
        <p:txBody>
          <a:bodyPr vert="horz" wrap="none" lIns="0" tIns="0" rIns="0" bIns="0" rtlCol="0" anchor="t">
            <a:normAutofit/>
          </a:bodyPr>
          <a:lstStyle>
            <a:lvl1pPr algn="l" defTabSz="685800" rtl="0" eaLnBrk="1" latinLnBrk="0" hangingPunct="1">
              <a:lnSpc>
                <a:spcPct val="90000"/>
              </a:lnSpc>
              <a:spcBef>
                <a:spcPct val="0"/>
              </a:spcBef>
              <a:buNone/>
              <a:defRPr sz="2700" b="0" i="0" kern="1200">
                <a:solidFill>
                  <a:schemeClr val="accent1"/>
                </a:solidFill>
                <a:latin typeface="Poppins Light" pitchFamily="2" charset="77"/>
                <a:ea typeface="+mj-ea"/>
                <a:cs typeface="Poppins" panose="02000000000000000000" pitchFamily="2" charset="77"/>
              </a:defRPr>
            </a:lvl1pPr>
          </a:lstStyle>
          <a:p>
            <a:r>
              <a:rPr lang="en-US" sz="2400" b="1" dirty="0">
                <a:solidFill>
                  <a:schemeClr val="bg1"/>
                </a:solidFill>
                <a:latin typeface="Poppins SemiBold" panose="02000000000000000000" pitchFamily="2" charset="77"/>
                <a:cs typeface="Poppins SemiBold" panose="02000000000000000000" pitchFamily="2" charset="77"/>
              </a:rPr>
              <a:t>Summary of challenges faced by System Partners</a:t>
            </a:r>
          </a:p>
        </p:txBody>
      </p:sp>
      <p:pic>
        <p:nvPicPr>
          <p:cNvPr id="24" name="Graphic 23">
            <a:extLst>
              <a:ext uri="{FF2B5EF4-FFF2-40B4-BE49-F238E27FC236}">
                <a16:creationId xmlns:a16="http://schemas.microsoft.com/office/drawing/2014/main" id="{1FD72D3F-BEF3-1540-B1A2-5B29A5E8C2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9937" y="290946"/>
            <a:ext cx="694623" cy="212246"/>
          </a:xfrm>
          <a:prstGeom prst="rect">
            <a:avLst/>
          </a:prstGeom>
        </p:spPr>
      </p:pic>
      <p:sp>
        <p:nvSpPr>
          <p:cNvPr id="4" name="Round Diagonal Corner of Rectangle 37">
            <a:extLst>
              <a:ext uri="{FF2B5EF4-FFF2-40B4-BE49-F238E27FC236}">
                <a16:creationId xmlns:a16="http://schemas.microsoft.com/office/drawing/2014/main" id="{8EDBEA6F-8FD3-31B4-A767-ABF594FB89A2}"/>
              </a:ext>
            </a:extLst>
          </p:cNvPr>
          <p:cNvSpPr/>
          <p:nvPr/>
        </p:nvSpPr>
        <p:spPr>
          <a:xfrm>
            <a:off x="285751" y="718457"/>
            <a:ext cx="8596153" cy="4229100"/>
          </a:xfrm>
          <a:prstGeom prst="round2DiagRect">
            <a:avLst>
              <a:gd name="adj1" fmla="val 0"/>
              <a:gd name="adj2" fmla="val 18395"/>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214313" indent="-214313" defTabSz="457189">
              <a:lnSpc>
                <a:spcPct val="100000"/>
              </a:lnSpc>
              <a:spcAft>
                <a:spcPts val="600"/>
              </a:spcAft>
              <a:buFont typeface="Arial" panose="020B0604020202020204" pitchFamily="34" charset="0"/>
              <a:buChar char="•"/>
            </a:pPr>
            <a:r>
              <a:rPr lang="en-US" sz="1050" dirty="0">
                <a:solidFill>
                  <a:schemeClr val="tx1"/>
                </a:solidFill>
                <a:latin typeface="Poppins Light" panose="00000400000000000000" pitchFamily="2" charset="0"/>
                <a:cs typeface="Poppins Light" panose="00000400000000000000" pitchFamily="2" charset="0"/>
              </a:rPr>
              <a:t>A large number of challenges were reported by System Partners which prohibited their progress or made progress slower to achieve. Most commonly mentioned were:</a:t>
            </a:r>
          </a:p>
          <a:p>
            <a:pPr marL="557213" lvl="2" indent="-214313" defTabSz="457189">
              <a:lnSpc>
                <a:spcPct val="100000"/>
              </a:lnSpc>
              <a:spcAft>
                <a:spcPts val="600"/>
              </a:spcAft>
              <a:buFont typeface="Arial" panose="020B0604020202020204" pitchFamily="34" charset="0"/>
              <a:buChar char="•"/>
            </a:pPr>
            <a:r>
              <a:rPr lang="en-US" sz="1050" b="1" dirty="0">
                <a:solidFill>
                  <a:schemeClr val="tx1"/>
                </a:solidFill>
                <a:latin typeface="Poppins Light" panose="00000400000000000000" pitchFamily="2" charset="0"/>
                <a:cs typeface="Poppins Light" panose="00000400000000000000" pitchFamily="2" charset="0"/>
              </a:rPr>
              <a:t>Capacity issues: </a:t>
            </a:r>
            <a:r>
              <a:rPr lang="en-US" sz="1050" dirty="0">
                <a:solidFill>
                  <a:schemeClr val="tx1"/>
                </a:solidFill>
                <a:latin typeface="Poppins Light" panose="00000400000000000000" pitchFamily="2" charset="0"/>
                <a:cs typeface="Poppins Light" panose="00000400000000000000" pitchFamily="2" charset="0"/>
              </a:rPr>
              <a:t>This related to the capacity of their own organisations as well as the organisations they were trying to engage with. Internally within System Partners, many described </a:t>
            </a:r>
            <a:r>
              <a:rPr lang="en-GB" sz="1050" dirty="0">
                <a:solidFill>
                  <a:schemeClr val="tx1"/>
                </a:solidFill>
                <a:latin typeface="Poppins Light" panose="00000400000000000000" pitchFamily="2" charset="0"/>
                <a:cs typeface="Poppins Light" panose="00000400000000000000" pitchFamily="2" charset="0"/>
              </a:rPr>
              <a:t>gaps or delays in recruitment and retention at all levels particularly at senior levels and Boards. Capacity issues were linked to the cost of living crisis with staff leaving for other employment opportunities, and a noticeable decline in volunteers to support their work.</a:t>
            </a:r>
          </a:p>
          <a:p>
            <a:pPr marL="557213" lvl="2" indent="-214313" defTabSz="457189">
              <a:lnSpc>
                <a:spcPct val="100000"/>
              </a:lnSpc>
              <a:spcAft>
                <a:spcPts val="600"/>
              </a:spcAft>
              <a:buFont typeface="Arial" panose="020B0604020202020204" pitchFamily="34" charset="0"/>
              <a:buChar char="•"/>
            </a:pPr>
            <a:r>
              <a:rPr lang="en-US" sz="1050" b="1" dirty="0">
                <a:solidFill>
                  <a:schemeClr val="tx1"/>
                </a:solidFill>
                <a:latin typeface="Poppins Light" panose="00000400000000000000" pitchFamily="2" charset="0"/>
                <a:cs typeface="Poppins Light" panose="00000400000000000000" pitchFamily="2" charset="0"/>
              </a:rPr>
              <a:t>The cost of living crisis: </a:t>
            </a:r>
            <a:r>
              <a:rPr lang="en-US" sz="1050" dirty="0">
                <a:solidFill>
                  <a:schemeClr val="tx1"/>
                </a:solidFill>
                <a:latin typeface="Poppins Light" panose="00000400000000000000" pitchFamily="2" charset="0"/>
                <a:cs typeface="Poppins Light" panose="00000400000000000000" pitchFamily="2" charset="0"/>
              </a:rPr>
              <a:t>System Partners had observed the cost of living crisis (and accompanying reduction in disposable income) to be impacting on members’/ participants’ ability to participate in SPA and attend live events. They also recognised the challenges faced by clubs and providers with the cost of rising overheads. </a:t>
            </a:r>
          </a:p>
          <a:p>
            <a:pPr marL="557213" lvl="2" indent="-214313" defTabSz="457189">
              <a:lnSpc>
                <a:spcPct val="100000"/>
              </a:lnSpc>
              <a:spcAft>
                <a:spcPts val="600"/>
              </a:spcAft>
              <a:buFont typeface="Arial" panose="020B0604020202020204" pitchFamily="34" charset="0"/>
              <a:buChar char="•"/>
            </a:pPr>
            <a:r>
              <a:rPr lang="en-US" sz="1050" b="1" dirty="0">
                <a:solidFill>
                  <a:schemeClr val="tx1"/>
                </a:solidFill>
                <a:latin typeface="Poppins Light" panose="00000400000000000000" pitchFamily="2" charset="0"/>
                <a:cs typeface="Poppins Light" panose="00000400000000000000" pitchFamily="2" charset="0"/>
              </a:rPr>
              <a:t>Time: </a:t>
            </a:r>
            <a:r>
              <a:rPr lang="en-US" sz="1050" dirty="0">
                <a:solidFill>
                  <a:schemeClr val="tx1"/>
                </a:solidFill>
                <a:latin typeface="Poppins Light" panose="00000400000000000000" pitchFamily="2" charset="0"/>
                <a:cs typeface="Poppins Light" panose="00000400000000000000" pitchFamily="2" charset="0"/>
              </a:rPr>
              <a:t>Place-based and systems working – and the connections and collaboration these require – takes time to establish, particularly when there are capacity constraints felt by many organisations.</a:t>
            </a:r>
          </a:p>
          <a:p>
            <a:pPr marL="214313" indent="-214313" defTabSz="457189">
              <a:lnSpc>
                <a:spcPct val="100000"/>
              </a:lnSpc>
              <a:spcAft>
                <a:spcPts val="600"/>
              </a:spcAft>
              <a:buFont typeface="Arial" panose="020B0604020202020204" pitchFamily="34" charset="0"/>
              <a:buChar char="•"/>
            </a:pPr>
            <a:r>
              <a:rPr lang="en-US" sz="1050" dirty="0">
                <a:solidFill>
                  <a:schemeClr val="tx1"/>
                </a:solidFill>
                <a:latin typeface="Poppins Light" panose="00000400000000000000" pitchFamily="2" charset="0"/>
                <a:cs typeface="Poppins Light" panose="00000400000000000000" pitchFamily="2" charset="0"/>
              </a:rPr>
              <a:t>These central challenges were felt across all types of System Partner.</a:t>
            </a:r>
          </a:p>
          <a:p>
            <a:pPr marL="214313" indent="-214313" defTabSz="457189">
              <a:lnSpc>
                <a:spcPct val="100000"/>
              </a:lnSpc>
              <a:spcAft>
                <a:spcPts val="600"/>
              </a:spcAft>
              <a:buFont typeface="Arial" panose="020B0604020202020204" pitchFamily="34" charset="0"/>
              <a:buChar char="•"/>
            </a:pPr>
            <a:r>
              <a:rPr lang="en-US" sz="1050" dirty="0">
                <a:solidFill>
                  <a:schemeClr val="tx1"/>
                </a:solidFill>
                <a:latin typeface="Poppins Light" panose="00000400000000000000" pitchFamily="2" charset="0"/>
                <a:cs typeface="Poppins Light" panose="00000400000000000000" pitchFamily="2" charset="0"/>
              </a:rPr>
              <a:t>In the main, System Partners were being proactive about addressing capacity issues such as seeking to revise or introduce new roles</a:t>
            </a:r>
            <a:r>
              <a:rPr lang="en-GB" sz="1050" dirty="0">
                <a:solidFill>
                  <a:schemeClr val="tx1"/>
                </a:solidFill>
                <a:latin typeface="Poppins Light" panose="00000400000000000000" pitchFamily="2" charset="0"/>
                <a:cs typeface="Poppins Light" panose="00000400000000000000" pitchFamily="2" charset="0"/>
              </a:rPr>
              <a:t>. Some were looking to address staff retention issues through employment benefits such as reward schemes, CPD training, small pay rises or one-off winter fuel/ cost of living payments. They were also looking to enhance capacity through growing their networks and external partnerships. </a:t>
            </a:r>
          </a:p>
          <a:p>
            <a:pPr marL="214313" indent="-214313" defTabSz="457189">
              <a:lnSpc>
                <a:spcPct val="100000"/>
              </a:lnSpc>
              <a:spcAft>
                <a:spcPts val="600"/>
              </a:spcAft>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Applying to the Together Fund was one way in which System Partners were offering support to beneficiaries as it allowed them to wave certain costs, provide free events, and keep costs realistic, though it was recognised that this financial support was not sustainable in the long term.</a:t>
            </a:r>
          </a:p>
          <a:p>
            <a:pPr marL="214313" indent="-214313" defTabSz="457189">
              <a:lnSpc>
                <a:spcPct val="100000"/>
              </a:lnSpc>
              <a:spcAft>
                <a:spcPts val="600"/>
              </a:spcAft>
              <a:buFont typeface="Arial" panose="020B0604020202020204" pitchFamily="34" charset="0"/>
              <a:buChar char="•"/>
            </a:pPr>
            <a:r>
              <a:rPr lang="en-GB" sz="1050" dirty="0">
                <a:solidFill>
                  <a:schemeClr val="tx1"/>
                </a:solidFill>
                <a:latin typeface="Poppins Light" panose="00000400000000000000" pitchFamily="2" charset="0"/>
                <a:cs typeface="Poppins Light" panose="00000400000000000000" pitchFamily="2" charset="0"/>
              </a:rPr>
              <a:t>Some System Partners were therefore working on diversifying their income streams looking to other sources, such as multi-year corporate partnerships, alongside producing sustainability, succession and fundraising plans.</a:t>
            </a:r>
          </a:p>
        </p:txBody>
      </p:sp>
    </p:spTree>
    <p:extLst>
      <p:ext uri="{BB962C8B-B14F-4D97-AF65-F5344CB8AC3E}">
        <p14:creationId xmlns:p14="http://schemas.microsoft.com/office/powerpoint/2010/main" val="277340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3DE52-BD84-0D4D-87F1-59D6622F9451}"/>
              </a:ext>
            </a:extLst>
          </p:cNvPr>
          <p:cNvPicPr>
            <a:picLocks noChangeAspect="1"/>
          </p:cNvPicPr>
          <p:nvPr/>
        </p:nvPicPr>
        <p:blipFill rotWithShape="1">
          <a:blip r:embed="rId3">
            <a:extLst>
              <a:ext uri="{28A0092B-C50C-407E-A947-70E740481C1C}">
                <a14:useLocalDpi xmlns:a14="http://schemas.microsoft.com/office/drawing/2010/main" val="0"/>
              </a:ext>
            </a:extLst>
          </a:blip>
          <a:srcRect l="16154" r="16590"/>
          <a:stretch/>
        </p:blipFill>
        <p:spPr>
          <a:xfrm>
            <a:off x="514350" y="503193"/>
            <a:ext cx="3535136" cy="3989700"/>
          </a:xfrm>
          <a:prstGeom prst="rect">
            <a:avLst/>
          </a:prstGeom>
        </p:spPr>
      </p:pic>
      <p:grpSp>
        <p:nvGrpSpPr>
          <p:cNvPr id="2" name="Group 1">
            <a:extLst>
              <a:ext uri="{FF2B5EF4-FFF2-40B4-BE49-F238E27FC236}">
                <a16:creationId xmlns:a16="http://schemas.microsoft.com/office/drawing/2014/main" id="{7579917B-A51A-4F41-8F54-8516F53A0D97}"/>
              </a:ext>
            </a:extLst>
          </p:cNvPr>
          <p:cNvGrpSpPr/>
          <p:nvPr/>
        </p:nvGrpSpPr>
        <p:grpSpPr>
          <a:xfrm>
            <a:off x="-1" y="0"/>
            <a:ext cx="9149032" cy="5143500"/>
            <a:chOff x="-1" y="0"/>
            <a:chExt cx="9149032" cy="5143500"/>
          </a:xfrm>
        </p:grpSpPr>
        <p:pic>
          <p:nvPicPr>
            <p:cNvPr id="13" name="Graphic 12">
              <a:extLst>
                <a:ext uri="{FF2B5EF4-FFF2-40B4-BE49-F238E27FC236}">
                  <a16:creationId xmlns:a16="http://schemas.microsoft.com/office/drawing/2014/main" id="{9EB8487F-0E2F-AD45-9D3E-EC49005CF4A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93017"/>
            <a:stretch/>
          </p:blipFill>
          <p:spPr>
            <a:xfrm>
              <a:off x="0" y="1718"/>
              <a:ext cx="638503" cy="5140064"/>
            </a:xfrm>
            <a:prstGeom prst="rect">
              <a:avLst/>
            </a:prstGeom>
          </p:spPr>
        </p:pic>
        <p:pic>
          <p:nvPicPr>
            <p:cNvPr id="6" name="Graphic 5">
              <a:extLst>
                <a:ext uri="{FF2B5EF4-FFF2-40B4-BE49-F238E27FC236}">
                  <a16:creationId xmlns:a16="http://schemas.microsoft.com/office/drawing/2014/main" id="{F0015EFB-0DCB-F142-9B55-4CCA7DE8B78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r="-9" b="87271"/>
            <a:stretch/>
          </p:blipFill>
          <p:spPr>
            <a:xfrm>
              <a:off x="-1" y="0"/>
              <a:ext cx="9144001" cy="654269"/>
            </a:xfrm>
            <a:prstGeom prst="rect">
              <a:avLst/>
            </a:prstGeom>
          </p:spPr>
        </p:pic>
        <p:pic>
          <p:nvPicPr>
            <p:cNvPr id="7" name="Graphic 6">
              <a:extLst>
                <a:ext uri="{FF2B5EF4-FFF2-40B4-BE49-F238E27FC236}">
                  <a16:creationId xmlns:a16="http://schemas.microsoft.com/office/drawing/2014/main" id="{E79A0F70-B6A2-F249-847D-29FB3703187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9834" t="1" r="-9" b="-69"/>
            <a:stretch/>
          </p:blipFill>
          <p:spPr>
            <a:xfrm>
              <a:off x="3641834" y="0"/>
              <a:ext cx="5502165" cy="5143500"/>
            </a:xfrm>
            <a:prstGeom prst="rect">
              <a:avLst/>
            </a:prstGeom>
          </p:spPr>
        </p:pic>
        <p:pic>
          <p:nvPicPr>
            <p:cNvPr id="10" name="Graphic 9">
              <a:extLst>
                <a:ext uri="{FF2B5EF4-FFF2-40B4-BE49-F238E27FC236}">
                  <a16:creationId xmlns:a16="http://schemas.microsoft.com/office/drawing/2014/main" id="{3871F14F-2368-D44C-8B09-6A96A62975E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 t="74874" r="-9" b="-69"/>
            <a:stretch/>
          </p:blipFill>
          <p:spPr>
            <a:xfrm>
              <a:off x="5030" y="3846786"/>
              <a:ext cx="9144001" cy="1294995"/>
            </a:xfrm>
            <a:prstGeom prst="rect">
              <a:avLst/>
            </a:prstGeom>
          </p:spPr>
        </p:pic>
      </p:grpSp>
      <p:pic>
        <p:nvPicPr>
          <p:cNvPr id="16" name="Graphic 15">
            <a:extLst>
              <a:ext uri="{FF2B5EF4-FFF2-40B4-BE49-F238E27FC236}">
                <a16:creationId xmlns:a16="http://schemas.microsoft.com/office/drawing/2014/main" id="{1AEC9090-6129-2E49-A935-E53DBC4881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9937" y="290946"/>
            <a:ext cx="694623" cy="212246"/>
          </a:xfrm>
          <a:prstGeom prst="rect">
            <a:avLst/>
          </a:prstGeom>
        </p:spPr>
      </p:pic>
      <p:sp>
        <p:nvSpPr>
          <p:cNvPr id="9" name="Round Diagonal Corner of Rectangle 8">
            <a:extLst>
              <a:ext uri="{FF2B5EF4-FFF2-40B4-BE49-F238E27FC236}">
                <a16:creationId xmlns:a16="http://schemas.microsoft.com/office/drawing/2014/main" id="{78F24EAE-669F-5740-A8A0-FF1D89D7A1AB}"/>
              </a:ext>
            </a:extLst>
          </p:cNvPr>
          <p:cNvSpPr/>
          <p:nvPr/>
        </p:nvSpPr>
        <p:spPr>
          <a:xfrm>
            <a:off x="3553761" y="1932307"/>
            <a:ext cx="4152323" cy="2190174"/>
          </a:xfrm>
          <a:prstGeom prst="round2DiagRect">
            <a:avLst>
              <a:gd name="adj1" fmla="val 0"/>
              <a:gd name="adj2" fmla="val 18395"/>
            </a:avLst>
          </a:prstGeom>
          <a:solidFill>
            <a:schemeClr val="bg1"/>
          </a:solidFill>
          <a:ln>
            <a:noFill/>
          </a:ln>
          <a:effectLst>
            <a:outerShdw dist="101600" dir="3000000" algn="tl" rotWithShape="0">
              <a:srgbClr val="004069"/>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nchorCtr="0">
            <a:normAutofit fontScale="92500" lnSpcReduction="10000"/>
          </a:bodyPr>
          <a:lstStyle/>
          <a:p>
            <a:r>
              <a:rPr lang="en-US" sz="3200" b="1" dirty="0">
                <a:solidFill>
                  <a:schemeClr val="accent2"/>
                </a:solidFill>
                <a:latin typeface="Poppins SemiBold" panose="02000000000000000000" pitchFamily="2" charset="77"/>
                <a:cs typeface="Poppins SemiBold" panose="02000000000000000000" pitchFamily="2" charset="77"/>
              </a:rPr>
              <a:t>Progress, learning and quality of information: Scores</a:t>
            </a:r>
          </a:p>
          <a:p>
            <a:pPr>
              <a:lnSpc>
                <a:spcPts val="2000"/>
              </a:lnSpc>
            </a:pPr>
            <a:endParaRPr lang="en-US" sz="2400" dirty="0">
              <a:solidFill>
                <a:schemeClr val="accent1"/>
              </a:solidFill>
              <a:latin typeface="Poppins" panose="02000000000000000000" pitchFamily="2" charset="77"/>
              <a:cs typeface="Poppins" panose="02000000000000000000" pitchFamily="2" charset="77"/>
            </a:endParaRPr>
          </a:p>
        </p:txBody>
      </p:sp>
    </p:spTree>
    <p:extLst>
      <p:ext uri="{BB962C8B-B14F-4D97-AF65-F5344CB8AC3E}">
        <p14:creationId xmlns:p14="http://schemas.microsoft.com/office/powerpoint/2010/main" val="733589151"/>
      </p:ext>
    </p:extLst>
  </p:cSld>
  <p:clrMapOvr>
    <a:masterClrMapping/>
  </p:clrMapOvr>
</p:sld>
</file>

<file path=ppt/theme/theme1.xml><?xml version="1.0" encoding="utf-8"?>
<a:theme xmlns:a="http://schemas.openxmlformats.org/drawingml/2006/main" name="Office Theme">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AE804F46-3CB0-491F-A94C-E299CDCDA9EE}"/>
    </a:ext>
  </a:extLst>
</a:theme>
</file>

<file path=ppt/theme/theme2.xml><?xml version="1.0" encoding="utf-8"?>
<a:theme xmlns:a="http://schemas.openxmlformats.org/drawingml/2006/main" name="Custom Design">
  <a:themeElements>
    <a:clrScheme name="SportEngland19">
      <a:dk1>
        <a:srgbClr val="000000"/>
      </a:dk1>
      <a:lt1>
        <a:srgbClr val="FFFFFF"/>
      </a:lt1>
      <a:dk2>
        <a:srgbClr val="0072D6"/>
      </a:dk2>
      <a:lt2>
        <a:srgbClr val="E7E6E6"/>
      </a:lt2>
      <a:accent1>
        <a:srgbClr val="003F69"/>
      </a:accent1>
      <a:accent2>
        <a:srgbClr val="E31B49"/>
      </a:accent2>
      <a:accent3>
        <a:srgbClr val="0072D6"/>
      </a:accent3>
      <a:accent4>
        <a:srgbClr val="994F91"/>
      </a:accent4>
      <a:accent5>
        <a:srgbClr val="019C78"/>
      </a:accent5>
      <a:accent6>
        <a:srgbClr val="FE6105"/>
      </a:accent6>
      <a:hlink>
        <a:srgbClr val="0072D6"/>
      </a:hlink>
      <a:folHlink>
        <a:srgbClr val="003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PowerPoint template-FINAL" id="{BC53D1D6-F52D-4AA5-94B6-A0984C18C319}" vid="{3D74EA43-E68D-4164-8B21-16C0B83A12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dee865-13e4-48c0-95e8-7e90a76449fe" xsi:nil="true"/>
    <lcf76f155ced4ddcb4097134ff3c332f xmlns="998ebbf1-b7a3-42ff-832d-c2a28724348b">
      <Terms xmlns="http://schemas.microsoft.com/office/infopath/2007/PartnerControls"/>
    </lcf76f155ced4ddcb4097134ff3c332f>
    <SharedWithUsers xmlns="599b4862-8788-40d2-919e-9f1e1ac1cb98">
      <UserInfo>
        <DisplayName>Tomos Watts</DisplayName>
        <AccountId>43</AccountId>
        <AccountType/>
      </UserInfo>
      <UserInfo>
        <DisplayName>Lucy Palfreyman</DisplayName>
        <AccountId>338</AccountId>
        <AccountType/>
      </UserInfo>
      <UserInfo>
        <DisplayName>Jo Underhill</DisplayName>
        <AccountId>376</AccountId>
        <AccountType/>
      </UserInfo>
      <UserInfo>
        <DisplayName>Tim Fitches</DisplayName>
        <AccountId>358</AccountId>
        <AccountType/>
      </UserInfo>
      <UserInfo>
        <DisplayName>Graham Macpherson</DisplayName>
        <AccountId>88</AccountId>
        <AccountType/>
      </UserInfo>
      <UserInfo>
        <DisplayName>Jo Lea</DisplayName>
        <AccountId>336</AccountId>
        <AccountType/>
      </UserInfo>
      <UserInfo>
        <DisplayName>Darcy Hare</DisplayName>
        <AccountId>337</AccountId>
        <AccountType/>
      </UserInfo>
      <UserInfo>
        <DisplayName>Duncan Truswell</DisplayName>
        <AccountId>62</AccountId>
        <AccountType/>
      </UserInfo>
      <UserInfo>
        <DisplayName>Hannibal Morris</DisplayName>
        <AccountId>116</AccountId>
        <AccountType/>
      </UserInfo>
      <UserInfo>
        <DisplayName>Diane Modahl</DisplayName>
        <AccountId>616</AccountId>
        <AccountType/>
      </UserInfo>
      <UserInfo>
        <DisplayName>Greg Clements</DisplayName>
        <AccountId>16</AccountId>
        <AccountType/>
      </UserInfo>
      <UserInfo>
        <DisplayName>Phil Smith</DisplayName>
        <AccountId>47</AccountId>
        <AccountType/>
      </UserInfo>
      <UserInfo>
        <DisplayName>Ed Sandham</DisplayName>
        <AccountId>29</AccountId>
        <AccountType/>
      </UserInfo>
      <UserInfo>
        <DisplayName>Nick Pontefract</DisplayName>
        <AccountId>330</AccountId>
        <AccountType/>
      </UserInfo>
      <UserInfo>
        <DisplayName>Simon Macqueen</DisplayName>
        <AccountId>175</AccountId>
        <AccountType/>
      </UserInfo>
      <UserInfo>
        <DisplayName>Jitendra Patel</DisplayName>
        <AccountId>703</AccountId>
        <AccountType/>
      </UserInfo>
      <UserInfo>
        <DisplayName>Alex Leigh</DisplayName>
        <AccountId>130</AccountId>
        <AccountType/>
      </UserInfo>
      <UserInfo>
        <DisplayName>Emma Forward</DisplayName>
        <AccountId>115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CF97854799914597AF35253CD4BDF5" ma:contentTypeVersion="17" ma:contentTypeDescription="Create a new document." ma:contentTypeScope="" ma:versionID="7a9a2f355509ba2b658b5bfdce406de6">
  <xsd:schema xmlns:xsd="http://www.w3.org/2001/XMLSchema" xmlns:xs="http://www.w3.org/2001/XMLSchema" xmlns:p="http://schemas.microsoft.com/office/2006/metadata/properties" xmlns:ns2="998ebbf1-b7a3-42ff-832d-c2a28724348b" xmlns:ns3="599b4862-8788-40d2-919e-9f1e1ac1cb98" xmlns:ns4="24dee865-13e4-48c0-95e8-7e90a76449fe" targetNamespace="http://schemas.microsoft.com/office/2006/metadata/properties" ma:root="true" ma:fieldsID="df9c961297ac7496fa3d19fb79b96d9f" ns2:_="" ns3:_="" ns4:_="">
    <xsd:import namespace="998ebbf1-b7a3-42ff-832d-c2a28724348b"/>
    <xsd:import namespace="599b4862-8788-40d2-919e-9f1e1ac1cb98"/>
    <xsd:import namespace="24dee865-13e4-48c0-95e8-7e90a76449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bf1-b7a3-42ff-832d-c2a287243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8f8a13-c745-4118-a70d-371aa1ddb4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9b4862-8788-40d2-919e-9f1e1ac1cb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ee865-13e4-48c0-95e8-7e90a76449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e3ef581-905a-43de-990f-253e2d02eb5c}" ma:internalName="TaxCatchAll" ma:showField="CatchAllData" ma:web="599b4862-8788-40d2-919e-9f1e1ac1c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B0F41-70C7-4743-958F-91870B71FB50}">
  <ds:schemaRefs>
    <ds:schemaRef ds:uri="http://schemas.microsoft.com/sharepoint/v3/contenttype/forms"/>
  </ds:schemaRefs>
</ds:datastoreItem>
</file>

<file path=customXml/itemProps2.xml><?xml version="1.0" encoding="utf-8"?>
<ds:datastoreItem xmlns:ds="http://schemas.openxmlformats.org/officeDocument/2006/customXml" ds:itemID="{1E977E1A-6C72-49E3-9467-3690A41148ED}">
  <ds:schemaRefs>
    <ds:schemaRef ds:uri="http://schemas.microsoft.com/office/2006/documentManagement/types"/>
    <ds:schemaRef ds:uri="599b4862-8788-40d2-919e-9f1e1ac1cb98"/>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998ebbf1-b7a3-42ff-832d-c2a28724348b"/>
    <ds:schemaRef ds:uri="24dee865-13e4-48c0-95e8-7e90a76449f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CA6E324-49A8-4C03-B4A9-D5DE4DB16A8E}">
  <ds:schemaRefs>
    <ds:schemaRef ds:uri="24dee865-13e4-48c0-95e8-7e90a76449fe"/>
    <ds:schemaRef ds:uri="599b4862-8788-40d2-919e-9f1e1ac1cb98"/>
    <ds:schemaRef ds:uri="998ebbf1-b7a3-42ff-832d-c2a2872434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SE- PowerPoint template-FINAL</Template>
  <TotalTime>458</TotalTime>
  <Words>3252</Words>
  <Application>Microsoft Office PowerPoint</Application>
  <PresentationFormat>On-screen Show (16:9)</PresentationFormat>
  <Paragraphs>165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Poppins Light</vt:lpstr>
      <vt:lpstr>Poppins</vt:lpstr>
      <vt:lpstr>Calibri</vt:lpstr>
      <vt:lpstr>Arial</vt:lpstr>
      <vt:lpstr>Poppins SemiBold</vt:lpstr>
      <vt:lpstr>Office Theme</vt:lpstr>
      <vt:lpstr>Custom Design</vt:lpstr>
      <vt:lpstr>PowerPoint Presentation</vt:lpstr>
      <vt:lpstr>Navigating this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Better Organisations</vt:lpstr>
      <vt:lpstr>Better Connected Systems</vt:lpstr>
      <vt:lpstr>Better Community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Adkins</dc:creator>
  <cp:lastModifiedBy>Tim Fitches</cp:lastModifiedBy>
  <cp:revision>12</cp:revision>
  <dcterms:created xsi:type="dcterms:W3CDTF">2023-11-29T15:11:10Z</dcterms:created>
  <dcterms:modified xsi:type="dcterms:W3CDTF">2024-07-04T08:17:09Z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0x01010061CF97854799914597AF35253CD4BDF5</vt:lpwstr>
  </property>
  <property fmtid="{D5CDD505-2E9C-101B-9397-08002B2CF9AE}" pid="3" name="MediaServiceImageTags">
    <vt:lpwstr/>
  </property>
</Properties>
</file>