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 id="2147483664" r:id="rId5"/>
  </p:sldMasterIdLst>
  <p:notesMasterIdLst>
    <p:notesMasterId r:id="rId27"/>
  </p:notesMasterIdLst>
  <p:sldIdLst>
    <p:sldId id="333" r:id="rId6"/>
    <p:sldId id="2144446138" r:id="rId7"/>
    <p:sldId id="2144446218" r:id="rId8"/>
    <p:sldId id="2144446140" r:id="rId9"/>
    <p:sldId id="2144446220" r:id="rId10"/>
    <p:sldId id="2144446222" r:id="rId11"/>
    <p:sldId id="2144446230" r:id="rId12"/>
    <p:sldId id="2144446044" r:id="rId13"/>
    <p:sldId id="2144446131" r:id="rId14"/>
    <p:sldId id="2144446196" r:id="rId15"/>
    <p:sldId id="2144446213" r:id="rId16"/>
    <p:sldId id="423" r:id="rId17"/>
    <p:sldId id="2144446134" r:id="rId18"/>
    <p:sldId id="2144446135" r:id="rId19"/>
    <p:sldId id="2144446136" r:id="rId20"/>
    <p:sldId id="2144446228" r:id="rId21"/>
    <p:sldId id="2144446229" r:id="rId22"/>
    <p:sldId id="421" r:id="rId23"/>
    <p:sldId id="2144446151" r:id="rId24"/>
    <p:sldId id="2144446219" r:id="rId25"/>
    <p:sldId id="2144446179" r:id="rId26"/>
  </p:sldIdLst>
  <p:sldSz cx="9144000" cy="5143500" type="screen16x9"/>
  <p:notesSz cx="6858000" cy="9144000"/>
  <p:embeddedFontLst>
    <p:embeddedFont>
      <p:font typeface="Poppins" panose="00000500000000000000" pitchFamily="2" charset="0"/>
      <p:regular r:id="rId28"/>
      <p:bold r:id="rId29"/>
      <p:italic r:id="rId30"/>
      <p:boldItalic r:id="rId31"/>
    </p:embeddedFont>
    <p:embeddedFont>
      <p:font typeface="Poppins Light" panose="00000400000000000000" pitchFamily="2" charset="0"/>
      <p:regular r:id="rId32"/>
      <p:italic r:id="rId33"/>
    </p:embeddedFont>
    <p:embeddedFont>
      <p:font typeface="Poppins SemiBold" panose="00000700000000000000" pitchFamily="2"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ing slide" id="{6C9BAB10-EBEE-D046-BAA4-DDAFF3E7CC8B}">
          <p14:sldIdLst>
            <p14:sldId id="333"/>
            <p14:sldId id="2144446138"/>
            <p14:sldId id="2144446218"/>
            <p14:sldId id="2144446140"/>
            <p14:sldId id="2144446220"/>
            <p14:sldId id="2144446222"/>
            <p14:sldId id="2144446230"/>
            <p14:sldId id="2144446044"/>
            <p14:sldId id="2144446131"/>
            <p14:sldId id="2144446196"/>
            <p14:sldId id="2144446213"/>
            <p14:sldId id="423"/>
            <p14:sldId id="2144446134"/>
            <p14:sldId id="2144446135"/>
            <p14:sldId id="2144446136"/>
            <p14:sldId id="2144446228"/>
            <p14:sldId id="2144446229"/>
            <p14:sldId id="421"/>
            <p14:sldId id="2144446151"/>
            <p14:sldId id="2144446219"/>
            <p14:sldId id="2144446179"/>
          </p14:sldIdLst>
        </p14:section>
      </p14:sectionLst>
    </p:ext>
    <p:ext uri="{EFAFB233-063F-42B5-8137-9DF3F51BA10A}">
      <p15:sldGuideLst xmlns:p15="http://schemas.microsoft.com/office/powerpoint/2012/main">
        <p15:guide id="1" orient="horz" pos="373" userDrawn="1">
          <p15:clr>
            <a:srgbClr val="A4A3A4"/>
          </p15:clr>
        </p15:guide>
        <p15:guide id="2" pos="3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39BF4C-8810-A36F-C2A9-8876669B8E8A}" name="Louise Adkins" initials="LA" userId="S::Louise.Adkins@Ipsos.com::bf22e87f-e40b-4a65-954e-fbf1d33bf818" providerId="AD"/>
  <p188:author id="{830DF25E-5484-A6D0-33D6-A0A5C75621EB}" name="Jo Underhill" initials="JU" userId="S::jo.underhill@sportengland.org::e1d178dd-f355-41c1-8651-eb2b77dcf6e7" providerId="AD"/>
  <p188:author id="{712D4784-4676-B7FF-E576-C322DE06B390}" name="Anna Beckett" initials="AB" userId="S::Anna.Beckett@ipsos.com::f6413d8d-721f-454f-82cb-b839d0b2c6b4" providerId="AD"/>
  <p188:author id="{E7B8E397-47BF-0286-9C39-F77454BCEAB5}" name="Darcy Hare" initials="DH" userId="S::darcy.hare@SPORTENGLAND.ORG::4231307a-ca92-420f-be4a-0f0f09fedae8" providerId="AD"/>
  <p188:author id="{DFF840AE-E9D5-8ABE-DA5D-D748F048A631}" name="Robyn Aldous" initials="RA" userId="S::Robyn.Aldous@ipsos.com::e1c91cbb-f48e-4253-a5b7-c6e3d922c2d0" providerId="AD"/>
  <p188:author id="{A7F979B0-82A8-6D8E-E742-65787388BFF3}" name="Jo Underhill" initials="JU" userId="S::jo.Underhill@SPORTENGLAND.ORG::e1d178dd-f355-41c1-8651-eb2b77dcf6e7" providerId="AD"/>
  <p188:author id="{8058E8C6-0382-9EFB-2902-D70F3E43E22D}" name="Reuben Balfour" initials="RB" userId="S::Reuben.Balfour@ipsos.com::16ffddf7-7447-4e70-b0ef-8ef034a0f0a2" providerId="AD"/>
  <p188:author id="{41DA96CA-101B-3AF6-9528-2E49A9A05BF7}" name="Michael Lawrie" initials="ML" userId="S::Michael.Lawrie@ipsos.com::9b80e551-4c86-4a4a-8c2c-1fee011f7e9d" providerId="AD"/>
  <p188:author id="{B8C945CC-4E8E-2A2F-C731-A7CA3914EBD7}" name="Tomos Watts" initials="TW" userId="S::tomos.watts@SPORTENGLAND.ORG::2d943f29-e0b3-48b0-9233-24aa183141a9" providerId="AD"/>
  <p188:author id="{A0749DCE-B514-7D75-0CA9-B82DAE7FD3A5}" name="Jo Lea" initials="JL" userId="S::jo.lea@sportengland.org::f8a474af-7b9e-4e22-bfa5-76f2a3d34be0" providerId="AD"/>
  <p188:author id="{D020F4E0-5EF1-19F6-A159-8E92EA935754}" name="Sophie Herbert" initials="SH" userId="S::Sophie.Herbert@ipsos.com::909f19bb-1aaf-4e20-b9aa-e9dcda5d05ed" providerId="AD"/>
  <p188:author id="{DD3920E2-6896-6336-B007-91A016A5C7FD}" name="Jo Lea" initials="JL" userId="S::jo.lea@SPORTENGLAND.ORG::f8a474af-7b9e-4e22-bfa5-76f2a3d34be0" providerId="AD"/>
  <p188:author id="{C6A52AE3-959C-8224-DC2E-28EC6409C649}" name="Lucy Palfreyman" initials="LP" userId="S::lucy.palfreyman@sportengland.org::226876b5-1ce8-498d-9d0e-ac28f719c5e4" providerId="AD"/>
  <p188:author id="{73A8C4F0-3AA2-8182-2B29-219171BB48FA}" name="Molly Dawson" initials="" userId="S::Molly.Dawson@ipsos.com::f9f1830d-074d-452e-8e8f-c0b7e9a5a2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B"/>
    <a:srgbClr val="0072D6"/>
    <a:srgbClr val="00A882"/>
    <a:srgbClr val="004069"/>
    <a:srgbClr val="E31C4A"/>
    <a:srgbClr val="FF6105"/>
    <a:srgbClr val="CDE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0" autoAdjust="0"/>
    <p:restoredTop sz="94660"/>
  </p:normalViewPr>
  <p:slideViewPr>
    <p:cSldViewPr snapToGrid="0">
      <p:cViewPr varScale="1">
        <p:scale>
          <a:sx n="138" d="100"/>
          <a:sy n="138" d="100"/>
        </p:scale>
        <p:origin x="912" y="108"/>
      </p:cViewPr>
      <p:guideLst>
        <p:guide orient="horz" pos="373"/>
        <p:guide pos="3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7.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r>
              <a:rPr lang="en-GB" sz="1100">
                <a:solidFill>
                  <a:schemeClr val="tx1">
                    <a:lumMod val="75000"/>
                    <a:lumOff val="25000"/>
                  </a:schemeClr>
                </a:solidFill>
                <a:latin typeface="Poppins Light" panose="00000400000000000000" pitchFamily="2" charset="0"/>
                <a:cs typeface="Poppins Light" panose="00000400000000000000" pitchFamily="2" charset="0"/>
              </a:rPr>
              <a:t>Quality</a:t>
            </a:r>
            <a:r>
              <a:rPr lang="en-GB" sz="1100" baseline="0">
                <a:solidFill>
                  <a:schemeClr val="tx1">
                    <a:lumMod val="75000"/>
                    <a:lumOff val="25000"/>
                  </a:schemeClr>
                </a:solidFill>
                <a:latin typeface="Poppins Light" panose="00000400000000000000" pitchFamily="2" charset="0"/>
                <a:cs typeface="Poppins Light" panose="00000400000000000000" pitchFamily="2" charset="0"/>
              </a:rPr>
              <a:t> of information </a:t>
            </a:r>
            <a:r>
              <a:rPr lang="en-GB" sz="1100">
                <a:solidFill>
                  <a:schemeClr val="tx1">
                    <a:lumMod val="75000"/>
                    <a:lumOff val="25000"/>
                  </a:schemeClr>
                </a:solidFill>
                <a:latin typeface="Poppins Light" panose="00000400000000000000" pitchFamily="2" charset="0"/>
                <a:cs typeface="Poppins Light" panose="00000400000000000000" pitchFamily="2" charset="0"/>
              </a:rPr>
              <a:t>(combined across goal type)</a:t>
            </a:r>
          </a:p>
        </c:rich>
      </c:tx>
      <c:layout>
        <c:manualLayout>
          <c:xMode val="edge"/>
          <c:yMode val="edge"/>
          <c:x val="0.20631416646813036"/>
          <c:y val="2.28774623670247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title>
    <c:autoTitleDeleted val="0"/>
    <c:plotArea>
      <c:layout>
        <c:manualLayout>
          <c:layoutTarget val="inner"/>
          <c:xMode val="edge"/>
          <c:yMode val="edge"/>
          <c:x val="0.15800160416699308"/>
          <c:y val="0.31566353967363209"/>
          <c:w val="0.79030823356145796"/>
          <c:h val="0.48161032040263529"/>
        </c:manualLayout>
      </c:layout>
      <c:barChart>
        <c:barDir val="col"/>
        <c:grouping val="clustered"/>
        <c:varyColors val="0"/>
        <c:ser>
          <c:idx val="0"/>
          <c:order val="0"/>
          <c:tx>
            <c:strRef>
              <c:f>Sheet1!$B$1</c:f>
              <c:strCache>
                <c:ptCount val="1"/>
                <c:pt idx="0">
                  <c:v>Quality of information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6BF-407C-B98E-DB4CA912DECA}"/>
              </c:ext>
            </c:extLst>
          </c:dPt>
          <c:dPt>
            <c:idx val="1"/>
            <c:invertIfNegative val="0"/>
            <c:bubble3D val="0"/>
            <c:spPr>
              <a:solidFill>
                <a:srgbClr val="FFC000"/>
              </a:solidFill>
              <a:ln>
                <a:noFill/>
              </a:ln>
              <a:effectLst/>
            </c:spPr>
            <c:extLst>
              <c:ext xmlns:c16="http://schemas.microsoft.com/office/drawing/2014/chart" uri="{C3380CC4-5D6E-409C-BE32-E72D297353CC}">
                <c16:uniqueId val="{00000003-26BF-407C-B98E-DB4CA912DECA}"/>
              </c:ext>
            </c:extLst>
          </c:dPt>
          <c:dPt>
            <c:idx val="2"/>
            <c:invertIfNegative val="0"/>
            <c:bubble3D val="0"/>
            <c:spPr>
              <a:solidFill>
                <a:srgbClr val="00B050"/>
              </a:solidFill>
              <a:ln>
                <a:noFill/>
              </a:ln>
              <a:effectLst/>
            </c:spPr>
            <c:extLst>
              <c:ext xmlns:c16="http://schemas.microsoft.com/office/drawing/2014/chart" uri="{C3380CC4-5D6E-409C-BE32-E72D297353CC}">
                <c16:uniqueId val="{00000005-26BF-407C-B98E-DB4CA912DECA}"/>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26BF-407C-B98E-DB4CA912DEC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26BF-407C-B98E-DB4CA912DECA}"/>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6BF-407C-B98E-DB4CA912DECA}"/>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26BF-407C-B98E-DB4CA912DECA}"/>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26BF-407C-B98E-DB4CA912DECA}"/>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26BF-407C-B98E-DB4CA912DECA}"/>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26BF-407C-B98E-DB4CA912DECA}"/>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26BF-407C-B98E-DB4CA912DECA}"/>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26BF-407C-B98E-DB4CA912DECA}"/>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9-26BF-407C-B98E-DB4CA912DECA}"/>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B-26BF-407C-B98E-DB4CA912DECA}"/>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D-26BF-407C-B98E-DB4CA912DECA}"/>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1F-26BF-407C-B98E-DB4CA912DECA}"/>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21-26BF-407C-B98E-DB4CA912DECA}"/>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23-26BF-407C-B98E-DB4CA912DECA}"/>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25-26BF-407C-B98E-DB4CA912DECA}"/>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27-26BF-407C-B98E-DB4CA912DE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Needs         
improvement
</c:v>
                </c:pt>
                <c:pt idx="1">
                  <c:v>Mixed
</c:v>
                </c:pt>
                <c:pt idx="2">
                  <c:v>Good
</c:v>
                </c:pt>
              </c:strCache>
            </c:strRef>
          </c:cat>
          <c:val>
            <c:numRef>
              <c:f>Sheet1!$B$2:$B$4</c:f>
              <c:numCache>
                <c:formatCode>0%</c:formatCode>
                <c:ptCount val="3"/>
                <c:pt idx="0">
                  <c:v>0.28000000000000003</c:v>
                </c:pt>
                <c:pt idx="1">
                  <c:v>0.3</c:v>
                </c:pt>
                <c:pt idx="2">
                  <c:v>0.41</c:v>
                </c:pt>
              </c:numCache>
            </c:numRef>
          </c:val>
          <c:extLst>
            <c:ext xmlns:c16="http://schemas.microsoft.com/office/drawing/2014/chart" uri="{C3380CC4-5D6E-409C-BE32-E72D297353CC}">
              <c16:uniqueId val="{00000028-26BF-407C-B98E-DB4CA912DECA}"/>
            </c:ext>
          </c:extLst>
        </c:ser>
        <c:dLbls>
          <c:showLegendKey val="0"/>
          <c:showVal val="0"/>
          <c:showCatName val="0"/>
          <c:showSerName val="0"/>
          <c:showPercent val="0"/>
          <c:showBubbleSize val="0"/>
        </c:dLbls>
        <c:gapWidth val="184"/>
        <c:axId val="-2113624720"/>
        <c:axId val="-2113616080"/>
      </c:barChart>
      <c:catAx>
        <c:axId val="-2113624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7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crossAx val="-2113616080"/>
        <c:crosses val="autoZero"/>
        <c:auto val="1"/>
        <c:lblAlgn val="ctr"/>
        <c:lblOffset val="100"/>
        <c:noMultiLvlLbl val="0"/>
      </c:catAx>
      <c:valAx>
        <c:axId val="-2113616080"/>
        <c:scaling>
          <c:orientation val="minMax"/>
          <c:max val="1"/>
        </c:scaling>
        <c:delete val="1"/>
        <c:axPos val="l"/>
        <c:title>
          <c:tx>
            <c:rich>
              <a:bodyPr rot="-5400000" spcFirstLastPara="1" vertOverflow="ellipsis" vert="horz" wrap="square" anchor="ctr" anchorCtr="1"/>
              <a:lstStyle/>
              <a:p>
                <a:pPr>
                  <a:defRPr sz="1050" b="0" i="0" u="none" strike="noStrike" kern="1200" baseline="0">
                    <a:solidFill>
                      <a:schemeClr val="tx1"/>
                    </a:solidFill>
                    <a:latin typeface="Titillium" charset="0"/>
                    <a:ea typeface="Titillium" charset="0"/>
                    <a:cs typeface="Titillium" charset="0"/>
                  </a:defRPr>
                </a:pPr>
                <a:r>
                  <a:rPr lang="en-US" sz="1050" b="0" i="0" kern="1200" baseline="0">
                    <a:solidFill>
                      <a:schemeClr val="tx1">
                        <a:lumMod val="75000"/>
                        <a:lumOff val="25000"/>
                      </a:schemeClr>
                    </a:solidFill>
                    <a:effectLst/>
                    <a:latin typeface="Poppins Light" pitchFamily="2" charset="77"/>
                    <a:ea typeface="Titillium"/>
                    <a:cs typeface="Poppins Light" pitchFamily="2" charset="77"/>
                  </a:rPr>
                  <a:t>% of System Partners</a:t>
                </a:r>
                <a:endParaRPr lang="en-GB" sz="1050" b="0" i="0">
                  <a:solidFill>
                    <a:schemeClr val="tx1">
                      <a:lumMod val="75000"/>
                      <a:lumOff val="25000"/>
                    </a:schemeClr>
                  </a:solidFill>
                  <a:effectLst/>
                  <a:latin typeface="Poppins Light" pitchFamily="2" charset="77"/>
                  <a:cs typeface="Poppins Light" pitchFamily="2" charset="77"/>
                </a:endParaRPr>
              </a:p>
            </c:rich>
          </c:tx>
          <c:layout>
            <c:manualLayout>
              <c:xMode val="edge"/>
              <c:yMode val="edge"/>
              <c:x val="6.5876982528529041E-2"/>
              <c:y val="0.15853630246408568"/>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Titillium" charset="0"/>
                  <a:ea typeface="Titillium" charset="0"/>
                  <a:cs typeface="Titillium" charset="0"/>
                </a:defRPr>
              </a:pPr>
              <a:endParaRPr lang="en-US"/>
            </a:p>
          </c:txPr>
        </c:title>
        <c:numFmt formatCode="0%" sourceLinked="1"/>
        <c:majorTickMark val="out"/>
        <c:minorTickMark val="none"/>
        <c:tickLblPos val="nextTo"/>
        <c:crossAx val="-211362472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sz="1050" b="0" i="0">
          <a:solidFill>
            <a:schemeClr val="tx1"/>
          </a:solidFill>
          <a:latin typeface="Titillium" charset="0"/>
          <a:ea typeface="Titillium" charset="0"/>
          <a:cs typeface="Titillium"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r>
              <a:rPr lang="en-GB" sz="1100" b="0">
                <a:solidFill>
                  <a:schemeClr val="tx1">
                    <a:lumMod val="75000"/>
                    <a:lumOff val="25000"/>
                  </a:schemeClr>
                </a:solidFill>
                <a:latin typeface="Poppins Light" panose="00000400000000000000" pitchFamily="2" charset="0"/>
                <a:cs typeface="Poppins Light" panose="00000400000000000000" pitchFamily="2" charset="0"/>
              </a:rPr>
              <a:t>Evidence of progress (combined across goal type)</a:t>
            </a:r>
          </a:p>
        </c:rich>
      </c:tx>
      <c:layout>
        <c:manualLayout>
          <c:xMode val="edge"/>
          <c:yMode val="edge"/>
          <c:x val="0.18273085671974332"/>
          <c:y val="2.28774623670247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title>
    <c:autoTitleDeleted val="0"/>
    <c:plotArea>
      <c:layout>
        <c:manualLayout>
          <c:layoutTarget val="inner"/>
          <c:xMode val="edge"/>
          <c:yMode val="edge"/>
          <c:x val="0.17477996436803384"/>
          <c:y val="0.31412435720005372"/>
          <c:w val="0.72977097961265414"/>
          <c:h val="0.50946408651821129"/>
        </c:manualLayout>
      </c:layout>
      <c:barChart>
        <c:barDir val="col"/>
        <c:grouping val="clustered"/>
        <c:varyColors val="0"/>
        <c:ser>
          <c:idx val="0"/>
          <c:order val="0"/>
          <c:tx>
            <c:strRef>
              <c:f>Sheet1!$B$1</c:f>
              <c:strCache>
                <c:ptCount val="1"/>
                <c:pt idx="0">
                  <c:v>Evidence of progress</c:v>
                </c:pt>
              </c:strCache>
            </c:strRef>
          </c:tx>
          <c:spPr>
            <a:solidFill>
              <a:srgbClr val="004069"/>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E2E-4EA2-9872-C05D0F289807}"/>
              </c:ext>
            </c:extLst>
          </c:dPt>
          <c:dPt>
            <c:idx val="1"/>
            <c:invertIfNegative val="0"/>
            <c:bubble3D val="0"/>
            <c:spPr>
              <a:solidFill>
                <a:srgbClr val="FFC000"/>
              </a:solidFill>
              <a:ln>
                <a:noFill/>
              </a:ln>
              <a:effectLst/>
            </c:spPr>
            <c:extLst>
              <c:ext xmlns:c16="http://schemas.microsoft.com/office/drawing/2014/chart" uri="{C3380CC4-5D6E-409C-BE32-E72D297353CC}">
                <c16:uniqueId val="{00000003-2E2E-4EA2-9872-C05D0F289807}"/>
              </c:ext>
            </c:extLst>
          </c:dPt>
          <c:dPt>
            <c:idx val="2"/>
            <c:invertIfNegative val="0"/>
            <c:bubble3D val="0"/>
            <c:spPr>
              <a:solidFill>
                <a:srgbClr val="E31C4A"/>
              </a:solidFill>
              <a:ln>
                <a:noFill/>
              </a:ln>
              <a:effectLst/>
            </c:spPr>
            <c:extLst>
              <c:ext xmlns:c16="http://schemas.microsoft.com/office/drawing/2014/chart" uri="{C3380CC4-5D6E-409C-BE32-E72D297353CC}">
                <c16:uniqueId val="{00000005-2E2E-4EA2-9872-C05D0F289807}"/>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2E2E-4EA2-9872-C05D0F289807}"/>
              </c:ext>
            </c:extLst>
          </c:dPt>
          <c:dPt>
            <c:idx val="6"/>
            <c:invertIfNegative val="0"/>
            <c:bubble3D val="0"/>
            <c:spPr>
              <a:solidFill>
                <a:srgbClr val="004069"/>
              </a:solidFill>
              <a:ln>
                <a:noFill/>
              </a:ln>
              <a:effectLst/>
            </c:spPr>
            <c:extLst>
              <c:ext xmlns:c16="http://schemas.microsoft.com/office/drawing/2014/chart" uri="{C3380CC4-5D6E-409C-BE32-E72D297353CC}">
                <c16:uniqueId val="{00000009-2E2E-4EA2-9872-C05D0F289807}"/>
              </c:ext>
            </c:extLst>
          </c:dPt>
          <c:dPt>
            <c:idx val="7"/>
            <c:invertIfNegative val="0"/>
            <c:bubble3D val="0"/>
            <c:spPr>
              <a:solidFill>
                <a:srgbClr val="004069"/>
              </a:solidFill>
              <a:ln>
                <a:noFill/>
              </a:ln>
              <a:effectLst/>
            </c:spPr>
            <c:extLst>
              <c:ext xmlns:c16="http://schemas.microsoft.com/office/drawing/2014/chart" uri="{C3380CC4-5D6E-409C-BE32-E72D297353CC}">
                <c16:uniqueId val="{0000000B-2E2E-4EA2-9872-C05D0F289807}"/>
              </c:ext>
            </c:extLst>
          </c:dPt>
          <c:dPt>
            <c:idx val="8"/>
            <c:invertIfNegative val="0"/>
            <c:bubble3D val="0"/>
            <c:spPr>
              <a:solidFill>
                <a:srgbClr val="004069"/>
              </a:solidFill>
              <a:ln>
                <a:noFill/>
              </a:ln>
              <a:effectLst/>
            </c:spPr>
            <c:extLst>
              <c:ext xmlns:c16="http://schemas.microsoft.com/office/drawing/2014/chart" uri="{C3380CC4-5D6E-409C-BE32-E72D297353CC}">
                <c16:uniqueId val="{0000000D-2E2E-4EA2-9872-C05D0F289807}"/>
              </c:ext>
            </c:extLst>
          </c:dPt>
          <c:dPt>
            <c:idx val="9"/>
            <c:invertIfNegative val="0"/>
            <c:bubble3D val="0"/>
            <c:spPr>
              <a:solidFill>
                <a:srgbClr val="004069"/>
              </a:solidFill>
              <a:ln>
                <a:noFill/>
              </a:ln>
              <a:effectLst/>
            </c:spPr>
            <c:extLst>
              <c:ext xmlns:c16="http://schemas.microsoft.com/office/drawing/2014/chart" uri="{C3380CC4-5D6E-409C-BE32-E72D297353CC}">
                <c16:uniqueId val="{0000000F-2E2E-4EA2-9872-C05D0F289807}"/>
              </c:ext>
            </c:extLst>
          </c:dPt>
          <c:dPt>
            <c:idx val="10"/>
            <c:invertIfNegative val="0"/>
            <c:bubble3D val="0"/>
            <c:spPr>
              <a:solidFill>
                <a:srgbClr val="004069"/>
              </a:solidFill>
              <a:ln>
                <a:noFill/>
              </a:ln>
              <a:effectLst/>
            </c:spPr>
            <c:extLst>
              <c:ext xmlns:c16="http://schemas.microsoft.com/office/drawing/2014/chart" uri="{C3380CC4-5D6E-409C-BE32-E72D297353CC}">
                <c16:uniqueId val="{00000011-2E2E-4EA2-9872-C05D0F289807}"/>
              </c:ext>
            </c:extLst>
          </c:dPt>
          <c:dPt>
            <c:idx val="11"/>
            <c:invertIfNegative val="0"/>
            <c:bubble3D val="0"/>
            <c:spPr>
              <a:solidFill>
                <a:srgbClr val="004069"/>
              </a:solidFill>
              <a:ln>
                <a:noFill/>
              </a:ln>
              <a:effectLst/>
            </c:spPr>
            <c:extLst>
              <c:ext xmlns:c16="http://schemas.microsoft.com/office/drawing/2014/chart" uri="{C3380CC4-5D6E-409C-BE32-E72D297353CC}">
                <c16:uniqueId val="{00000013-2E2E-4EA2-9872-C05D0F289807}"/>
              </c:ext>
            </c:extLst>
          </c:dPt>
          <c:dPt>
            <c:idx val="12"/>
            <c:invertIfNegative val="0"/>
            <c:bubble3D val="0"/>
            <c:spPr>
              <a:solidFill>
                <a:srgbClr val="004069"/>
              </a:solidFill>
              <a:ln>
                <a:noFill/>
              </a:ln>
              <a:effectLst/>
            </c:spPr>
            <c:extLst>
              <c:ext xmlns:c16="http://schemas.microsoft.com/office/drawing/2014/chart" uri="{C3380CC4-5D6E-409C-BE32-E72D297353CC}">
                <c16:uniqueId val="{00000015-2E2E-4EA2-9872-C05D0F289807}"/>
              </c:ext>
            </c:extLst>
          </c:dPt>
          <c:dPt>
            <c:idx val="13"/>
            <c:invertIfNegative val="0"/>
            <c:bubble3D val="0"/>
            <c:spPr>
              <a:solidFill>
                <a:srgbClr val="004069"/>
              </a:solidFill>
              <a:ln>
                <a:noFill/>
              </a:ln>
              <a:effectLst/>
            </c:spPr>
            <c:extLst>
              <c:ext xmlns:c16="http://schemas.microsoft.com/office/drawing/2014/chart" uri="{C3380CC4-5D6E-409C-BE32-E72D297353CC}">
                <c16:uniqueId val="{00000017-2E2E-4EA2-9872-C05D0F289807}"/>
              </c:ext>
            </c:extLst>
          </c:dPt>
          <c:dPt>
            <c:idx val="14"/>
            <c:invertIfNegative val="0"/>
            <c:bubble3D val="0"/>
            <c:spPr>
              <a:solidFill>
                <a:srgbClr val="004069"/>
              </a:solidFill>
              <a:ln>
                <a:noFill/>
              </a:ln>
              <a:effectLst/>
            </c:spPr>
            <c:extLst>
              <c:ext xmlns:c16="http://schemas.microsoft.com/office/drawing/2014/chart" uri="{C3380CC4-5D6E-409C-BE32-E72D297353CC}">
                <c16:uniqueId val="{00000019-2E2E-4EA2-9872-C05D0F289807}"/>
              </c:ext>
            </c:extLst>
          </c:dPt>
          <c:dPt>
            <c:idx val="15"/>
            <c:invertIfNegative val="0"/>
            <c:bubble3D val="0"/>
            <c:spPr>
              <a:solidFill>
                <a:srgbClr val="004069"/>
              </a:solidFill>
              <a:ln>
                <a:noFill/>
              </a:ln>
              <a:effectLst/>
            </c:spPr>
            <c:extLst>
              <c:ext xmlns:c16="http://schemas.microsoft.com/office/drawing/2014/chart" uri="{C3380CC4-5D6E-409C-BE32-E72D297353CC}">
                <c16:uniqueId val="{0000001B-2E2E-4EA2-9872-C05D0F289807}"/>
              </c:ext>
            </c:extLst>
          </c:dPt>
          <c:dPt>
            <c:idx val="16"/>
            <c:invertIfNegative val="0"/>
            <c:bubble3D val="0"/>
            <c:spPr>
              <a:solidFill>
                <a:srgbClr val="004069"/>
              </a:solidFill>
              <a:ln>
                <a:noFill/>
              </a:ln>
              <a:effectLst/>
            </c:spPr>
            <c:extLst>
              <c:ext xmlns:c16="http://schemas.microsoft.com/office/drawing/2014/chart" uri="{C3380CC4-5D6E-409C-BE32-E72D297353CC}">
                <c16:uniqueId val="{0000001D-2E2E-4EA2-9872-C05D0F289807}"/>
              </c:ext>
            </c:extLst>
          </c:dPt>
          <c:dPt>
            <c:idx val="17"/>
            <c:invertIfNegative val="0"/>
            <c:bubble3D val="0"/>
            <c:spPr>
              <a:solidFill>
                <a:srgbClr val="004069"/>
              </a:solidFill>
              <a:ln>
                <a:noFill/>
              </a:ln>
              <a:effectLst/>
            </c:spPr>
            <c:extLst>
              <c:ext xmlns:c16="http://schemas.microsoft.com/office/drawing/2014/chart" uri="{C3380CC4-5D6E-409C-BE32-E72D297353CC}">
                <c16:uniqueId val="{0000001F-2E2E-4EA2-9872-C05D0F289807}"/>
              </c:ext>
            </c:extLst>
          </c:dPt>
          <c:dPt>
            <c:idx val="18"/>
            <c:invertIfNegative val="0"/>
            <c:bubble3D val="0"/>
            <c:spPr>
              <a:solidFill>
                <a:srgbClr val="004069"/>
              </a:solidFill>
              <a:ln>
                <a:noFill/>
              </a:ln>
              <a:effectLst/>
            </c:spPr>
            <c:extLst>
              <c:ext xmlns:c16="http://schemas.microsoft.com/office/drawing/2014/chart" uri="{C3380CC4-5D6E-409C-BE32-E72D297353CC}">
                <c16:uniqueId val="{00000021-2E2E-4EA2-9872-C05D0F289807}"/>
              </c:ext>
            </c:extLst>
          </c:dPt>
          <c:dPt>
            <c:idx val="19"/>
            <c:invertIfNegative val="0"/>
            <c:bubble3D val="0"/>
            <c:spPr>
              <a:solidFill>
                <a:srgbClr val="004069"/>
              </a:solidFill>
              <a:ln>
                <a:noFill/>
              </a:ln>
              <a:effectLst/>
            </c:spPr>
            <c:extLst>
              <c:ext xmlns:c16="http://schemas.microsoft.com/office/drawing/2014/chart" uri="{C3380CC4-5D6E-409C-BE32-E72D297353CC}">
                <c16:uniqueId val="{00000023-2E2E-4EA2-9872-C05D0F2898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50000"/>
                      </a:schemeClr>
                    </a:solidFill>
                    <a:latin typeface="Poppins Light" panose="00000400000000000000" pitchFamily="2" charset="0"/>
                    <a:ea typeface="Titillium" charset="0"/>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
</c:v>
                </c:pt>
                <c:pt idx="1">
                  <c:v>Some
</c:v>
                </c:pt>
                <c:pt idx="2">
                  <c:v>Limited
</c:v>
                </c:pt>
                <c:pt idx="3">
                  <c:v>None
</c:v>
                </c:pt>
                <c:pt idx="4">
                  <c:v>Completed</c:v>
                </c:pt>
              </c:strCache>
            </c:strRef>
          </c:cat>
          <c:val>
            <c:numRef>
              <c:f>Sheet1!$B$2:$B$6</c:f>
              <c:numCache>
                <c:formatCode>0%</c:formatCode>
                <c:ptCount val="5"/>
                <c:pt idx="0">
                  <c:v>0.24</c:v>
                </c:pt>
                <c:pt idx="1">
                  <c:v>0.54</c:v>
                </c:pt>
                <c:pt idx="2">
                  <c:v>0.23</c:v>
                </c:pt>
                <c:pt idx="3">
                  <c:v>0</c:v>
                </c:pt>
                <c:pt idx="4">
                  <c:v>0.47</c:v>
                </c:pt>
              </c:numCache>
            </c:numRef>
          </c:val>
          <c:extLst>
            <c:ext xmlns:c16="http://schemas.microsoft.com/office/drawing/2014/chart" uri="{C3380CC4-5D6E-409C-BE32-E72D297353CC}">
              <c16:uniqueId val="{00000024-2E2E-4EA2-9872-C05D0F289807}"/>
            </c:ext>
          </c:extLst>
        </c:ser>
        <c:dLbls>
          <c:showLegendKey val="0"/>
          <c:showVal val="0"/>
          <c:showCatName val="0"/>
          <c:showSerName val="0"/>
          <c:showPercent val="0"/>
          <c:showBubbleSize val="0"/>
        </c:dLbls>
        <c:gapWidth val="184"/>
        <c:axId val="-2113624720"/>
        <c:axId val="-211361608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c:ext uri="{02D57815-91ED-43cb-92C2-25804820EDAC}">
                        <c15:formulaRef>
                          <c15:sqref>Sheet1!$A$2:$A$6</c15:sqref>
                        </c15:formulaRef>
                      </c:ext>
                    </c:extLst>
                    <c:strCache>
                      <c:ptCount val="5"/>
                      <c:pt idx="0">
                        <c:v>Significant
</c:v>
                      </c:pt>
                      <c:pt idx="1">
                        <c:v>Some
</c:v>
                      </c:pt>
                      <c:pt idx="2">
                        <c:v>Limited
</c:v>
                      </c:pt>
                      <c:pt idx="3">
                        <c:v>None
</c:v>
                      </c:pt>
                      <c:pt idx="4">
                        <c:v>Completed</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25-2E2E-4EA2-9872-C05D0F289807}"/>
                  </c:ext>
                </c:extLst>
              </c15:ser>
            </c15:filteredBarSeries>
          </c:ext>
        </c:extLst>
      </c:barChart>
      <c:catAx>
        <c:axId val="-2113624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crossAx val="-2113616080"/>
        <c:crosses val="autoZero"/>
        <c:auto val="1"/>
        <c:lblAlgn val="ctr"/>
        <c:lblOffset val="100"/>
        <c:noMultiLvlLbl val="0"/>
      </c:catAx>
      <c:valAx>
        <c:axId val="-2113616080"/>
        <c:scaling>
          <c:orientation val="minMax"/>
          <c:max val="1"/>
        </c:scaling>
        <c:delete val="1"/>
        <c:axPos val="r"/>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lumMod val="75000"/>
                        <a:lumOff val="25000"/>
                      </a:schemeClr>
                    </a:solidFill>
                    <a:latin typeface="Titillium" charset="0"/>
                    <a:ea typeface="Titillium" charset="0"/>
                    <a:cs typeface="Titillium" charset="0"/>
                  </a:defRPr>
                </a:pPr>
                <a:r>
                  <a:rPr lang="en-US" sz="1100" b="0" i="0" kern="1200" baseline="0">
                    <a:solidFill>
                      <a:schemeClr val="tx1">
                        <a:lumMod val="75000"/>
                        <a:lumOff val="25000"/>
                      </a:schemeClr>
                    </a:solidFill>
                    <a:effectLst/>
                    <a:latin typeface="Poppins Light" pitchFamily="2" charset="77"/>
                    <a:ea typeface="Titillium"/>
                    <a:cs typeface="Poppins Light" pitchFamily="2" charset="77"/>
                  </a:rPr>
                  <a:t>% of System Partners</a:t>
                </a:r>
                <a:endParaRPr lang="en-GB" sz="1100" b="0" i="0">
                  <a:solidFill>
                    <a:schemeClr val="tx1">
                      <a:lumMod val="75000"/>
                      <a:lumOff val="25000"/>
                    </a:schemeClr>
                  </a:solidFill>
                  <a:effectLst/>
                  <a:latin typeface="Poppins Light" pitchFamily="2" charset="77"/>
                  <a:cs typeface="Poppins Light" pitchFamily="2" charset="77"/>
                </a:endParaRPr>
              </a:p>
            </c:rich>
          </c:tx>
          <c:layout>
            <c:manualLayout>
              <c:xMode val="edge"/>
              <c:yMode val="edge"/>
              <c:x val="5.5976825003403737E-2"/>
              <c:y val="0.25544885139864471"/>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lumMod val="75000"/>
                      <a:lumOff val="25000"/>
                    </a:schemeClr>
                  </a:solidFill>
                  <a:latin typeface="Titillium" charset="0"/>
                  <a:ea typeface="Titillium" charset="0"/>
                  <a:cs typeface="Titillium" charset="0"/>
                </a:defRPr>
              </a:pPr>
              <a:endParaRPr lang="en-US"/>
            </a:p>
          </c:txPr>
        </c:title>
        <c:numFmt formatCode="0%" sourceLinked="0"/>
        <c:majorTickMark val="none"/>
        <c:minorTickMark val="none"/>
        <c:tickLblPos val="nextTo"/>
        <c:crossAx val="-2113624720"/>
        <c:crosses val="autoZero"/>
        <c:crossBetween val="between"/>
      </c:valAx>
      <c:spPr>
        <a:noFill/>
        <a:ln>
          <a:noFill/>
        </a:ln>
        <a:effectLst/>
      </c:spPr>
    </c:plotArea>
    <c:plotVisOnly val="1"/>
    <c:dispBlanksAs val="gap"/>
    <c:showDLblsOverMax val="0"/>
  </c:chart>
  <c:spPr>
    <a:noFill/>
    <a:ln>
      <a:noFill/>
    </a:ln>
    <a:effectLst/>
  </c:spPr>
  <c:txPr>
    <a:bodyPr/>
    <a:lstStyle/>
    <a:p>
      <a:pPr>
        <a:defRPr sz="1050" b="0" i="0">
          <a:solidFill>
            <a:schemeClr val="tx1"/>
          </a:solidFill>
          <a:latin typeface="Titillium" charset="0"/>
          <a:ea typeface="Titillium" charset="0"/>
          <a:cs typeface="Titillium"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r>
              <a:rPr lang="en-GB" sz="1100" b="0">
                <a:solidFill>
                  <a:schemeClr val="tx1">
                    <a:lumMod val="75000"/>
                    <a:lumOff val="25000"/>
                  </a:schemeClr>
                </a:solidFill>
                <a:latin typeface="Poppins Light" panose="00000400000000000000" pitchFamily="2" charset="0"/>
                <a:cs typeface="Poppins Light" panose="00000400000000000000" pitchFamily="2" charset="0"/>
              </a:rPr>
              <a:t>Evidence of learning (combined across goal type)</a:t>
            </a:r>
          </a:p>
        </c:rich>
      </c:tx>
      <c:layout>
        <c:manualLayout>
          <c:xMode val="edge"/>
          <c:yMode val="edge"/>
          <c:x val="0.18273085671974332"/>
          <c:y val="2.28774623670247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title>
    <c:autoTitleDeleted val="0"/>
    <c:plotArea>
      <c:layout>
        <c:manualLayout>
          <c:layoutTarget val="inner"/>
          <c:xMode val="edge"/>
          <c:yMode val="edge"/>
          <c:x val="0.17477996436803384"/>
          <c:y val="0.31412435720005372"/>
          <c:w val="0.72977097961265414"/>
          <c:h val="0.50946408651821129"/>
        </c:manualLayout>
      </c:layout>
      <c:barChart>
        <c:barDir val="col"/>
        <c:grouping val="clustered"/>
        <c:varyColors val="0"/>
        <c:ser>
          <c:idx val="0"/>
          <c:order val="0"/>
          <c:tx>
            <c:strRef>
              <c:f>Sheet1!$B$1</c:f>
              <c:strCache>
                <c:ptCount val="1"/>
                <c:pt idx="0">
                  <c:v>Evidence of progress</c:v>
                </c:pt>
              </c:strCache>
            </c:strRef>
          </c:tx>
          <c:spPr>
            <a:solidFill>
              <a:srgbClr val="004069"/>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E2E-4EA2-9872-C05D0F289807}"/>
              </c:ext>
            </c:extLst>
          </c:dPt>
          <c:dPt>
            <c:idx val="1"/>
            <c:invertIfNegative val="0"/>
            <c:bubble3D val="0"/>
            <c:spPr>
              <a:solidFill>
                <a:srgbClr val="FFC000"/>
              </a:solidFill>
              <a:ln>
                <a:noFill/>
              </a:ln>
              <a:effectLst/>
            </c:spPr>
            <c:extLst>
              <c:ext xmlns:c16="http://schemas.microsoft.com/office/drawing/2014/chart" uri="{C3380CC4-5D6E-409C-BE32-E72D297353CC}">
                <c16:uniqueId val="{00000003-2E2E-4EA2-9872-C05D0F289807}"/>
              </c:ext>
            </c:extLst>
          </c:dPt>
          <c:dPt>
            <c:idx val="2"/>
            <c:invertIfNegative val="0"/>
            <c:bubble3D val="0"/>
            <c:spPr>
              <a:solidFill>
                <a:srgbClr val="E31C4A"/>
              </a:solidFill>
              <a:ln>
                <a:noFill/>
              </a:ln>
              <a:effectLst/>
            </c:spPr>
            <c:extLst>
              <c:ext xmlns:c16="http://schemas.microsoft.com/office/drawing/2014/chart" uri="{C3380CC4-5D6E-409C-BE32-E72D297353CC}">
                <c16:uniqueId val="{00000005-2E2E-4EA2-9872-C05D0F289807}"/>
              </c:ext>
            </c:extLst>
          </c:dPt>
          <c:dPt>
            <c:idx val="3"/>
            <c:invertIfNegative val="0"/>
            <c:bubble3D val="0"/>
            <c:spPr>
              <a:solidFill>
                <a:schemeClr val="bg2"/>
              </a:solidFill>
              <a:ln>
                <a:noFill/>
              </a:ln>
              <a:effectLst/>
            </c:spPr>
            <c:extLst>
              <c:ext xmlns:c16="http://schemas.microsoft.com/office/drawing/2014/chart" uri="{C3380CC4-5D6E-409C-BE32-E72D297353CC}">
                <c16:uniqueId val="{00000024-9E61-4E62-AAFF-CF7361B5CE85}"/>
              </c:ext>
            </c:extLst>
          </c:dPt>
          <c:dPt>
            <c:idx val="6"/>
            <c:invertIfNegative val="0"/>
            <c:bubble3D val="0"/>
            <c:spPr>
              <a:solidFill>
                <a:srgbClr val="004069"/>
              </a:solidFill>
              <a:ln>
                <a:noFill/>
              </a:ln>
              <a:effectLst/>
            </c:spPr>
            <c:extLst>
              <c:ext xmlns:c16="http://schemas.microsoft.com/office/drawing/2014/chart" uri="{C3380CC4-5D6E-409C-BE32-E72D297353CC}">
                <c16:uniqueId val="{00000009-2E2E-4EA2-9872-C05D0F289807}"/>
              </c:ext>
            </c:extLst>
          </c:dPt>
          <c:dPt>
            <c:idx val="7"/>
            <c:invertIfNegative val="0"/>
            <c:bubble3D val="0"/>
            <c:spPr>
              <a:solidFill>
                <a:srgbClr val="004069"/>
              </a:solidFill>
              <a:ln>
                <a:noFill/>
              </a:ln>
              <a:effectLst/>
            </c:spPr>
            <c:extLst>
              <c:ext xmlns:c16="http://schemas.microsoft.com/office/drawing/2014/chart" uri="{C3380CC4-5D6E-409C-BE32-E72D297353CC}">
                <c16:uniqueId val="{0000000B-2E2E-4EA2-9872-C05D0F289807}"/>
              </c:ext>
            </c:extLst>
          </c:dPt>
          <c:dPt>
            <c:idx val="8"/>
            <c:invertIfNegative val="0"/>
            <c:bubble3D val="0"/>
            <c:spPr>
              <a:solidFill>
                <a:srgbClr val="004069"/>
              </a:solidFill>
              <a:ln>
                <a:noFill/>
              </a:ln>
              <a:effectLst/>
            </c:spPr>
            <c:extLst>
              <c:ext xmlns:c16="http://schemas.microsoft.com/office/drawing/2014/chart" uri="{C3380CC4-5D6E-409C-BE32-E72D297353CC}">
                <c16:uniqueId val="{0000000D-2E2E-4EA2-9872-C05D0F289807}"/>
              </c:ext>
            </c:extLst>
          </c:dPt>
          <c:dPt>
            <c:idx val="9"/>
            <c:invertIfNegative val="0"/>
            <c:bubble3D val="0"/>
            <c:spPr>
              <a:solidFill>
                <a:srgbClr val="004069"/>
              </a:solidFill>
              <a:ln>
                <a:noFill/>
              </a:ln>
              <a:effectLst/>
            </c:spPr>
            <c:extLst>
              <c:ext xmlns:c16="http://schemas.microsoft.com/office/drawing/2014/chart" uri="{C3380CC4-5D6E-409C-BE32-E72D297353CC}">
                <c16:uniqueId val="{0000000F-2E2E-4EA2-9872-C05D0F289807}"/>
              </c:ext>
            </c:extLst>
          </c:dPt>
          <c:dPt>
            <c:idx val="10"/>
            <c:invertIfNegative val="0"/>
            <c:bubble3D val="0"/>
            <c:spPr>
              <a:solidFill>
                <a:srgbClr val="004069"/>
              </a:solidFill>
              <a:ln>
                <a:noFill/>
              </a:ln>
              <a:effectLst/>
            </c:spPr>
            <c:extLst>
              <c:ext xmlns:c16="http://schemas.microsoft.com/office/drawing/2014/chart" uri="{C3380CC4-5D6E-409C-BE32-E72D297353CC}">
                <c16:uniqueId val="{00000011-2E2E-4EA2-9872-C05D0F289807}"/>
              </c:ext>
            </c:extLst>
          </c:dPt>
          <c:dPt>
            <c:idx val="11"/>
            <c:invertIfNegative val="0"/>
            <c:bubble3D val="0"/>
            <c:spPr>
              <a:solidFill>
                <a:srgbClr val="004069"/>
              </a:solidFill>
              <a:ln>
                <a:noFill/>
              </a:ln>
              <a:effectLst/>
            </c:spPr>
            <c:extLst>
              <c:ext xmlns:c16="http://schemas.microsoft.com/office/drawing/2014/chart" uri="{C3380CC4-5D6E-409C-BE32-E72D297353CC}">
                <c16:uniqueId val="{00000013-2E2E-4EA2-9872-C05D0F289807}"/>
              </c:ext>
            </c:extLst>
          </c:dPt>
          <c:dPt>
            <c:idx val="12"/>
            <c:invertIfNegative val="0"/>
            <c:bubble3D val="0"/>
            <c:spPr>
              <a:solidFill>
                <a:srgbClr val="004069"/>
              </a:solidFill>
              <a:ln>
                <a:noFill/>
              </a:ln>
              <a:effectLst/>
            </c:spPr>
            <c:extLst>
              <c:ext xmlns:c16="http://schemas.microsoft.com/office/drawing/2014/chart" uri="{C3380CC4-5D6E-409C-BE32-E72D297353CC}">
                <c16:uniqueId val="{00000015-2E2E-4EA2-9872-C05D0F289807}"/>
              </c:ext>
            </c:extLst>
          </c:dPt>
          <c:dPt>
            <c:idx val="13"/>
            <c:invertIfNegative val="0"/>
            <c:bubble3D val="0"/>
            <c:spPr>
              <a:solidFill>
                <a:srgbClr val="004069"/>
              </a:solidFill>
              <a:ln>
                <a:noFill/>
              </a:ln>
              <a:effectLst/>
            </c:spPr>
            <c:extLst>
              <c:ext xmlns:c16="http://schemas.microsoft.com/office/drawing/2014/chart" uri="{C3380CC4-5D6E-409C-BE32-E72D297353CC}">
                <c16:uniqueId val="{00000017-2E2E-4EA2-9872-C05D0F289807}"/>
              </c:ext>
            </c:extLst>
          </c:dPt>
          <c:dPt>
            <c:idx val="14"/>
            <c:invertIfNegative val="0"/>
            <c:bubble3D val="0"/>
            <c:spPr>
              <a:solidFill>
                <a:srgbClr val="004069"/>
              </a:solidFill>
              <a:ln>
                <a:noFill/>
              </a:ln>
              <a:effectLst/>
            </c:spPr>
            <c:extLst>
              <c:ext xmlns:c16="http://schemas.microsoft.com/office/drawing/2014/chart" uri="{C3380CC4-5D6E-409C-BE32-E72D297353CC}">
                <c16:uniqueId val="{00000019-2E2E-4EA2-9872-C05D0F289807}"/>
              </c:ext>
            </c:extLst>
          </c:dPt>
          <c:dPt>
            <c:idx val="15"/>
            <c:invertIfNegative val="0"/>
            <c:bubble3D val="0"/>
            <c:spPr>
              <a:solidFill>
                <a:srgbClr val="004069"/>
              </a:solidFill>
              <a:ln>
                <a:noFill/>
              </a:ln>
              <a:effectLst/>
            </c:spPr>
            <c:extLst>
              <c:ext xmlns:c16="http://schemas.microsoft.com/office/drawing/2014/chart" uri="{C3380CC4-5D6E-409C-BE32-E72D297353CC}">
                <c16:uniqueId val="{0000001B-2E2E-4EA2-9872-C05D0F289807}"/>
              </c:ext>
            </c:extLst>
          </c:dPt>
          <c:dPt>
            <c:idx val="16"/>
            <c:invertIfNegative val="0"/>
            <c:bubble3D val="0"/>
            <c:spPr>
              <a:solidFill>
                <a:srgbClr val="004069"/>
              </a:solidFill>
              <a:ln>
                <a:noFill/>
              </a:ln>
              <a:effectLst/>
            </c:spPr>
            <c:extLst>
              <c:ext xmlns:c16="http://schemas.microsoft.com/office/drawing/2014/chart" uri="{C3380CC4-5D6E-409C-BE32-E72D297353CC}">
                <c16:uniqueId val="{0000001D-2E2E-4EA2-9872-C05D0F289807}"/>
              </c:ext>
            </c:extLst>
          </c:dPt>
          <c:dPt>
            <c:idx val="17"/>
            <c:invertIfNegative val="0"/>
            <c:bubble3D val="0"/>
            <c:spPr>
              <a:solidFill>
                <a:srgbClr val="004069"/>
              </a:solidFill>
              <a:ln>
                <a:noFill/>
              </a:ln>
              <a:effectLst/>
            </c:spPr>
            <c:extLst>
              <c:ext xmlns:c16="http://schemas.microsoft.com/office/drawing/2014/chart" uri="{C3380CC4-5D6E-409C-BE32-E72D297353CC}">
                <c16:uniqueId val="{0000001F-2E2E-4EA2-9872-C05D0F289807}"/>
              </c:ext>
            </c:extLst>
          </c:dPt>
          <c:dPt>
            <c:idx val="18"/>
            <c:invertIfNegative val="0"/>
            <c:bubble3D val="0"/>
            <c:spPr>
              <a:solidFill>
                <a:srgbClr val="004069"/>
              </a:solidFill>
              <a:ln>
                <a:noFill/>
              </a:ln>
              <a:effectLst/>
            </c:spPr>
            <c:extLst>
              <c:ext xmlns:c16="http://schemas.microsoft.com/office/drawing/2014/chart" uri="{C3380CC4-5D6E-409C-BE32-E72D297353CC}">
                <c16:uniqueId val="{00000021-2E2E-4EA2-9872-C05D0F289807}"/>
              </c:ext>
            </c:extLst>
          </c:dPt>
          <c:dPt>
            <c:idx val="19"/>
            <c:invertIfNegative val="0"/>
            <c:bubble3D val="0"/>
            <c:spPr>
              <a:solidFill>
                <a:srgbClr val="004069"/>
              </a:solidFill>
              <a:ln>
                <a:noFill/>
              </a:ln>
              <a:effectLst/>
            </c:spPr>
            <c:extLst>
              <c:ext xmlns:c16="http://schemas.microsoft.com/office/drawing/2014/chart" uri="{C3380CC4-5D6E-409C-BE32-E72D297353CC}">
                <c16:uniqueId val="{00000023-2E2E-4EA2-9872-C05D0F2898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50000"/>
                      </a:schemeClr>
                    </a:solidFill>
                    <a:latin typeface="Poppins Light" panose="00000400000000000000" pitchFamily="2" charset="0"/>
                    <a:ea typeface="Titillium" charset="0"/>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Significant
</c:v>
                </c:pt>
                <c:pt idx="1">
                  <c:v>Some
</c:v>
                </c:pt>
                <c:pt idx="2">
                  <c:v>Limited
</c:v>
                </c:pt>
                <c:pt idx="3">
                  <c:v>None
</c:v>
                </c:pt>
              </c:strCache>
            </c:strRef>
          </c:cat>
          <c:val>
            <c:numRef>
              <c:f>Sheet1!$B$2:$B$5</c:f>
              <c:numCache>
                <c:formatCode>0%</c:formatCode>
                <c:ptCount val="4"/>
                <c:pt idx="0">
                  <c:v>0.24</c:v>
                </c:pt>
                <c:pt idx="1">
                  <c:v>0.49</c:v>
                </c:pt>
                <c:pt idx="2">
                  <c:v>0.25</c:v>
                </c:pt>
                <c:pt idx="3">
                  <c:v>0.02</c:v>
                </c:pt>
              </c:numCache>
            </c:numRef>
          </c:val>
          <c:extLst>
            <c:ext xmlns:c16="http://schemas.microsoft.com/office/drawing/2014/chart" uri="{C3380CC4-5D6E-409C-BE32-E72D297353CC}">
              <c16:uniqueId val="{00000024-2E2E-4EA2-9872-C05D0F289807}"/>
            </c:ext>
          </c:extLst>
        </c:ser>
        <c:dLbls>
          <c:showLegendKey val="0"/>
          <c:showVal val="0"/>
          <c:showCatName val="0"/>
          <c:showSerName val="0"/>
          <c:showPercent val="0"/>
          <c:showBubbleSize val="0"/>
        </c:dLbls>
        <c:gapWidth val="184"/>
        <c:axId val="-2113624720"/>
        <c:axId val="-211361608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Significant
</c:v>
                      </c:pt>
                      <c:pt idx="1">
                        <c:v>Some
</c:v>
                      </c:pt>
                      <c:pt idx="2">
                        <c:v>Limited
</c:v>
                      </c:pt>
                      <c:pt idx="3">
                        <c:v>None
</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25-2E2E-4EA2-9872-C05D0F289807}"/>
                  </c:ext>
                </c:extLst>
              </c15:ser>
            </c15:filteredBarSeries>
          </c:ext>
        </c:extLst>
      </c:barChart>
      <c:catAx>
        <c:axId val="-2113624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crossAx val="-2113616080"/>
        <c:crosses val="autoZero"/>
        <c:auto val="1"/>
        <c:lblAlgn val="ctr"/>
        <c:lblOffset val="100"/>
        <c:noMultiLvlLbl val="0"/>
      </c:catAx>
      <c:valAx>
        <c:axId val="-2113616080"/>
        <c:scaling>
          <c:orientation val="minMax"/>
          <c:max val="1"/>
        </c:scaling>
        <c:delete val="1"/>
        <c:axPos val="r"/>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lumMod val="75000"/>
                        <a:lumOff val="25000"/>
                      </a:schemeClr>
                    </a:solidFill>
                    <a:latin typeface="Titillium" charset="0"/>
                    <a:ea typeface="Titillium" charset="0"/>
                    <a:cs typeface="Titillium" charset="0"/>
                  </a:defRPr>
                </a:pPr>
                <a:r>
                  <a:rPr lang="en-US" sz="1100" b="0" i="0" kern="1200" baseline="0">
                    <a:solidFill>
                      <a:schemeClr val="tx1">
                        <a:lumMod val="75000"/>
                        <a:lumOff val="25000"/>
                      </a:schemeClr>
                    </a:solidFill>
                    <a:effectLst/>
                    <a:latin typeface="Poppins Light" pitchFamily="2" charset="77"/>
                    <a:ea typeface="Titillium"/>
                    <a:cs typeface="Poppins Light" pitchFamily="2" charset="77"/>
                  </a:rPr>
                  <a:t>% of System Partners</a:t>
                </a:r>
                <a:endParaRPr lang="en-GB" sz="1100" b="0" i="0">
                  <a:solidFill>
                    <a:schemeClr val="tx1">
                      <a:lumMod val="75000"/>
                      <a:lumOff val="25000"/>
                    </a:schemeClr>
                  </a:solidFill>
                  <a:effectLst/>
                  <a:latin typeface="Poppins Light" pitchFamily="2" charset="77"/>
                  <a:cs typeface="Poppins Light" pitchFamily="2" charset="77"/>
                </a:endParaRPr>
              </a:p>
            </c:rich>
          </c:tx>
          <c:layout>
            <c:manualLayout>
              <c:xMode val="edge"/>
              <c:yMode val="edge"/>
              <c:x val="5.5976825003403737E-2"/>
              <c:y val="0.25544885139864471"/>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lumMod val="75000"/>
                      <a:lumOff val="25000"/>
                    </a:schemeClr>
                  </a:solidFill>
                  <a:latin typeface="Titillium" charset="0"/>
                  <a:ea typeface="Titillium" charset="0"/>
                  <a:cs typeface="Titillium" charset="0"/>
                </a:defRPr>
              </a:pPr>
              <a:endParaRPr lang="en-US"/>
            </a:p>
          </c:txPr>
        </c:title>
        <c:numFmt formatCode="0%" sourceLinked="0"/>
        <c:majorTickMark val="none"/>
        <c:minorTickMark val="none"/>
        <c:tickLblPos val="nextTo"/>
        <c:crossAx val="-2113624720"/>
        <c:crosses val="autoZero"/>
        <c:crossBetween val="between"/>
      </c:valAx>
      <c:spPr>
        <a:noFill/>
        <a:ln>
          <a:noFill/>
        </a:ln>
        <a:effectLst/>
      </c:spPr>
    </c:plotArea>
    <c:plotVisOnly val="1"/>
    <c:dispBlanksAs val="gap"/>
    <c:showDLblsOverMax val="0"/>
  </c:chart>
  <c:spPr>
    <a:noFill/>
    <a:ln>
      <a:noFill/>
    </a:ln>
    <a:effectLst/>
  </c:spPr>
  <c:txPr>
    <a:bodyPr/>
    <a:lstStyle/>
    <a:p>
      <a:pPr>
        <a:defRPr sz="1050" b="0" i="0">
          <a:solidFill>
            <a:schemeClr val="tx1"/>
          </a:solidFill>
          <a:latin typeface="Titillium" charset="0"/>
          <a:ea typeface="Titillium" charset="0"/>
          <a:cs typeface="Titillium"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7869520214512"/>
          <c:y val="7.8092047526075972E-2"/>
          <c:w val="0.61371133682954393"/>
          <c:h val="0.79681179993045403"/>
        </c:manualLayout>
      </c:layout>
      <c:barChart>
        <c:barDir val="col"/>
        <c:grouping val="clustered"/>
        <c:varyColors val="0"/>
        <c:ser>
          <c:idx val="0"/>
          <c:order val="0"/>
          <c:tx>
            <c:strRef>
              <c:f>Sheet1!$B$1</c:f>
              <c:strCache>
                <c:ptCount val="1"/>
                <c:pt idx="0">
                  <c:v>%</c:v>
                </c:pt>
              </c:strCache>
            </c:strRef>
          </c:tx>
          <c:spPr>
            <a:solidFill>
              <a:srgbClr val="00B050"/>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9402-45E8-9DAE-DD4916DBBBB5}"/>
              </c:ext>
            </c:extLst>
          </c:dPt>
          <c:dLbls>
            <c:dLbl>
              <c:idx val="0"/>
              <c:tx>
                <c:rich>
                  <a:bodyPr/>
                  <a:lstStyle/>
                  <a:p>
                    <a:fld id="{3C97D0E1-A38A-45B6-AF98-35EFEA77CB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02-45E8-9DAE-DD4916DBBB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Reported engaging underrepresented groups</c:v>
                </c:pt>
              </c:strCache>
            </c:strRef>
          </c:cat>
          <c:val>
            <c:numRef>
              <c:f>Sheet1!$B$2:$B$2</c:f>
              <c:numCache>
                <c:formatCode>General</c:formatCode>
                <c:ptCount val="1"/>
                <c:pt idx="0">
                  <c:v>60</c:v>
                </c:pt>
              </c:numCache>
            </c:numRef>
          </c:val>
          <c:extLst>
            <c:ext xmlns:c16="http://schemas.microsoft.com/office/drawing/2014/chart" uri="{C3380CC4-5D6E-409C-BE32-E72D297353CC}">
              <c16:uniqueId val="{00000004-9402-45E8-9DAE-DD4916DBBBB5}"/>
            </c:ext>
          </c:extLst>
        </c:ser>
        <c:dLbls>
          <c:showLegendKey val="0"/>
          <c:showVal val="0"/>
          <c:showCatName val="0"/>
          <c:showSerName val="0"/>
          <c:showPercent val="0"/>
          <c:showBubbleSize val="0"/>
        </c:dLbls>
        <c:gapWidth val="270"/>
        <c:axId val="155095199"/>
        <c:axId val="155094719"/>
      </c:barChart>
      <c:catAx>
        <c:axId val="15509519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155094719"/>
        <c:crosses val="autoZero"/>
        <c:auto val="1"/>
        <c:lblAlgn val="ctr"/>
        <c:lblOffset val="100"/>
        <c:noMultiLvlLbl val="0"/>
      </c:catAx>
      <c:valAx>
        <c:axId val="155094719"/>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050">
                    <a:latin typeface="Poppins Light" panose="00000400000000000000" pitchFamily="2" charset="0"/>
                    <a:cs typeface="Poppins Light" panose="00000400000000000000" pitchFamily="2" charset="0"/>
                  </a:rPr>
                  <a:t>% of system partners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155095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Light" pitchFamily="2"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Light" pitchFamily="2" charset="77"/>
              </a:defRPr>
            </a:lvl1pPr>
          </a:lstStyle>
          <a:p>
            <a:fld id="{77C5EB37-4738-462B-8E1E-608AF93E5466}" type="datetimeFigureOut">
              <a:rPr lang="en-GB" smtClean="0"/>
              <a:pPr/>
              <a:t>14/06/2024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Light" pitchFamily="2"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Light" pitchFamily="2" charset="77"/>
              </a:defRPr>
            </a:lvl1pPr>
          </a:lstStyle>
          <a:p>
            <a:fld id="{88E9B3B8-0214-44A8-8DC4-CB517A85CA4D}" type="slidenum">
              <a:rPr lang="en-GB" smtClean="0"/>
              <a:pPr/>
              <a:t>‹#›</a:t>
            </a:fld>
            <a:endParaRPr lang="en-GB"/>
          </a:p>
        </p:txBody>
      </p:sp>
    </p:spTree>
    <p:extLst>
      <p:ext uri="{BB962C8B-B14F-4D97-AF65-F5344CB8AC3E}">
        <p14:creationId xmlns:p14="http://schemas.microsoft.com/office/powerpoint/2010/main" val="1479929830"/>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Poppins Light" pitchFamily="2" charset="77"/>
        <a:ea typeface="+mn-ea"/>
        <a:cs typeface="+mn-cs"/>
      </a:defRPr>
    </a:lvl1pPr>
    <a:lvl2pPr marL="342900" algn="l" defTabSz="685800" rtl="0" eaLnBrk="1" latinLnBrk="0" hangingPunct="1">
      <a:defRPr sz="900" b="0" i="0" kern="1200">
        <a:solidFill>
          <a:schemeClr val="tx1"/>
        </a:solidFill>
        <a:latin typeface="Poppins Light" pitchFamily="2" charset="77"/>
        <a:ea typeface="+mn-ea"/>
        <a:cs typeface="+mn-cs"/>
      </a:defRPr>
    </a:lvl2pPr>
    <a:lvl3pPr marL="685800" algn="l" defTabSz="685800" rtl="0" eaLnBrk="1" latinLnBrk="0" hangingPunct="1">
      <a:defRPr sz="900" b="0" i="0" kern="1200">
        <a:solidFill>
          <a:schemeClr val="tx1"/>
        </a:solidFill>
        <a:latin typeface="Poppins Light" pitchFamily="2" charset="77"/>
        <a:ea typeface="+mn-ea"/>
        <a:cs typeface="+mn-cs"/>
      </a:defRPr>
    </a:lvl3pPr>
    <a:lvl4pPr marL="1028700" algn="l" defTabSz="685800" rtl="0" eaLnBrk="1" latinLnBrk="0" hangingPunct="1">
      <a:defRPr sz="900" b="0" i="0" kern="1200">
        <a:solidFill>
          <a:schemeClr val="tx1"/>
        </a:solidFill>
        <a:latin typeface="Poppins Light" pitchFamily="2" charset="77"/>
        <a:ea typeface="+mn-ea"/>
        <a:cs typeface="+mn-cs"/>
      </a:defRPr>
    </a:lvl4pPr>
    <a:lvl5pPr marL="1371600" algn="l" defTabSz="685800" rtl="0" eaLnBrk="1" latinLnBrk="0" hangingPunct="1">
      <a:defRPr sz="900" b="0" i="0" kern="1200">
        <a:solidFill>
          <a:schemeClr val="tx1"/>
        </a:solidFill>
        <a:latin typeface="Poppins Light" pitchFamily="2"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a:t>
            </a:fld>
            <a:endParaRPr lang="en-GB"/>
          </a:p>
        </p:txBody>
      </p:sp>
    </p:spTree>
    <p:extLst>
      <p:ext uri="{BB962C8B-B14F-4D97-AF65-F5344CB8AC3E}">
        <p14:creationId xmlns:p14="http://schemas.microsoft.com/office/powerpoint/2010/main" val="41227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11</a:t>
            </a:fld>
            <a:endParaRPr lang="en-US"/>
          </a:p>
        </p:txBody>
      </p:sp>
    </p:spTree>
    <p:extLst>
      <p:ext uri="{BB962C8B-B14F-4D97-AF65-F5344CB8AC3E}">
        <p14:creationId xmlns:p14="http://schemas.microsoft.com/office/powerpoint/2010/main" val="16146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12</a:t>
            </a:fld>
            <a:endParaRPr lang="en-GB"/>
          </a:p>
        </p:txBody>
      </p:sp>
    </p:spTree>
    <p:extLst>
      <p:ext uri="{BB962C8B-B14F-4D97-AF65-F5344CB8AC3E}">
        <p14:creationId xmlns:p14="http://schemas.microsoft.com/office/powerpoint/2010/main" val="198822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13</a:t>
            </a:fld>
            <a:endParaRPr lang="en-GB"/>
          </a:p>
        </p:txBody>
      </p:sp>
    </p:spTree>
    <p:extLst>
      <p:ext uri="{BB962C8B-B14F-4D97-AF65-F5344CB8AC3E}">
        <p14:creationId xmlns:p14="http://schemas.microsoft.com/office/powerpoint/2010/main" val="42211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14</a:t>
            </a:fld>
            <a:endParaRPr lang="en-GB"/>
          </a:p>
        </p:txBody>
      </p:sp>
    </p:spTree>
    <p:extLst>
      <p:ext uri="{BB962C8B-B14F-4D97-AF65-F5344CB8AC3E}">
        <p14:creationId xmlns:p14="http://schemas.microsoft.com/office/powerpoint/2010/main" val="62233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15</a:t>
            </a:fld>
            <a:endParaRPr lang="en-GB"/>
          </a:p>
        </p:txBody>
      </p:sp>
    </p:spTree>
    <p:extLst>
      <p:ext uri="{BB962C8B-B14F-4D97-AF65-F5344CB8AC3E}">
        <p14:creationId xmlns:p14="http://schemas.microsoft.com/office/powerpoint/2010/main" val="47385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9D99-33A9-92D3-6A4C-6B76D7CA0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FA079-D6DB-561A-E0E1-DE2FEFC3D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E1EA3-18AD-956F-A184-BA809DA680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37EF85-B112-6E12-D2F9-010B8CCBDAB6}"/>
              </a:ext>
            </a:extLst>
          </p:cNvPr>
          <p:cNvSpPr>
            <a:spLocks noGrp="1"/>
          </p:cNvSpPr>
          <p:nvPr>
            <p:ph type="sldNum" sz="quarter" idx="5"/>
          </p:nvPr>
        </p:nvSpPr>
        <p:spPr/>
        <p:txBody>
          <a:bodyPr/>
          <a:lstStyle/>
          <a:p>
            <a:fld id="{88E9B3B8-0214-44A8-8DC4-CB517A85CA4D}" type="slidenum">
              <a:rPr lang="en-GB" smtClean="0"/>
              <a:t>16</a:t>
            </a:fld>
            <a:endParaRPr lang="en-GB"/>
          </a:p>
        </p:txBody>
      </p:sp>
    </p:spTree>
    <p:extLst>
      <p:ext uri="{BB962C8B-B14F-4D97-AF65-F5344CB8AC3E}">
        <p14:creationId xmlns:p14="http://schemas.microsoft.com/office/powerpoint/2010/main" val="206408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17</a:t>
            </a:fld>
            <a:endParaRPr lang="en-US"/>
          </a:p>
        </p:txBody>
      </p:sp>
    </p:spTree>
    <p:extLst>
      <p:ext uri="{BB962C8B-B14F-4D97-AF65-F5344CB8AC3E}">
        <p14:creationId xmlns:p14="http://schemas.microsoft.com/office/powerpoint/2010/main" val="94810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18</a:t>
            </a:fld>
            <a:endParaRPr lang="en-GB"/>
          </a:p>
        </p:txBody>
      </p:sp>
    </p:spTree>
    <p:extLst>
      <p:ext uri="{BB962C8B-B14F-4D97-AF65-F5344CB8AC3E}">
        <p14:creationId xmlns:p14="http://schemas.microsoft.com/office/powerpoint/2010/main" val="296850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19</a:t>
            </a:fld>
            <a:endParaRPr lang="en-GB"/>
          </a:p>
        </p:txBody>
      </p:sp>
    </p:spTree>
    <p:extLst>
      <p:ext uri="{BB962C8B-B14F-4D97-AF65-F5344CB8AC3E}">
        <p14:creationId xmlns:p14="http://schemas.microsoft.com/office/powerpoint/2010/main" val="21836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20</a:t>
            </a:fld>
            <a:endParaRPr lang="en-GB"/>
          </a:p>
        </p:txBody>
      </p:sp>
    </p:spTree>
    <p:extLst>
      <p:ext uri="{BB962C8B-B14F-4D97-AF65-F5344CB8AC3E}">
        <p14:creationId xmlns:p14="http://schemas.microsoft.com/office/powerpoint/2010/main" val="305858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2</a:t>
            </a:fld>
            <a:endParaRPr lang="en-US"/>
          </a:p>
        </p:txBody>
      </p:sp>
    </p:spTree>
    <p:extLst>
      <p:ext uri="{BB962C8B-B14F-4D97-AF65-F5344CB8AC3E}">
        <p14:creationId xmlns:p14="http://schemas.microsoft.com/office/powerpoint/2010/main" val="202638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21</a:t>
            </a:fld>
            <a:endParaRPr lang="en-GB"/>
          </a:p>
        </p:txBody>
      </p:sp>
    </p:spTree>
    <p:extLst>
      <p:ext uri="{BB962C8B-B14F-4D97-AF65-F5344CB8AC3E}">
        <p14:creationId xmlns:p14="http://schemas.microsoft.com/office/powerpoint/2010/main" val="335077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3</a:t>
            </a:fld>
            <a:endParaRPr lang="en-US"/>
          </a:p>
        </p:txBody>
      </p:sp>
    </p:spTree>
    <p:extLst>
      <p:ext uri="{BB962C8B-B14F-4D97-AF65-F5344CB8AC3E}">
        <p14:creationId xmlns:p14="http://schemas.microsoft.com/office/powerpoint/2010/main" val="324973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4</a:t>
            </a:fld>
            <a:endParaRPr lang="en-US"/>
          </a:p>
        </p:txBody>
      </p:sp>
    </p:spTree>
    <p:extLst>
      <p:ext uri="{BB962C8B-B14F-4D97-AF65-F5344CB8AC3E}">
        <p14:creationId xmlns:p14="http://schemas.microsoft.com/office/powerpoint/2010/main" val="37921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C272-08FA-C454-3003-BC95C071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7701C-4B9B-16F5-DBBB-D16638A8E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CBC00-E47A-FDBA-A242-2B2828997C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E47696-B60C-A483-6BE0-878F6E73CF61}"/>
              </a:ext>
            </a:extLst>
          </p:cNvPr>
          <p:cNvSpPr>
            <a:spLocks noGrp="1"/>
          </p:cNvSpPr>
          <p:nvPr>
            <p:ph type="sldNum" sz="quarter" idx="5"/>
          </p:nvPr>
        </p:nvSpPr>
        <p:spPr/>
        <p:txBody>
          <a:bodyPr/>
          <a:lstStyle/>
          <a:p>
            <a:fld id="{88E9B3B8-0214-44A8-8DC4-CB517A85CA4D}" type="slidenum">
              <a:rPr lang="en-GB" smtClean="0"/>
              <a:t>5</a:t>
            </a:fld>
            <a:endParaRPr lang="en-GB"/>
          </a:p>
        </p:txBody>
      </p:sp>
    </p:spTree>
    <p:extLst>
      <p:ext uri="{BB962C8B-B14F-4D97-AF65-F5344CB8AC3E}">
        <p14:creationId xmlns:p14="http://schemas.microsoft.com/office/powerpoint/2010/main" val="252863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7</a:t>
            </a:fld>
            <a:endParaRPr lang="en-US"/>
          </a:p>
        </p:txBody>
      </p:sp>
    </p:spTree>
    <p:extLst>
      <p:ext uri="{BB962C8B-B14F-4D97-AF65-F5344CB8AC3E}">
        <p14:creationId xmlns:p14="http://schemas.microsoft.com/office/powerpoint/2010/main" val="310963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8</a:t>
            </a:fld>
            <a:endParaRPr lang="en-GB"/>
          </a:p>
        </p:txBody>
      </p:sp>
    </p:spTree>
    <p:extLst>
      <p:ext uri="{BB962C8B-B14F-4D97-AF65-F5344CB8AC3E}">
        <p14:creationId xmlns:p14="http://schemas.microsoft.com/office/powerpoint/2010/main" val="111863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9</a:t>
            </a:fld>
            <a:endParaRPr lang="en-US"/>
          </a:p>
        </p:txBody>
      </p:sp>
    </p:spTree>
    <p:extLst>
      <p:ext uri="{BB962C8B-B14F-4D97-AF65-F5344CB8AC3E}">
        <p14:creationId xmlns:p14="http://schemas.microsoft.com/office/powerpoint/2010/main" val="273403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10</a:t>
            </a:fld>
            <a:endParaRPr lang="en-GB"/>
          </a:p>
        </p:txBody>
      </p:sp>
    </p:spTree>
    <p:extLst>
      <p:ext uri="{BB962C8B-B14F-4D97-AF65-F5344CB8AC3E}">
        <p14:creationId xmlns:p14="http://schemas.microsoft.com/office/powerpoint/2010/main" val="232017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6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27272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87705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200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6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431928" y="323127"/>
            <a:ext cx="7440833" cy="381671"/>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544538" y="1022059"/>
            <a:ext cx="7914681" cy="353694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3795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86172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431928" y="323127"/>
            <a:ext cx="7440833" cy="381671"/>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544538" y="1022059"/>
            <a:ext cx="7914681" cy="353694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9432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91299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57118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17818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75517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6/14/2024</a:t>
            </a:fld>
            <a:endParaRPr lang="en-US"/>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545607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26627"/>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678" r:id="rId3"/>
  </p:sldLayoutIdLst>
  <p:txStyles>
    <p:titleStyle>
      <a:lvl1pPr algn="l" defTabSz="685800" rtl="0" eaLnBrk="1" latinLnBrk="0" hangingPunct="1">
        <a:lnSpc>
          <a:spcPct val="90000"/>
        </a:lnSpc>
        <a:spcBef>
          <a:spcPct val="0"/>
        </a:spcBef>
        <a:buNone/>
        <a:defRPr sz="2300"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6858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514350" indent="-171450" algn="l" defTabSz="685800" rtl="0" eaLnBrk="1" latinLnBrk="0" hangingPunct="1">
        <a:lnSpc>
          <a:spcPts val="1880"/>
        </a:lnSpc>
        <a:spcBef>
          <a:spcPts val="75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431928" y="354347"/>
            <a:ext cx="5665517" cy="38167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431927" y="1022059"/>
            <a:ext cx="7914681" cy="353694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91842831"/>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7" r:id="rId10"/>
  </p:sldLayoutIdLst>
  <p:txStyles>
    <p:titleStyle>
      <a:lvl1pPr algn="l" defTabSz="914400" rtl="0" eaLnBrk="1" latinLnBrk="0" hangingPunct="1">
        <a:lnSpc>
          <a:spcPct val="90000"/>
        </a:lnSpc>
        <a:spcBef>
          <a:spcPct val="0"/>
        </a:spcBef>
        <a:buNone/>
        <a:defRPr sz="2200" b="1" i="0" kern="1200">
          <a:solidFill>
            <a:schemeClr val="accent1"/>
          </a:solidFill>
          <a:latin typeface="Poppins SemiBold" panose="02000000000000000000" pitchFamily="2" charset="77"/>
          <a:ea typeface="+mj-ea"/>
          <a:cs typeface="Poppins SemiBold" panose="02000000000000000000" pitchFamily="2" charset="77"/>
        </a:defRPr>
      </a:lvl1pPr>
    </p:titleStyle>
    <p:body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20161A4-C089-D147-A881-081CCFCD6883}"/>
              </a:ext>
            </a:extLst>
          </p:cNvPr>
          <p:cNvPicPr>
            <a:picLocks noChangeAspect="1"/>
          </p:cNvPicPr>
          <p:nvPr/>
        </p:nvPicPr>
        <p:blipFill rotWithShape="1">
          <a:blip r:embed="rId3">
            <a:extLst>
              <a:ext uri="{28A0092B-C50C-407E-A947-70E740481C1C}">
                <a14:useLocalDpi xmlns:a14="http://schemas.microsoft.com/office/drawing/2010/main" val="0"/>
              </a:ext>
            </a:extLst>
          </a:blip>
          <a:srcRect t="7821" b="7821"/>
          <a:stretch/>
        </p:blipFill>
        <p:spPr>
          <a:xfrm rot="10800000" flipV="1">
            <a:off x="0" y="0"/>
            <a:ext cx="9144000" cy="5143500"/>
          </a:xfrm>
          <a:prstGeom prst="rect">
            <a:avLst/>
          </a:prstGeom>
        </p:spPr>
      </p:pic>
      <p:grpSp>
        <p:nvGrpSpPr>
          <p:cNvPr id="15" name="Group 14">
            <a:extLst>
              <a:ext uri="{FF2B5EF4-FFF2-40B4-BE49-F238E27FC236}">
                <a16:creationId xmlns:a16="http://schemas.microsoft.com/office/drawing/2014/main" id="{16236B53-D6A2-864D-838C-74772FD6949B}"/>
              </a:ext>
            </a:extLst>
          </p:cNvPr>
          <p:cNvGrpSpPr/>
          <p:nvPr/>
        </p:nvGrpSpPr>
        <p:grpSpPr>
          <a:xfrm>
            <a:off x="0" y="0"/>
            <a:ext cx="9144000" cy="5144400"/>
            <a:chOff x="0" y="0"/>
            <a:chExt cx="9144000" cy="5144400"/>
          </a:xfrm>
        </p:grpSpPr>
        <p:pic>
          <p:nvPicPr>
            <p:cNvPr id="8" name="Graphic 7">
              <a:extLst>
                <a:ext uri="{FF2B5EF4-FFF2-40B4-BE49-F238E27FC236}">
                  <a16:creationId xmlns:a16="http://schemas.microsoft.com/office/drawing/2014/main" id="{05A5DAA6-9AB5-AA46-958F-E5BB59BD7F82}"/>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0859"/>
            <a:stretch/>
          </p:blipFill>
          <p:spPr>
            <a:xfrm>
              <a:off x="7393708" y="0"/>
              <a:ext cx="1750291" cy="5144400"/>
            </a:xfrm>
            <a:prstGeom prst="rect">
              <a:avLst/>
            </a:prstGeom>
          </p:spPr>
        </p:pic>
        <p:pic>
          <p:nvPicPr>
            <p:cNvPr id="14" name="Graphic 13">
              <a:extLst>
                <a:ext uri="{FF2B5EF4-FFF2-40B4-BE49-F238E27FC236}">
                  <a16:creationId xmlns:a16="http://schemas.microsoft.com/office/drawing/2014/main" id="{525DD552-B7F7-754F-9C14-881D6BDE872E}"/>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87616"/>
            <a:stretch/>
          </p:blipFill>
          <p:spPr>
            <a:xfrm>
              <a:off x="0" y="4507345"/>
              <a:ext cx="9144000" cy="637054"/>
            </a:xfrm>
            <a:prstGeom prst="rect">
              <a:avLst/>
            </a:prstGeom>
          </p:spPr>
        </p:pic>
      </p:grpSp>
      <p:pic>
        <p:nvPicPr>
          <p:cNvPr id="18" name="Graphic 17">
            <a:extLst>
              <a:ext uri="{FF2B5EF4-FFF2-40B4-BE49-F238E27FC236}">
                <a16:creationId xmlns:a16="http://schemas.microsoft.com/office/drawing/2014/main" id="{20F62942-8361-DE4F-A756-8B134BDCF77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31358" y="290945"/>
            <a:ext cx="1074989" cy="328469"/>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7777018" y="4747491"/>
            <a:ext cx="1176925" cy="230832"/>
          </a:xfrm>
          <a:prstGeom prst="rect">
            <a:avLst/>
          </a:prstGeom>
          <a:noFill/>
        </p:spPr>
        <p:txBody>
          <a:bodyPr wrap="none" rtlCol="0">
            <a:spAutoFit/>
          </a:bodyPr>
          <a:lstStyle/>
          <a:p>
            <a:r>
              <a:rPr lang="en-US" sz="900">
                <a:solidFill>
                  <a:schemeClr val="bg1"/>
                </a:solidFill>
                <a:latin typeface="Poppins" panose="02000000000000000000" pitchFamily="2" charset="77"/>
                <a:cs typeface="Poppins" panose="02000000000000000000" pitchFamily="2" charset="77"/>
              </a:rPr>
              <a:t>Sportengland.org</a:t>
            </a:r>
          </a:p>
        </p:txBody>
      </p:sp>
      <p:sp>
        <p:nvSpPr>
          <p:cNvPr id="23" name="Round Diagonal Corner of Rectangle 22">
            <a:extLst>
              <a:ext uri="{FF2B5EF4-FFF2-40B4-BE49-F238E27FC236}">
                <a16:creationId xmlns:a16="http://schemas.microsoft.com/office/drawing/2014/main" id="{392CDFD9-5CE3-2D41-B115-FCC2BD4070EA}"/>
              </a:ext>
            </a:extLst>
          </p:cNvPr>
          <p:cNvSpPr/>
          <p:nvPr/>
        </p:nvSpPr>
        <p:spPr>
          <a:xfrm>
            <a:off x="359640" y="2613535"/>
            <a:ext cx="5364781" cy="2133956"/>
          </a:xfrm>
          <a:prstGeom prst="round2DiagRect">
            <a:avLst>
              <a:gd name="adj1" fmla="val 0"/>
              <a:gd name="adj2" fmla="val 1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a:solidFill>
                  <a:schemeClr val="accent2"/>
                </a:solidFill>
                <a:latin typeface="Poppins SemiBold" panose="02000000000000000000" pitchFamily="2" charset="77"/>
                <a:cs typeface="Poppins SemiBold" panose="02000000000000000000" pitchFamily="2" charset="77"/>
              </a:rPr>
              <a:t>System Partner Thematic Review</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a:p>
            <a:r>
              <a:rPr lang="en-US" sz="2400">
                <a:solidFill>
                  <a:schemeClr val="accent1"/>
                </a:solidFill>
                <a:latin typeface="Poppins" panose="02000000000000000000" pitchFamily="2" charset="77"/>
                <a:cs typeface="Poppins" panose="02000000000000000000" pitchFamily="2" charset="77"/>
              </a:rPr>
              <a:t>Partners updates at 18-months</a:t>
            </a:r>
          </a:p>
        </p:txBody>
      </p:sp>
    </p:spTree>
    <p:extLst>
      <p:ext uri="{BB962C8B-B14F-4D97-AF65-F5344CB8AC3E}">
        <p14:creationId xmlns:p14="http://schemas.microsoft.com/office/powerpoint/2010/main" val="101592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16154" r="16590"/>
          <a:stretch/>
        </p:blipFill>
        <p:spPr>
          <a:xfrm>
            <a:off x="514350" y="503193"/>
            <a:ext cx="3535136" cy="3989700"/>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fontScale="92500" lnSpcReduction="10000"/>
          </a:bodyPr>
          <a:lstStyle/>
          <a:p>
            <a:r>
              <a:rPr lang="en-US" sz="3200" b="1">
                <a:solidFill>
                  <a:schemeClr val="accent2"/>
                </a:solidFill>
                <a:latin typeface="Poppins SemiBold" panose="02000000000000000000" pitchFamily="2" charset="77"/>
                <a:cs typeface="Poppins SemiBold" panose="02000000000000000000" pitchFamily="2" charset="77"/>
              </a:rPr>
              <a:t>Progress, learning and quality of information: Scores</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243089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000" b="1">
                <a:solidFill>
                  <a:schemeClr val="bg1"/>
                </a:solidFill>
                <a:latin typeface="Poppins SemiBold" panose="02000000000000000000" pitchFamily="2" charset="77"/>
                <a:cs typeface="Poppins SemiBold" panose="02000000000000000000" pitchFamily="2" charset="77"/>
              </a:rPr>
              <a:t>Summary of progress, learning and information quality</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477611" y="1050211"/>
            <a:ext cx="8205106" cy="3445329"/>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123 System Partners </a:t>
            </a:r>
            <a:r>
              <a:rPr lang="en-GB" sz="1050">
                <a:solidFill>
                  <a:schemeClr val="tx1"/>
                </a:solidFill>
                <a:latin typeface="Poppins Light" panose="00000400000000000000" pitchFamily="2" charset="0"/>
                <a:cs typeface="Poppins Light" panose="00000400000000000000" pitchFamily="2" charset="0"/>
              </a:rPr>
              <a:t>provided an update against their original goals and were included in the analysis. It was not possible to include 6 System Partners in the analysis, due to incomplete data. Using pre-existing analytical frameworks, an overall assessment of a) evidence of progress/ impact, b) evidence of learning and c) quality of information was undertaken across all goal updates for each System Partner.</a:t>
            </a:r>
          </a:p>
        </p:txBody>
      </p:sp>
      <p:sp>
        <p:nvSpPr>
          <p:cNvPr id="5" name="Rectangle: Diagonal Corners Rounded 4">
            <a:extLst>
              <a:ext uri="{FF2B5EF4-FFF2-40B4-BE49-F238E27FC236}">
                <a16:creationId xmlns:a16="http://schemas.microsoft.com/office/drawing/2014/main" id="{A862C0F7-F934-454B-E16E-16531FA30FD6}"/>
              </a:ext>
            </a:extLst>
          </p:cNvPr>
          <p:cNvSpPr/>
          <p:nvPr/>
        </p:nvSpPr>
        <p:spPr>
          <a:xfrm>
            <a:off x="705394" y="1920756"/>
            <a:ext cx="1628503" cy="681990"/>
          </a:xfrm>
          <a:prstGeom prst="round2Diag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Diagonal Corners Rounded 5">
            <a:extLst>
              <a:ext uri="{FF2B5EF4-FFF2-40B4-BE49-F238E27FC236}">
                <a16:creationId xmlns:a16="http://schemas.microsoft.com/office/drawing/2014/main" id="{C1E3F4B4-88D7-1E30-0EF1-31BE36DB4E00}"/>
              </a:ext>
            </a:extLst>
          </p:cNvPr>
          <p:cNvSpPr/>
          <p:nvPr/>
        </p:nvSpPr>
        <p:spPr>
          <a:xfrm>
            <a:off x="705394" y="2675795"/>
            <a:ext cx="1628503" cy="681990"/>
          </a:xfrm>
          <a:prstGeom prst="round2DiagRect">
            <a:avLst/>
          </a:prstGeom>
          <a:solidFill>
            <a:schemeClr val="accent5"/>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Diagonal Corners Rounded 6">
            <a:extLst>
              <a:ext uri="{FF2B5EF4-FFF2-40B4-BE49-F238E27FC236}">
                <a16:creationId xmlns:a16="http://schemas.microsoft.com/office/drawing/2014/main" id="{A6A88D8B-2421-5A74-99CE-8FC235072DBE}"/>
              </a:ext>
            </a:extLst>
          </p:cNvPr>
          <p:cNvSpPr/>
          <p:nvPr/>
        </p:nvSpPr>
        <p:spPr>
          <a:xfrm>
            <a:off x="705394" y="3454565"/>
            <a:ext cx="1628503" cy="681990"/>
          </a:xfrm>
          <a:prstGeom prst="round2DiagRect">
            <a:avLst/>
          </a:prstGeom>
          <a:solidFill>
            <a:schemeClr val="accent5"/>
          </a:solidFill>
          <a:ln>
            <a:solidFill>
              <a:srgbClr val="00A8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3F9CD72-FF86-7F37-16D7-FD2A0EB5A994}"/>
              </a:ext>
            </a:extLst>
          </p:cNvPr>
          <p:cNvGrpSpPr/>
          <p:nvPr/>
        </p:nvGrpSpPr>
        <p:grpSpPr>
          <a:xfrm>
            <a:off x="695325" y="2001934"/>
            <a:ext cx="2116183" cy="2076957"/>
            <a:chOff x="695325" y="1939942"/>
            <a:chExt cx="2116183" cy="2076957"/>
          </a:xfrm>
        </p:grpSpPr>
        <p:sp>
          <p:nvSpPr>
            <p:cNvPr id="8" name="TextBox 7">
              <a:extLst>
                <a:ext uri="{FF2B5EF4-FFF2-40B4-BE49-F238E27FC236}">
                  <a16:creationId xmlns:a16="http://schemas.microsoft.com/office/drawing/2014/main" id="{52197313-1444-4020-8658-C19358649D43}"/>
                </a:ext>
              </a:extLst>
            </p:cNvPr>
            <p:cNvSpPr txBox="1"/>
            <p:nvPr/>
          </p:nvSpPr>
          <p:spPr>
            <a:xfrm>
              <a:off x="705394" y="1939942"/>
              <a:ext cx="1628503" cy="577081"/>
            </a:xfrm>
            <a:prstGeom prst="rect">
              <a:avLst/>
            </a:prstGeom>
            <a:solidFill>
              <a:schemeClr val="accent6"/>
            </a:solidFill>
          </p:spPr>
          <p:txBody>
            <a:bodyPr wrap="square" rtlCol="0">
              <a:spAutoFit/>
            </a:bodyPr>
            <a:lstStyle/>
            <a:p>
              <a:pPr algn="ctr"/>
              <a:r>
                <a:rPr lang="en-GB" sz="1050">
                  <a:solidFill>
                    <a:schemeClr val="bg1"/>
                  </a:solidFill>
                  <a:latin typeface="Poppins Light" panose="00000400000000000000" pitchFamily="2" charset="0"/>
                  <a:cs typeface="Poppins Light" panose="00000400000000000000" pitchFamily="2" charset="0"/>
                </a:rPr>
                <a:t>78% of updates show significant/some progress</a:t>
              </a:r>
            </a:p>
          </p:txBody>
        </p:sp>
        <p:sp>
          <p:nvSpPr>
            <p:cNvPr id="9" name="TextBox 8">
              <a:extLst>
                <a:ext uri="{FF2B5EF4-FFF2-40B4-BE49-F238E27FC236}">
                  <a16:creationId xmlns:a16="http://schemas.microsoft.com/office/drawing/2014/main" id="{80A4B515-3F3A-9EAC-3EDF-09AF65AF7054}"/>
                </a:ext>
              </a:extLst>
            </p:cNvPr>
            <p:cNvSpPr txBox="1"/>
            <p:nvPr/>
          </p:nvSpPr>
          <p:spPr>
            <a:xfrm>
              <a:off x="695325" y="2679179"/>
              <a:ext cx="1628502" cy="577081"/>
            </a:xfrm>
            <a:prstGeom prst="rect">
              <a:avLst/>
            </a:prstGeom>
            <a:solidFill>
              <a:schemeClr val="accent5"/>
            </a:solidFill>
            <a:ln>
              <a:solidFill>
                <a:srgbClr val="00B050"/>
              </a:solidFill>
            </a:ln>
          </p:spPr>
          <p:txBody>
            <a:bodyPr wrap="square" rtlCol="0">
              <a:spAutoFit/>
            </a:bodyPr>
            <a:lstStyle/>
            <a:p>
              <a:pPr algn="ctr"/>
              <a:r>
                <a:rPr lang="en-GB" sz="1050">
                  <a:solidFill>
                    <a:schemeClr val="bg1"/>
                  </a:solidFill>
                  <a:latin typeface="Poppins Light" panose="00000400000000000000" pitchFamily="2" charset="0"/>
                  <a:cs typeface="Poppins Light" panose="00000400000000000000" pitchFamily="2" charset="0"/>
                </a:rPr>
                <a:t>73% of updates show significant/some learning</a:t>
              </a:r>
            </a:p>
          </p:txBody>
        </p:sp>
        <p:sp>
          <p:nvSpPr>
            <p:cNvPr id="10" name="TextBox 9">
              <a:extLst>
                <a:ext uri="{FF2B5EF4-FFF2-40B4-BE49-F238E27FC236}">
                  <a16:creationId xmlns:a16="http://schemas.microsoft.com/office/drawing/2014/main" id="{2752837F-909E-B6CA-32E9-0F889AE2C4DA}"/>
                </a:ext>
              </a:extLst>
            </p:cNvPr>
            <p:cNvSpPr txBox="1"/>
            <p:nvPr/>
          </p:nvSpPr>
          <p:spPr>
            <a:xfrm>
              <a:off x="705394" y="3439818"/>
              <a:ext cx="1628502" cy="577081"/>
            </a:xfrm>
            <a:prstGeom prst="rect">
              <a:avLst/>
            </a:prstGeom>
            <a:solidFill>
              <a:schemeClr val="accent5"/>
            </a:solidFill>
          </p:spPr>
          <p:txBody>
            <a:bodyPr wrap="square" rtlCol="0">
              <a:spAutoFit/>
            </a:bodyPr>
            <a:lstStyle/>
            <a:p>
              <a:pPr algn="ctr"/>
              <a:r>
                <a:rPr lang="en-GB" sz="1050">
                  <a:solidFill>
                    <a:schemeClr val="bg1"/>
                  </a:solidFill>
                  <a:latin typeface="Poppins Light" panose="00000400000000000000" pitchFamily="2" charset="0"/>
                  <a:cs typeface="Poppins Light" panose="00000400000000000000" pitchFamily="2" charset="0"/>
                </a:rPr>
                <a:t>41% of updates have ‘good’ quality of information</a:t>
              </a:r>
            </a:p>
          </p:txBody>
        </p:sp>
        <p:sp>
          <p:nvSpPr>
            <p:cNvPr id="11" name="Arrow: Down 10">
              <a:extLst>
                <a:ext uri="{FF2B5EF4-FFF2-40B4-BE49-F238E27FC236}">
                  <a16:creationId xmlns:a16="http://schemas.microsoft.com/office/drawing/2014/main" id="{16820873-1738-5BB9-4D23-0C75BF4247D0}"/>
                </a:ext>
              </a:extLst>
            </p:cNvPr>
            <p:cNvSpPr/>
            <p:nvPr/>
          </p:nvSpPr>
          <p:spPr>
            <a:xfrm>
              <a:off x="2464526" y="1948746"/>
              <a:ext cx="346982" cy="565645"/>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Poppins Light" panose="00000400000000000000" pitchFamily="2" charset="0"/>
                <a:cs typeface="Poppins Light" panose="00000400000000000000" pitchFamily="2" charset="0"/>
              </a:endParaRPr>
            </a:p>
          </p:txBody>
        </p:sp>
        <p:sp>
          <p:nvSpPr>
            <p:cNvPr id="13" name="Arrow: Down 12">
              <a:extLst>
                <a:ext uri="{FF2B5EF4-FFF2-40B4-BE49-F238E27FC236}">
                  <a16:creationId xmlns:a16="http://schemas.microsoft.com/office/drawing/2014/main" id="{6D650ADA-5916-64A7-40EA-5F52FC7469B5}"/>
                </a:ext>
              </a:extLst>
            </p:cNvPr>
            <p:cNvSpPr/>
            <p:nvPr/>
          </p:nvSpPr>
          <p:spPr>
            <a:xfrm rot="10800000">
              <a:off x="2464526" y="2699422"/>
              <a:ext cx="346982" cy="565645"/>
            </a:xfrm>
            <a:prstGeom prst="downArrow">
              <a:avLst/>
            </a:prstGeom>
            <a:solidFill>
              <a:schemeClr val="accent5"/>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Poppins Light" panose="00000400000000000000" pitchFamily="2" charset="0"/>
                <a:cs typeface="Poppins Light" panose="00000400000000000000" pitchFamily="2" charset="0"/>
              </a:endParaRPr>
            </a:p>
          </p:txBody>
        </p:sp>
      </p:grpSp>
      <p:sp>
        <p:nvSpPr>
          <p:cNvPr id="15" name="TextBox 14">
            <a:extLst>
              <a:ext uri="{FF2B5EF4-FFF2-40B4-BE49-F238E27FC236}">
                <a16:creationId xmlns:a16="http://schemas.microsoft.com/office/drawing/2014/main" id="{7E051BAB-BC27-59F4-63CD-9B401505FB6A}"/>
              </a:ext>
            </a:extLst>
          </p:cNvPr>
          <p:cNvSpPr txBox="1"/>
          <p:nvPr/>
        </p:nvSpPr>
        <p:spPr>
          <a:xfrm>
            <a:off x="2952206" y="1889760"/>
            <a:ext cx="5267731" cy="2516073"/>
          </a:xfrm>
          <a:prstGeom prst="rect">
            <a:avLst/>
          </a:prstGeom>
          <a:noFill/>
        </p:spPr>
        <p:txBody>
          <a:bodyPr wrap="square" rtlCol="0">
            <a:spAutoFit/>
          </a:bodyPr>
          <a:lstStyle/>
          <a:p>
            <a:pPr marL="285750" indent="-285750">
              <a:buFont typeface="Arial" panose="020B0604020202020204" pitchFamily="34" charset="0"/>
              <a:buChar char="•"/>
            </a:pPr>
            <a:r>
              <a:rPr lang="en-GB" sz="1050" b="1">
                <a:latin typeface="Poppins Light" panose="00000400000000000000" pitchFamily="2" charset="0"/>
                <a:cs typeface="Poppins Light" panose="00000400000000000000" pitchFamily="2" charset="0"/>
              </a:rPr>
              <a:t>Over three quarters (78%) of System Partners have progressed towards achieving their goals</a:t>
            </a:r>
            <a:r>
              <a:rPr lang="en-GB" sz="1050">
                <a:latin typeface="Poppins Light" panose="00000400000000000000" pitchFamily="2" charset="0"/>
                <a:cs typeface="Poppins Light" panose="00000400000000000000" pitchFamily="2" charset="0"/>
              </a:rPr>
              <a:t>. This is down from 92% at 12 months. Similarly to 12 months, System Partners were more likely to have made ‘Some’ progress. National Partners were most likely to demonstrate evidence of ‘Significant’ progress towards their goals.</a:t>
            </a:r>
          </a:p>
          <a:p>
            <a:pPr marL="285750" indent="-285750">
              <a:buFont typeface="Arial" panose="020B0604020202020204" pitchFamily="34" charset="0"/>
              <a:buChar char="•"/>
            </a:pPr>
            <a:r>
              <a:rPr lang="en-GB" sz="1050" b="1">
                <a:latin typeface="Poppins Light" panose="00000400000000000000" pitchFamily="2" charset="0"/>
                <a:cs typeface="Poppins Light" panose="00000400000000000000" pitchFamily="2" charset="0"/>
              </a:rPr>
              <a:t>Nearly three quarters (73%) of System Partners are generating ‘Significant’ or ‘Some’ evidence of learning</a:t>
            </a:r>
            <a:r>
              <a:rPr lang="en-GB" sz="1050">
                <a:latin typeface="Poppins Light" panose="00000400000000000000" pitchFamily="2" charset="0"/>
                <a:cs typeface="Poppins Light" panose="00000400000000000000" pitchFamily="2" charset="0"/>
              </a:rPr>
              <a:t>. This has increased from 67% at 12 months. Levels of learning varied depending on goal type, with learning less evident for Governing goals. </a:t>
            </a:r>
          </a:p>
          <a:p>
            <a:pPr marL="285750" indent="-285750">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The quality of information provided by System Partners was broadly good with most updates providing thorough detail and evidence (41%). </a:t>
            </a:r>
            <a:r>
              <a:rPr lang="en-GB" sz="1050" b="1">
                <a:latin typeface="Poppins Light" panose="00000400000000000000" pitchFamily="2" charset="0"/>
                <a:cs typeface="Poppins Light" panose="00000400000000000000" pitchFamily="2" charset="0"/>
              </a:rPr>
              <a:t>H</a:t>
            </a:r>
            <a:r>
              <a:rPr lang="en-GB" sz="1050">
                <a:solidFill>
                  <a:schemeClr val="tx1"/>
                </a:solidFill>
                <a:latin typeface="Poppins Light" panose="00000400000000000000" pitchFamily="2" charset="0"/>
                <a:cs typeface="Poppins Light" panose="00000400000000000000" pitchFamily="2" charset="0"/>
              </a:rPr>
              <a:t>owever, there is stil</a:t>
            </a:r>
            <a:r>
              <a:rPr lang="en-GB" sz="1050">
                <a:latin typeface="Poppins Light" panose="00000400000000000000" pitchFamily="2" charset="0"/>
                <a:cs typeface="Poppins Light" panose="00000400000000000000" pitchFamily="2" charset="0"/>
              </a:rPr>
              <a:t>l s</a:t>
            </a:r>
            <a:r>
              <a:rPr lang="en-GB" sz="1050">
                <a:solidFill>
                  <a:schemeClr val="tx1"/>
                </a:solidFill>
                <a:latin typeface="Poppins Light" panose="00000400000000000000" pitchFamily="2" charset="0"/>
                <a:cs typeface="Poppins Light" panose="00000400000000000000" pitchFamily="2" charset="0"/>
              </a:rPr>
              <a:t>ome room for improvement with 28% marked as ‘Needs improvement’ (slightly up from 27% at 12 months), suggesting more clarity and guidance is needed around what is asked of System Partners. </a:t>
            </a:r>
            <a:endParaRPr lang="en-GB" sz="1050">
              <a:latin typeface="Poppins Light" panose="00000400000000000000" pitchFamily="2" charset="0"/>
              <a:cs typeface="Poppins Light" panose="00000400000000000000" pitchFamily="2" charset="0"/>
            </a:endParaRPr>
          </a:p>
        </p:txBody>
      </p:sp>
      <p:sp>
        <p:nvSpPr>
          <p:cNvPr id="12" name="Arrow: Down 11">
            <a:extLst>
              <a:ext uri="{FF2B5EF4-FFF2-40B4-BE49-F238E27FC236}">
                <a16:creationId xmlns:a16="http://schemas.microsoft.com/office/drawing/2014/main" id="{0C4593F2-D7D1-55E8-D0E5-37BB23B1F9CB}"/>
              </a:ext>
            </a:extLst>
          </p:cNvPr>
          <p:cNvSpPr/>
          <p:nvPr/>
        </p:nvSpPr>
        <p:spPr>
          <a:xfrm rot="10800000">
            <a:off x="2464525" y="3513245"/>
            <a:ext cx="346982" cy="565645"/>
          </a:xfrm>
          <a:prstGeom prst="downArrow">
            <a:avLst/>
          </a:prstGeom>
          <a:solidFill>
            <a:schemeClr val="accent5"/>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88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33412"/>
          <a:stretch/>
        </p:blipFill>
        <p:spPr>
          <a:xfrm>
            <a:off x="547007" y="503192"/>
            <a:ext cx="3543538" cy="4039276"/>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lnSpcReduction="10000"/>
          </a:bodyPr>
          <a:lstStyle/>
          <a:p>
            <a:r>
              <a:rPr lang="en-US" sz="3200" b="1">
                <a:solidFill>
                  <a:schemeClr val="accent2"/>
                </a:solidFill>
                <a:latin typeface="Poppins SemiBold" panose="02000000000000000000" pitchFamily="2" charset="77"/>
                <a:cs typeface="Poppins SemiBold" panose="02000000000000000000" pitchFamily="2" charset="77"/>
              </a:rPr>
              <a:t>The Partner Learning and Impact Model (PILM)</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298436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sport, young, game&#10;&#10;Description automatically generated">
            <a:extLst>
              <a:ext uri="{FF2B5EF4-FFF2-40B4-BE49-F238E27FC236}">
                <a16:creationId xmlns:a16="http://schemas.microsoft.com/office/drawing/2014/main" id="{0F438541-30FD-DF42-8109-F9AC6D9D73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789" t="380" r="35423" b="-1"/>
          <a:stretch/>
        </p:blipFill>
        <p:spPr>
          <a:xfrm>
            <a:off x="0" y="0"/>
            <a:ext cx="4295227" cy="5144400"/>
          </a:xfrm>
          <a:prstGeom prst="rect">
            <a:avLst/>
          </a:prstGeom>
        </p:spPr>
      </p:pic>
      <p:pic>
        <p:nvPicPr>
          <p:cNvPr id="9" name="Graphic 8">
            <a:extLst>
              <a:ext uri="{FF2B5EF4-FFF2-40B4-BE49-F238E27FC236}">
                <a16:creationId xmlns:a16="http://schemas.microsoft.com/office/drawing/2014/main" id="{E6BF5F5D-1DE5-5B47-BCD5-7C6D8E9761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754" r="-1"/>
          <a:stretch/>
        </p:blipFill>
        <p:spPr>
          <a:xfrm flipH="1">
            <a:off x="3359726" y="0"/>
            <a:ext cx="5784274" cy="514350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26370" y="320194"/>
            <a:ext cx="3301725" cy="381671"/>
          </a:xfrm>
          <a:prstGeom prst="rect">
            <a:avLst/>
          </a:prstGeom>
        </p:spPr>
        <p:txBody>
          <a:bodyPr>
            <a:normAutofit fontScale="90000"/>
          </a:bodyPr>
          <a:lstStyle/>
          <a:p>
            <a:pPr>
              <a:lnSpc>
                <a:spcPct val="100000"/>
              </a:lnSpc>
            </a:pPr>
            <a:r>
              <a:rPr lang="en-US" sz="2400">
                <a:solidFill>
                  <a:schemeClr val="bg1"/>
                </a:solidFill>
                <a:latin typeface="Poppins SemiBold" panose="02000000000000000000" pitchFamily="2" charset="77"/>
                <a:cs typeface="Poppins SemiBold" panose="02000000000000000000" pitchFamily="2" charset="77"/>
              </a:rPr>
              <a:t>Better </a:t>
            </a:r>
            <a:r>
              <a:rPr lang="en-US" sz="2400" err="1">
                <a:solidFill>
                  <a:schemeClr val="bg1"/>
                </a:solidFill>
                <a:latin typeface="Poppins SemiBold" panose="02000000000000000000" pitchFamily="2" charset="77"/>
                <a:cs typeface="Poppins SemiBold" panose="02000000000000000000" pitchFamily="2" charset="77"/>
              </a:rPr>
              <a:t>Organisations</a:t>
            </a:r>
            <a:endParaRPr lang="en-US" sz="2400">
              <a:solidFill>
                <a:schemeClr val="bg1"/>
              </a:solidFill>
              <a:latin typeface="Poppins SemiBold" panose="02000000000000000000" pitchFamily="2" charset="77"/>
              <a:cs typeface="Poppins SemiBold" panose="02000000000000000000" pitchFamily="2" charset="77"/>
            </a:endParaRPr>
          </a:p>
        </p:txBody>
      </p:sp>
      <p:pic>
        <p:nvPicPr>
          <p:cNvPr id="11" name="Graphic 10">
            <a:extLst>
              <a:ext uri="{FF2B5EF4-FFF2-40B4-BE49-F238E27FC236}">
                <a16:creationId xmlns:a16="http://schemas.microsoft.com/office/drawing/2014/main" id="{E0D8449C-7478-3848-8AD9-B89A439B50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5" name="Round Diagonal Corner of Rectangle 37">
            <a:extLst>
              <a:ext uri="{FF2B5EF4-FFF2-40B4-BE49-F238E27FC236}">
                <a16:creationId xmlns:a16="http://schemas.microsoft.com/office/drawing/2014/main" id="{C0CD1A29-F698-29EC-69C3-0ECF34CB32AF}"/>
              </a:ext>
            </a:extLst>
          </p:cNvPr>
          <p:cNvSpPr/>
          <p:nvPr/>
        </p:nvSpPr>
        <p:spPr>
          <a:xfrm>
            <a:off x="4648513" y="855545"/>
            <a:ext cx="4173179" cy="4059355"/>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457189">
              <a:lnSpc>
                <a:spcPct val="100000"/>
              </a:lnSpc>
            </a:pPr>
            <a:r>
              <a:rPr lang="en-US" sz="1000">
                <a:solidFill>
                  <a:schemeClr val="tx1"/>
                </a:solidFill>
                <a:latin typeface="Poppins Light" panose="00000400000000000000" pitchFamily="2" charset="0"/>
                <a:cs typeface="Poppins Light" panose="00000400000000000000" pitchFamily="2" charset="0"/>
              </a:rPr>
              <a:t>The Partner Learning and Impact Model (PILM) was a model co-created by Sport England and System Partners to capture what they wanted to learn, and were intending to impact, through their work. The model consists of 3 domains: Better </a:t>
            </a:r>
            <a:r>
              <a:rPr lang="en-US" sz="1000" err="1">
                <a:solidFill>
                  <a:schemeClr val="tx1"/>
                </a:solidFill>
                <a:latin typeface="Poppins Light" panose="00000400000000000000" pitchFamily="2" charset="0"/>
                <a:cs typeface="Poppins Light" panose="00000400000000000000" pitchFamily="2" charset="0"/>
              </a:rPr>
              <a:t>Organisations</a:t>
            </a:r>
            <a:r>
              <a:rPr lang="en-US" sz="1000">
                <a:solidFill>
                  <a:schemeClr val="tx1"/>
                </a:solidFill>
                <a:latin typeface="Poppins Light" panose="00000400000000000000" pitchFamily="2" charset="0"/>
                <a:cs typeface="Poppins Light" panose="00000400000000000000" pitchFamily="2" charset="0"/>
              </a:rPr>
              <a:t>, Better Connected Systems, and Better Community Impact. </a:t>
            </a:r>
          </a:p>
          <a:p>
            <a:pPr defTabSz="457189">
              <a:lnSpc>
                <a:spcPct val="100000"/>
              </a:lnSpc>
            </a:pPr>
            <a:endParaRPr lang="en-US" sz="1000">
              <a:solidFill>
                <a:schemeClr val="tx1"/>
              </a:solidFill>
              <a:latin typeface="Poppins Light" panose="00000400000000000000" pitchFamily="2" charset="0"/>
              <a:cs typeface="Poppins Light" panose="00000400000000000000" pitchFamily="2" charset="0"/>
            </a:endParaRPr>
          </a:p>
          <a:p>
            <a:pPr defTabSz="457189">
              <a:lnSpc>
                <a:spcPct val="100000"/>
              </a:lnSpc>
            </a:pPr>
            <a:r>
              <a:rPr lang="en-US" sz="1000">
                <a:solidFill>
                  <a:schemeClr val="tx1"/>
                </a:solidFill>
                <a:latin typeface="Poppins Light" panose="00000400000000000000" pitchFamily="2" charset="0"/>
                <a:cs typeface="Poppins Light" panose="00000400000000000000" pitchFamily="2" charset="0"/>
              </a:rPr>
              <a:t>This section of the report highlights key examples of the activities, impact and learning of System Partners in relation to Better </a:t>
            </a:r>
            <a:r>
              <a:rPr lang="en-US" sz="1000" err="1">
                <a:solidFill>
                  <a:schemeClr val="tx1"/>
                </a:solidFill>
                <a:latin typeface="Poppins Light" panose="00000400000000000000" pitchFamily="2" charset="0"/>
                <a:cs typeface="Poppins Light" panose="00000400000000000000" pitchFamily="2" charset="0"/>
              </a:rPr>
              <a:t>Organisations</a:t>
            </a:r>
            <a:r>
              <a:rPr lang="en-US" sz="1000">
                <a:solidFill>
                  <a:schemeClr val="tx1"/>
                </a:solidFill>
                <a:latin typeface="Poppins Light" panose="00000400000000000000" pitchFamily="2" charset="0"/>
                <a:cs typeface="Poppins Light" panose="00000400000000000000" pitchFamily="2" charset="0"/>
              </a:rPr>
              <a:t>. This domain is about understanding and demonstrating change in </a:t>
            </a:r>
            <a:r>
              <a:rPr lang="en-US" sz="1000" err="1">
                <a:solidFill>
                  <a:schemeClr val="tx1"/>
                </a:solidFill>
                <a:latin typeface="Poppins Light" panose="00000400000000000000" pitchFamily="2" charset="0"/>
                <a:cs typeface="Poppins Light" panose="00000400000000000000" pitchFamily="2" charset="0"/>
              </a:rPr>
              <a:t>organisational</a:t>
            </a:r>
            <a:r>
              <a:rPr lang="en-US" sz="1000">
                <a:solidFill>
                  <a:schemeClr val="tx1"/>
                </a:solidFill>
                <a:latin typeface="Poppins Light" panose="00000400000000000000" pitchFamily="2" charset="0"/>
                <a:cs typeface="Poppins Light" panose="00000400000000000000" pitchFamily="2" charset="0"/>
              </a:rPr>
              <a:t> effectiveness.</a:t>
            </a:r>
          </a:p>
          <a:p>
            <a:pPr defTabSz="457189">
              <a:lnSpc>
                <a:spcPct val="100000"/>
              </a:lnSpc>
            </a:pPr>
            <a:endParaRPr lang="en-US" sz="1000">
              <a:solidFill>
                <a:schemeClr val="tx1"/>
              </a:solidFill>
              <a:latin typeface="Poppins Light" panose="00000400000000000000" pitchFamily="2" charset="0"/>
              <a:cs typeface="Poppins Light" panose="00000400000000000000" pitchFamily="2" charset="0"/>
            </a:endParaRPr>
          </a:p>
          <a:p>
            <a:pPr defTabSz="457189">
              <a:lnSpc>
                <a:spcPct val="100000"/>
              </a:lnSpc>
            </a:pPr>
            <a:r>
              <a:rPr lang="en-US" sz="1000">
                <a:solidFill>
                  <a:schemeClr val="tx1"/>
                </a:solidFill>
                <a:latin typeface="Poppins Light" panose="00000400000000000000" pitchFamily="2" charset="0"/>
                <a:cs typeface="Poppins Light" panose="00000400000000000000" pitchFamily="2" charset="0"/>
              </a:rPr>
              <a:t>Akin to the 12-month reporting there was a continued focus from System Partners on:</a:t>
            </a:r>
          </a:p>
          <a:p>
            <a:pPr defTabSz="457189">
              <a:lnSpc>
                <a:spcPct val="100000"/>
              </a:lnSpc>
            </a:pPr>
            <a:endParaRPr lang="en-US" sz="1000">
              <a:solidFill>
                <a:schemeClr val="tx1"/>
              </a:solidFill>
              <a:latin typeface="Poppins Light" panose="00000400000000000000" pitchFamily="2" charset="0"/>
              <a:cs typeface="Poppins Light" panose="00000400000000000000" pitchFamily="2" charset="0"/>
            </a:endParaRPr>
          </a:p>
          <a:p>
            <a:pPr marL="171450" indent="-171450" defTabSz="457189">
              <a:lnSpc>
                <a:spcPct val="100000"/>
              </a:lnSpc>
              <a:buFont typeface="Arial" panose="020B0604020202020204" pitchFamily="34" charset="0"/>
              <a:buChar char="•"/>
            </a:pPr>
            <a:r>
              <a:rPr lang="en-US" sz="1000">
                <a:solidFill>
                  <a:schemeClr val="tx1"/>
                </a:solidFill>
                <a:latin typeface="Poppins Light" panose="00000400000000000000" pitchFamily="2" charset="0"/>
                <a:cs typeface="Poppins Light" panose="00000400000000000000" pitchFamily="2" charset="0"/>
              </a:rPr>
              <a:t>Focusing on EDI and striving to become more inclusive.</a:t>
            </a:r>
          </a:p>
          <a:p>
            <a:pPr marL="171450" indent="-171450" defTabSz="457189">
              <a:buFont typeface="Arial" panose="020B0604020202020204" pitchFamily="34" charset="0"/>
              <a:buChar char="•"/>
            </a:pPr>
            <a:r>
              <a:rPr lang="en-US" sz="1000">
                <a:solidFill>
                  <a:schemeClr val="tx1"/>
                </a:solidFill>
                <a:latin typeface="Poppins Light" panose="00000400000000000000" pitchFamily="2" charset="0"/>
                <a:cs typeface="Poppins Light" panose="00000400000000000000" pitchFamily="2" charset="0"/>
              </a:rPr>
              <a:t>Refining </a:t>
            </a:r>
            <a:r>
              <a:rPr lang="en-US" sz="1000" err="1">
                <a:solidFill>
                  <a:schemeClr val="tx1"/>
                </a:solidFill>
                <a:latin typeface="Poppins Light" panose="00000400000000000000" pitchFamily="2" charset="0"/>
                <a:cs typeface="Poppins Light" panose="00000400000000000000" pitchFamily="2" charset="0"/>
              </a:rPr>
              <a:t>organisational</a:t>
            </a:r>
            <a:r>
              <a:rPr lang="en-US" sz="1000">
                <a:solidFill>
                  <a:schemeClr val="tx1"/>
                </a:solidFill>
                <a:latin typeface="Poppins Light" panose="00000400000000000000" pitchFamily="2" charset="0"/>
                <a:cs typeface="Poppins Light" panose="00000400000000000000" pitchFamily="2" charset="0"/>
              </a:rPr>
              <a:t> strategies and structures.</a:t>
            </a:r>
          </a:p>
          <a:p>
            <a:pPr marL="171450" indent="-171450" defTabSz="457189">
              <a:lnSpc>
                <a:spcPct val="100000"/>
              </a:lnSpc>
              <a:buFont typeface="Arial" panose="020B0604020202020204" pitchFamily="34" charset="0"/>
              <a:buChar char="•"/>
            </a:pPr>
            <a:r>
              <a:rPr lang="en-US" sz="1000">
                <a:solidFill>
                  <a:schemeClr val="tx1"/>
                </a:solidFill>
                <a:latin typeface="Poppins Light" panose="00000400000000000000" pitchFamily="2" charset="0"/>
                <a:cs typeface="Poppins Light" panose="00000400000000000000" pitchFamily="2" charset="0"/>
              </a:rPr>
              <a:t>Adhering to the Code for Sports Governance.</a:t>
            </a:r>
          </a:p>
          <a:p>
            <a:pPr marL="171450" indent="-171450" defTabSz="457189">
              <a:lnSpc>
                <a:spcPct val="100000"/>
              </a:lnSpc>
              <a:buFont typeface="Arial" panose="020B0604020202020204" pitchFamily="34" charset="0"/>
              <a:buChar char="•"/>
            </a:pPr>
            <a:r>
              <a:rPr lang="en-US" sz="1000">
                <a:solidFill>
                  <a:schemeClr val="tx1"/>
                </a:solidFill>
                <a:latin typeface="Poppins Light" panose="00000400000000000000" pitchFamily="2" charset="0"/>
                <a:cs typeface="Poppins Light" panose="00000400000000000000" pitchFamily="2" charset="0"/>
              </a:rPr>
              <a:t>Focusing on safeguarding.</a:t>
            </a:r>
          </a:p>
          <a:p>
            <a:pPr marL="171450" indent="-171450" defTabSz="457189">
              <a:lnSpc>
                <a:spcPct val="100000"/>
              </a:lnSpc>
              <a:buFont typeface="Arial" panose="020B0604020202020204" pitchFamily="34" charset="0"/>
              <a:buChar char="•"/>
            </a:pPr>
            <a:r>
              <a:rPr lang="en-US" sz="1000">
                <a:solidFill>
                  <a:schemeClr val="tx1"/>
                </a:solidFill>
                <a:latin typeface="Poppins Light" panose="00000400000000000000" pitchFamily="2" charset="0"/>
                <a:cs typeface="Poppins Light" panose="00000400000000000000" pitchFamily="2" charset="0"/>
              </a:rPr>
              <a:t>Building capacity through recruitment and new initiatives.</a:t>
            </a:r>
          </a:p>
          <a:p>
            <a:pPr defTabSz="457189"/>
            <a:endParaRPr lang="en-GB" sz="1000">
              <a:solidFill>
                <a:schemeClr val="tx1"/>
              </a:solidFill>
              <a:latin typeface="Poppins Light" panose="00000400000000000000" pitchFamily="2" charset="0"/>
              <a:cs typeface="Poppins Light" panose="00000400000000000000" pitchFamily="2" charset="0"/>
            </a:endParaRPr>
          </a:p>
          <a:p>
            <a:pPr marL="171450" lvl="0" indent="-171450">
              <a:buFont typeface="Arial" panose="020B0604020202020204" pitchFamily="34" charset="0"/>
              <a:buChar char="•"/>
            </a:pPr>
            <a:endParaRPr lang="en-GB" sz="100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03767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438541-30FD-DF42-8109-F9AC6D9D734B}"/>
              </a:ext>
            </a:extLst>
          </p:cNvPr>
          <p:cNvPicPr>
            <a:picLocks noChangeAspect="1"/>
          </p:cNvPicPr>
          <p:nvPr/>
        </p:nvPicPr>
        <p:blipFill>
          <a:blip r:embed="rId3">
            <a:extLst>
              <a:ext uri="{28A0092B-C50C-407E-A947-70E740481C1C}">
                <a14:useLocalDpi xmlns:a14="http://schemas.microsoft.com/office/drawing/2010/main" val="0"/>
              </a:ext>
            </a:extLst>
          </a:blip>
          <a:srcRect l="18313" r="18313"/>
          <a:stretch/>
        </p:blipFill>
        <p:spPr>
          <a:xfrm>
            <a:off x="0" y="0"/>
            <a:ext cx="4295227" cy="5144400"/>
          </a:xfrm>
          <a:prstGeom prst="rect">
            <a:avLst/>
          </a:prstGeom>
        </p:spPr>
      </p:pic>
      <p:pic>
        <p:nvPicPr>
          <p:cNvPr id="9" name="Graphic 8">
            <a:extLst>
              <a:ext uri="{FF2B5EF4-FFF2-40B4-BE49-F238E27FC236}">
                <a16:creationId xmlns:a16="http://schemas.microsoft.com/office/drawing/2014/main" id="{E6BF5F5D-1DE5-5B47-BCD5-7C6D8E9761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754" r="-1"/>
          <a:stretch/>
        </p:blipFill>
        <p:spPr>
          <a:xfrm flipH="1">
            <a:off x="3359726" y="0"/>
            <a:ext cx="5784274" cy="514350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26370" y="320194"/>
            <a:ext cx="3301725" cy="381671"/>
          </a:xfrm>
          <a:prstGeom prst="rect">
            <a:avLst/>
          </a:prstGeom>
        </p:spPr>
        <p:txBody>
          <a:bodyPr>
            <a:normAutofit fontScale="90000"/>
          </a:bodyPr>
          <a:lstStyle/>
          <a:p>
            <a:pPr>
              <a:lnSpc>
                <a:spcPct val="100000"/>
              </a:lnSpc>
            </a:pPr>
            <a:r>
              <a:rPr lang="en-US" sz="2400">
                <a:solidFill>
                  <a:schemeClr val="bg1"/>
                </a:solidFill>
                <a:latin typeface="Poppins SemiBold" panose="02000000000000000000" pitchFamily="2" charset="77"/>
                <a:cs typeface="Poppins SemiBold" panose="02000000000000000000" pitchFamily="2" charset="77"/>
              </a:rPr>
              <a:t>Better Connected Systems</a:t>
            </a:r>
          </a:p>
        </p:txBody>
      </p:sp>
      <p:pic>
        <p:nvPicPr>
          <p:cNvPr id="11" name="Graphic 10">
            <a:extLst>
              <a:ext uri="{FF2B5EF4-FFF2-40B4-BE49-F238E27FC236}">
                <a16:creationId xmlns:a16="http://schemas.microsoft.com/office/drawing/2014/main" id="{E0D8449C-7478-3848-8AD9-B89A439B50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5" name="Round Diagonal Corner of Rectangle 37">
            <a:extLst>
              <a:ext uri="{FF2B5EF4-FFF2-40B4-BE49-F238E27FC236}">
                <a16:creationId xmlns:a16="http://schemas.microsoft.com/office/drawing/2014/main" id="{C0CD1A29-F698-29EC-69C3-0ECF34CB32AF}"/>
              </a:ext>
            </a:extLst>
          </p:cNvPr>
          <p:cNvSpPr/>
          <p:nvPr/>
        </p:nvSpPr>
        <p:spPr>
          <a:xfrm>
            <a:off x="4648513" y="1265464"/>
            <a:ext cx="4173179" cy="3396343"/>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defTabSz="457189">
              <a:spcBef>
                <a:spcPts val="750"/>
              </a:spcBef>
            </a:pPr>
            <a:r>
              <a:rPr lang="en-US" sz="1050">
                <a:solidFill>
                  <a:srgbClr val="000000"/>
                </a:solidFill>
                <a:latin typeface="Poppins Light" panose="00000400000000000000" pitchFamily="2" charset="0"/>
                <a:cs typeface="Poppins Light" panose="00000400000000000000" pitchFamily="2" charset="0"/>
              </a:rPr>
              <a:t>This section of the report examines the activities, impact and learning of System Partners in relation to Better Connected Systems. This domain is about understanding and </a:t>
            </a:r>
            <a:r>
              <a:rPr lang="en-GB" sz="1050">
                <a:solidFill>
                  <a:srgbClr val="000000"/>
                </a:solidFill>
                <a:latin typeface="Poppins Light" panose="00000400000000000000" pitchFamily="2" charset="0"/>
                <a:cs typeface="Poppins Light" panose="00000400000000000000" pitchFamily="2" charset="0"/>
              </a:rPr>
              <a:t>the connections between different parts of the system, and the difference they are making. </a:t>
            </a:r>
          </a:p>
          <a:p>
            <a:pPr defTabSz="685800">
              <a:lnSpc>
                <a:spcPts val="1880"/>
              </a:lnSpc>
              <a:spcBef>
                <a:spcPts val="750"/>
              </a:spcBef>
            </a:pPr>
            <a:r>
              <a:rPr lang="en-GB" sz="1050">
                <a:solidFill>
                  <a:schemeClr val="tx1"/>
                </a:solidFill>
                <a:latin typeface="Poppins Light" pitchFamily="2" charset="77"/>
                <a:cs typeface="Poppins Light" pitchFamily="2" charset="77"/>
              </a:rPr>
              <a:t>In relation to this domain, System Partners focused on: </a:t>
            </a:r>
          </a:p>
          <a:p>
            <a:pPr marL="171450" indent="-171450" defTabSz="457189">
              <a:spcBef>
                <a:spcPts val="750"/>
              </a:spcBef>
              <a:buFont typeface="Arial" panose="020B0604020202020204" pitchFamily="34" charset="0"/>
              <a:buChar char="•"/>
            </a:pPr>
            <a:r>
              <a:rPr lang="en-GB" sz="1050">
                <a:solidFill>
                  <a:srgbClr val="000000"/>
                </a:solidFill>
                <a:latin typeface="Poppins Light" panose="00000400000000000000" pitchFamily="2" charset="0"/>
                <a:cs typeface="Poppins Light" panose="00000400000000000000" pitchFamily="2" charset="0"/>
              </a:rPr>
              <a:t>Building relationships within local systems to drive and influence the SPA agenda.</a:t>
            </a:r>
          </a:p>
          <a:p>
            <a:pPr marL="171450" indent="-171450" defTabSz="457189">
              <a:spcBef>
                <a:spcPts val="750"/>
              </a:spcBef>
              <a:buFont typeface="Arial" panose="020B0604020202020204" pitchFamily="34" charset="0"/>
              <a:buChar char="•"/>
            </a:pPr>
            <a:r>
              <a:rPr lang="en-GB" sz="1050">
                <a:solidFill>
                  <a:srgbClr val="000000"/>
                </a:solidFill>
                <a:latin typeface="Poppins Light" panose="00000400000000000000" pitchFamily="2" charset="0"/>
                <a:cs typeface="Poppins Light" panose="00000400000000000000" pitchFamily="2" charset="0"/>
              </a:rPr>
              <a:t>Collaborating with organisations to generate an understanding of needs and how to address them.</a:t>
            </a:r>
          </a:p>
          <a:p>
            <a:pPr marL="170974" indent="-170974" defTabSz="457189">
              <a:buFont typeface="Arial" panose="020B0604020202020204" pitchFamily="34" charset="0"/>
              <a:buChar char="•"/>
            </a:pPr>
            <a:endParaRPr lang="en-GB" sz="1050">
              <a:solidFill>
                <a:srgbClr val="000000"/>
              </a:solidFill>
              <a:latin typeface="Poppins Light" panose="00000400000000000000" pitchFamily="2" charset="0"/>
              <a:ea typeface="Calibri" panose="020F0502020204030204"/>
              <a:cs typeface="Poppins Light" panose="00000400000000000000" pitchFamily="2" charset="0"/>
            </a:endParaRPr>
          </a:p>
          <a:p>
            <a:pPr marL="170974" indent="-170974" defTabSz="457189">
              <a:buFont typeface="Arial" panose="020B0604020202020204" pitchFamily="34" charset="0"/>
              <a:buChar char="•"/>
            </a:pPr>
            <a:r>
              <a:rPr lang="en-GB" sz="1050">
                <a:solidFill>
                  <a:schemeClr val="tx1"/>
                </a:solidFill>
                <a:latin typeface="Poppins Light" panose="00000400000000000000" pitchFamily="2" charset="0"/>
                <a:ea typeface="Calibri" panose="020F0502020204030204"/>
                <a:cs typeface="Poppins Light" panose="00000400000000000000" pitchFamily="2" charset="0"/>
              </a:rPr>
              <a:t>Developing events and initiatives to continue turning the dial on equality and diversity in sport.</a:t>
            </a:r>
          </a:p>
          <a:p>
            <a:pPr defTabSz="457189"/>
            <a:endParaRPr lang="en-GB" sz="1000">
              <a:solidFill>
                <a:schemeClr val="tx1"/>
              </a:solidFill>
              <a:latin typeface="Poppins Light" panose="00000400000000000000" pitchFamily="2" charset="0"/>
              <a:ea typeface="Calibri" panose="020F0502020204030204"/>
              <a:cs typeface="Poppins Light" panose="00000400000000000000" pitchFamily="2" charset="0"/>
            </a:endParaRPr>
          </a:p>
        </p:txBody>
      </p:sp>
    </p:spTree>
    <p:extLst>
      <p:ext uri="{BB962C8B-B14F-4D97-AF65-F5344CB8AC3E}">
        <p14:creationId xmlns:p14="http://schemas.microsoft.com/office/powerpoint/2010/main" val="385239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438541-30FD-DF42-8109-F9AC6D9D734B}"/>
              </a:ext>
            </a:extLst>
          </p:cNvPr>
          <p:cNvPicPr>
            <a:picLocks noChangeAspect="1"/>
          </p:cNvPicPr>
          <p:nvPr/>
        </p:nvPicPr>
        <p:blipFill>
          <a:blip r:embed="rId3">
            <a:extLst>
              <a:ext uri="{28A0092B-C50C-407E-A947-70E740481C1C}">
                <a14:useLocalDpi xmlns:a14="http://schemas.microsoft.com/office/drawing/2010/main" val="0"/>
              </a:ext>
            </a:extLst>
          </a:blip>
          <a:srcRect l="18313" r="18313"/>
          <a:stretch/>
        </p:blipFill>
        <p:spPr>
          <a:xfrm>
            <a:off x="0" y="0"/>
            <a:ext cx="4295227" cy="5144400"/>
          </a:xfrm>
          <a:prstGeom prst="rect">
            <a:avLst/>
          </a:prstGeom>
        </p:spPr>
      </p:pic>
      <p:pic>
        <p:nvPicPr>
          <p:cNvPr id="9" name="Graphic 8">
            <a:extLst>
              <a:ext uri="{FF2B5EF4-FFF2-40B4-BE49-F238E27FC236}">
                <a16:creationId xmlns:a16="http://schemas.microsoft.com/office/drawing/2014/main" id="{E6BF5F5D-1DE5-5B47-BCD5-7C6D8E9761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754" r="-1"/>
          <a:stretch/>
        </p:blipFill>
        <p:spPr>
          <a:xfrm flipH="1">
            <a:off x="3359726" y="0"/>
            <a:ext cx="5784274" cy="514350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26370" y="320194"/>
            <a:ext cx="3301725" cy="381671"/>
          </a:xfrm>
          <a:prstGeom prst="rect">
            <a:avLst/>
          </a:prstGeom>
        </p:spPr>
        <p:txBody>
          <a:bodyPr>
            <a:normAutofit fontScale="90000"/>
          </a:bodyPr>
          <a:lstStyle/>
          <a:p>
            <a:pPr>
              <a:lnSpc>
                <a:spcPct val="100000"/>
              </a:lnSpc>
            </a:pPr>
            <a:r>
              <a:rPr lang="en-US" sz="2400">
                <a:solidFill>
                  <a:schemeClr val="bg1"/>
                </a:solidFill>
                <a:latin typeface="Poppins SemiBold" panose="02000000000000000000" pitchFamily="2" charset="77"/>
                <a:cs typeface="Poppins SemiBold" panose="02000000000000000000" pitchFamily="2" charset="77"/>
              </a:rPr>
              <a:t>Better Community Impact</a:t>
            </a:r>
          </a:p>
        </p:txBody>
      </p:sp>
      <p:pic>
        <p:nvPicPr>
          <p:cNvPr id="11" name="Graphic 10">
            <a:extLst>
              <a:ext uri="{FF2B5EF4-FFF2-40B4-BE49-F238E27FC236}">
                <a16:creationId xmlns:a16="http://schemas.microsoft.com/office/drawing/2014/main" id="{E0D8449C-7478-3848-8AD9-B89A439B50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5" name="Round Diagonal Corner of Rectangle 37">
            <a:extLst>
              <a:ext uri="{FF2B5EF4-FFF2-40B4-BE49-F238E27FC236}">
                <a16:creationId xmlns:a16="http://schemas.microsoft.com/office/drawing/2014/main" id="{C0CD1A29-F698-29EC-69C3-0ECF34CB32AF}"/>
              </a:ext>
            </a:extLst>
          </p:cNvPr>
          <p:cNvSpPr/>
          <p:nvPr/>
        </p:nvSpPr>
        <p:spPr>
          <a:xfrm>
            <a:off x="4572000" y="1102179"/>
            <a:ext cx="4389041" cy="3845379"/>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defTabSz="457189">
              <a:lnSpc>
                <a:spcPct val="100000"/>
              </a:lnSpc>
            </a:pPr>
            <a:r>
              <a:rPr lang="en-US" sz="1000">
                <a:solidFill>
                  <a:srgbClr val="000000"/>
                </a:solidFill>
                <a:latin typeface="Poppins Light" panose="00000400000000000000" pitchFamily="2" charset="0"/>
                <a:cs typeface="Poppins Light" panose="00000400000000000000" pitchFamily="2" charset="0"/>
              </a:rPr>
              <a:t>This section of the report examines the activities, impact and learning of System Partners in relation to Better Community Impact. This domain is about understanding </a:t>
            </a:r>
            <a:r>
              <a:rPr lang="en-GB" sz="1000">
                <a:solidFill>
                  <a:srgbClr val="000000"/>
                </a:solidFill>
                <a:latin typeface="Poppins Light" panose="00000400000000000000" pitchFamily="2" charset="0"/>
                <a:cs typeface="Poppins Light" panose="00000400000000000000" pitchFamily="2" charset="0"/>
              </a:rPr>
              <a:t>the impact System Partners are having on the individuals and communities they serve.</a:t>
            </a:r>
          </a:p>
          <a:p>
            <a:pPr defTabSz="457189">
              <a:lnSpc>
                <a:spcPct val="100000"/>
              </a:lnSpc>
            </a:pPr>
            <a:endParaRPr lang="en-GB" sz="1000">
              <a:solidFill>
                <a:srgbClr val="000000"/>
              </a:solidFill>
              <a:latin typeface="Poppins Light" panose="00000400000000000000" pitchFamily="2" charset="0"/>
              <a:cs typeface="Poppins Light" panose="00000400000000000000" pitchFamily="2" charset="0"/>
            </a:endParaRPr>
          </a:p>
          <a:p>
            <a:pPr defTabSz="457189">
              <a:lnSpc>
                <a:spcPct val="100000"/>
              </a:lnSpc>
            </a:pPr>
            <a:r>
              <a:rPr lang="en-GB" sz="1000">
                <a:solidFill>
                  <a:srgbClr val="000000"/>
                </a:solidFill>
                <a:latin typeface="Poppins Light" panose="00000400000000000000" pitchFamily="2" charset="0"/>
                <a:cs typeface="Poppins Light" panose="00000400000000000000" pitchFamily="2" charset="0"/>
              </a:rPr>
              <a:t>Activities being undertaken by System Partners in this domain predominantly focused on:</a:t>
            </a:r>
          </a:p>
          <a:p>
            <a:pPr marL="171450" indent="-171450" defTabSz="457189">
              <a:lnSpc>
                <a:spcPct val="100000"/>
              </a:lnSpc>
              <a:buFont typeface="Arial" panose="020B0604020202020204" pitchFamily="34" charset="0"/>
              <a:buChar char="•"/>
            </a:pPr>
            <a:r>
              <a:rPr lang="en-GB" sz="1000">
                <a:solidFill>
                  <a:srgbClr val="000000"/>
                </a:solidFill>
                <a:latin typeface="Poppins Light" panose="00000400000000000000" pitchFamily="2" charset="0"/>
                <a:cs typeface="Poppins Light" panose="00000400000000000000" pitchFamily="2" charset="0"/>
              </a:rPr>
              <a:t>Enhancing the opportunities for involvement in SPA</a:t>
            </a:r>
          </a:p>
          <a:p>
            <a:pPr marL="171450" indent="-171450" defTabSz="457189">
              <a:lnSpc>
                <a:spcPct val="100000"/>
              </a:lnSpc>
              <a:buFont typeface="Arial" panose="020B0604020202020204" pitchFamily="34" charset="0"/>
              <a:buChar char="•"/>
            </a:pPr>
            <a:r>
              <a:rPr lang="en-GB" sz="1000">
                <a:solidFill>
                  <a:srgbClr val="000000"/>
                </a:solidFill>
                <a:latin typeface="Poppins Light" panose="00000400000000000000" pitchFamily="2" charset="0"/>
                <a:cs typeface="Poppins Light" panose="00000400000000000000" pitchFamily="2" charset="0"/>
              </a:rPr>
              <a:t>Direct collaborations with community members to expand reach. </a:t>
            </a:r>
          </a:p>
          <a:p>
            <a:pPr marL="171450" indent="-171450" defTabSz="457189">
              <a:lnSpc>
                <a:spcPct val="100000"/>
              </a:lnSpc>
              <a:buFont typeface="Arial" panose="020B0604020202020204" pitchFamily="34" charset="0"/>
              <a:buChar char="•"/>
            </a:pPr>
            <a:r>
              <a:rPr lang="en-GB" sz="1000">
                <a:solidFill>
                  <a:srgbClr val="000000"/>
                </a:solidFill>
                <a:latin typeface="Poppins Light" panose="00000400000000000000" pitchFamily="2" charset="0"/>
                <a:cs typeface="Poppins Light" panose="00000400000000000000" pitchFamily="2" charset="0"/>
              </a:rPr>
              <a:t>Designing programmes and promotional strategies in collaboration with target demographics, such as young people. </a:t>
            </a:r>
          </a:p>
          <a:p>
            <a:pPr marL="171450" indent="-171450" defTabSz="457189">
              <a:lnSpc>
                <a:spcPct val="100000"/>
              </a:lnSpc>
              <a:buFont typeface="Arial" panose="020B0604020202020204" pitchFamily="34" charset="0"/>
              <a:buChar char="•"/>
            </a:pPr>
            <a:r>
              <a:rPr lang="en-GB" sz="1000">
                <a:solidFill>
                  <a:srgbClr val="000000"/>
                </a:solidFill>
                <a:latin typeface="Poppins Light" panose="00000400000000000000" pitchFamily="2" charset="0"/>
                <a:cs typeface="Poppins Light" panose="00000400000000000000" pitchFamily="2" charset="0"/>
              </a:rPr>
              <a:t>Improving communication and marketing strategies to promote inclusivity in messaging.</a:t>
            </a:r>
            <a:endParaRPr lang="en-GB" sz="1000">
              <a:solidFill>
                <a:schemeClr val="tx1"/>
              </a:solidFill>
              <a:latin typeface="Poppins Light" panose="00000400000000000000" pitchFamily="2" charset="0"/>
              <a:ea typeface="Calibri" panose="020F0502020204030204"/>
              <a:cs typeface="Poppins Light" panose="00000400000000000000" pitchFamily="2" charset="0"/>
            </a:endParaRPr>
          </a:p>
          <a:p>
            <a:pPr marL="170974" indent="-170974" defTabSz="457189">
              <a:buFont typeface="Arial" panose="020B0604020202020204" pitchFamily="34" charset="0"/>
              <a:buChar char="•"/>
            </a:pPr>
            <a:endParaRPr lang="en-GB" sz="1000">
              <a:solidFill>
                <a:schemeClr val="tx1"/>
              </a:solidFill>
              <a:latin typeface="Poppins Light" panose="00000400000000000000" pitchFamily="2" charset="0"/>
              <a:cs typeface="Poppins Light" panose="00000400000000000000" pitchFamily="2" charset="0"/>
            </a:endParaRPr>
          </a:p>
          <a:p>
            <a:pPr marL="171450" lvl="0" indent="-171450">
              <a:buFont typeface="Arial" panose="020B0604020202020204" pitchFamily="34" charset="0"/>
              <a:buChar char="•"/>
            </a:pPr>
            <a:endParaRPr lang="en-GB" sz="100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46559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ABFC-82DA-E0BB-31EC-6887590B449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C81DC97-61D4-4213-04AF-6F88D1193120}"/>
              </a:ext>
            </a:extLst>
          </p:cNvPr>
          <p:cNvPicPr>
            <a:picLocks noChangeAspect="1"/>
          </p:cNvPicPr>
          <p:nvPr/>
        </p:nvPicPr>
        <p:blipFill rotWithShape="1">
          <a:blip r:embed="rId3">
            <a:extLst>
              <a:ext uri="{28A0092B-C50C-407E-A947-70E740481C1C}">
                <a14:useLocalDpi xmlns:a14="http://schemas.microsoft.com/office/drawing/2010/main" val="0"/>
              </a:ext>
            </a:extLst>
          </a:blip>
          <a:srcRect l="16790" r="17488"/>
          <a:stretch/>
        </p:blipFill>
        <p:spPr>
          <a:xfrm>
            <a:off x="555171" y="503193"/>
            <a:ext cx="3461657" cy="3997862"/>
          </a:xfrm>
          <a:prstGeom prst="rect">
            <a:avLst/>
          </a:prstGeom>
        </p:spPr>
      </p:pic>
      <p:grpSp>
        <p:nvGrpSpPr>
          <p:cNvPr id="2" name="Group 1">
            <a:extLst>
              <a:ext uri="{FF2B5EF4-FFF2-40B4-BE49-F238E27FC236}">
                <a16:creationId xmlns:a16="http://schemas.microsoft.com/office/drawing/2014/main" id="{1A248FE0-B867-251F-41EB-B66B5FCA65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10B09E1C-1CD0-A613-08E2-F77441D19E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9325A5DB-D1A3-390F-C77E-2735CF217A4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87510B69-6FD7-3B82-7387-5783FE7F4DB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1674A514-53F2-2CD9-FBCF-0F06D3CBF52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95CF11B-23C3-829A-245D-0998F7D97D8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F0EFCD3A-F2AB-02EE-CAAD-93CDCD1D5295}"/>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fontScale="85000" lnSpcReduction="10000"/>
          </a:bodyPr>
          <a:lstStyle/>
          <a:p>
            <a:r>
              <a:rPr lang="en-US" sz="3200" b="1">
                <a:solidFill>
                  <a:schemeClr val="accent2"/>
                </a:solidFill>
                <a:latin typeface="Poppins SemiBold" panose="02000000000000000000" pitchFamily="2" charset="77"/>
                <a:cs typeface="Poppins SemiBold" panose="02000000000000000000" pitchFamily="2" charset="77"/>
              </a:rPr>
              <a:t>Challenges faced by System Partners and their Development Priorities</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6929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285751" y="175162"/>
            <a:ext cx="7886700" cy="543295"/>
          </a:xfrm>
          <a:prstGeom prst="rect">
            <a:avLst/>
          </a:prstGeom>
        </p:spPr>
        <p:txBody>
          <a:bodyPr vert="horz" wrap="none" lIns="0" tIns="0" rIns="0" bIns="0" rtlCol="0" anchor="t">
            <a:normAutofit lnSpcReduction="10000"/>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000" b="1" dirty="0">
                <a:solidFill>
                  <a:schemeClr val="bg1"/>
                </a:solidFill>
                <a:latin typeface="Poppins SemiBold" panose="02000000000000000000" pitchFamily="2" charset="77"/>
                <a:cs typeface="Poppins SemiBold" panose="02000000000000000000" pitchFamily="2" charset="77"/>
              </a:rPr>
              <a:t>Summary of Challenges and Development </a:t>
            </a:r>
          </a:p>
          <a:p>
            <a:r>
              <a:rPr lang="en-US" sz="2000" b="1" dirty="0">
                <a:solidFill>
                  <a:schemeClr val="bg1"/>
                </a:solidFill>
                <a:latin typeface="Poppins SemiBold" panose="02000000000000000000" pitchFamily="2" charset="77"/>
                <a:cs typeface="Poppins SemiBold" panose="02000000000000000000" pitchFamily="2" charset="77"/>
              </a:rPr>
              <a:t>Priorities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050">
                <a:solidFill>
                  <a:schemeClr val="tx1"/>
                </a:solidFill>
                <a:latin typeface="Poppins Light" panose="00000400000000000000" pitchFamily="2" charset="0"/>
                <a:cs typeface="Poppins Light" panose="00000400000000000000" pitchFamily="2" charset="0"/>
              </a:rPr>
              <a:t>SPs continued to face a range of challenges which restrict progress, including the rising cost of living, after effects of the pandemic, workforce, evaluation and measurement and working with local partners and Sport England.</a:t>
            </a:r>
          </a:p>
          <a:p>
            <a:pPr marL="171450" indent="-171450">
              <a:buClr>
                <a:srgbClr val="004069"/>
              </a:buClr>
              <a:buFont typeface="Arial" panose="020B0604020202020204" pitchFamily="34" charset="0"/>
              <a:buChar char="•"/>
            </a:pPr>
            <a:endParaRPr lang="en-GB" sz="105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a:solidFill>
                  <a:schemeClr val="tx1"/>
                </a:solidFill>
                <a:latin typeface="Poppins Light" panose="00000400000000000000" pitchFamily="2" charset="0"/>
                <a:cs typeface="Poppins Light" panose="00000400000000000000" pitchFamily="2" charset="0"/>
              </a:rPr>
              <a:t>As part of the investment process System Partners identified their own organisational Development Priorities in relation to six criteria that underpin organisational effectiveness. 115 System Partners reported on these. In the main, these link very closely to the Better Organisations domain of the Partner Learning and Impact Model (PILM). The activities undertaken by System Partners for each Development Priority tended to focus on:</a:t>
            </a:r>
          </a:p>
          <a:p>
            <a:pPr marL="171450" indent="-171450">
              <a:buClr>
                <a:srgbClr val="004069"/>
              </a:buClr>
              <a:buFont typeface="Arial" panose="020B0604020202020204" pitchFamily="34" charset="0"/>
              <a:buChar char="•"/>
            </a:pPr>
            <a:endParaRPr lang="en-GB" sz="105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Values, purpose and strategy: </a:t>
            </a:r>
            <a:r>
              <a:rPr lang="en-GB" sz="1050">
                <a:solidFill>
                  <a:schemeClr val="tx1"/>
                </a:solidFill>
                <a:latin typeface="Poppins Light" panose="00000400000000000000" pitchFamily="2" charset="0"/>
                <a:cs typeface="Poppins Light" panose="00000400000000000000" pitchFamily="2" charset="0"/>
              </a:rPr>
              <a:t>continued refining of their organisational strategies, embedding organisational values, developing People Plans, recruiting and restructuring roles.</a:t>
            </a:r>
          </a:p>
          <a:p>
            <a:pPr marL="628650" lvl="1"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Understanding people and communities: </a:t>
            </a:r>
            <a:r>
              <a:rPr lang="en-GB" sz="1050">
                <a:solidFill>
                  <a:schemeClr val="tx1"/>
                </a:solidFill>
                <a:latin typeface="Poppins Light" panose="00000400000000000000" pitchFamily="2" charset="0"/>
                <a:cs typeface="Poppins Light" panose="00000400000000000000" pitchFamily="2" charset="0"/>
              </a:rPr>
              <a:t>focused on lived experience, greater use of data and insight to inform activities (drawing on data and evidence from partners), developing and embedding EDI strategies.</a:t>
            </a:r>
          </a:p>
          <a:p>
            <a:pPr marL="628650" lvl="1"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Partnerships and collaboration: </a:t>
            </a:r>
            <a:r>
              <a:rPr lang="en-GB" sz="1050">
                <a:solidFill>
                  <a:schemeClr val="tx1"/>
                </a:solidFill>
                <a:latin typeface="Poppins Light" panose="00000400000000000000" pitchFamily="2" charset="0"/>
                <a:cs typeface="Poppins Light" panose="00000400000000000000" pitchFamily="2" charset="0"/>
              </a:rPr>
              <a:t>broadened and deepened relationships with other organisations (including those with a non-SPA focus and with access to key populations of interest), developed shared visions with other partners. </a:t>
            </a:r>
          </a:p>
          <a:p>
            <a:pPr marL="628650" lvl="1"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Leadership: </a:t>
            </a:r>
            <a:r>
              <a:rPr lang="en-GB" sz="1050">
                <a:solidFill>
                  <a:schemeClr val="tx1"/>
                </a:solidFill>
                <a:latin typeface="Poppins Light" panose="00000400000000000000" pitchFamily="2" charset="0"/>
                <a:cs typeface="Poppins Light" panose="00000400000000000000" pitchFamily="2" charset="0"/>
              </a:rPr>
              <a:t>continued focus on recruiting new Board members and senior leadership, implementing organisational plans and strategies, undertaking leadership training, and understanding leadership role within the system.</a:t>
            </a:r>
          </a:p>
          <a:p>
            <a:pPr marL="628650" lvl="1"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Capacity and capability: </a:t>
            </a:r>
            <a:r>
              <a:rPr lang="en-GB" sz="1050">
                <a:solidFill>
                  <a:schemeClr val="tx1"/>
                </a:solidFill>
                <a:latin typeface="Poppins Light" panose="00000400000000000000" pitchFamily="2" charset="0"/>
                <a:cs typeface="Poppins Light" panose="00000400000000000000" pitchFamily="2" charset="0"/>
              </a:rPr>
              <a:t>recruited and restructured teams to improve capacity and capabilities, and where partners can provide support.</a:t>
            </a:r>
          </a:p>
          <a:p>
            <a:pPr marL="628650" lvl="1" indent="-171450">
              <a:buClr>
                <a:srgbClr val="004069"/>
              </a:buClr>
              <a:buFont typeface="Arial" panose="020B0604020202020204" pitchFamily="34" charset="0"/>
              <a:buChar char="•"/>
            </a:pPr>
            <a:r>
              <a:rPr lang="en-GB" sz="1050" b="1">
                <a:solidFill>
                  <a:schemeClr val="tx1"/>
                </a:solidFill>
                <a:latin typeface="Poppins Light" panose="00000400000000000000" pitchFamily="2" charset="0"/>
                <a:cs typeface="Poppins Light" panose="00000400000000000000" pitchFamily="2" charset="0"/>
              </a:rPr>
              <a:t>Learning and continuous improvement: </a:t>
            </a:r>
            <a:r>
              <a:rPr lang="en-GB" sz="1050">
                <a:solidFill>
                  <a:schemeClr val="tx1"/>
                </a:solidFill>
                <a:latin typeface="Poppins Light" panose="00000400000000000000" pitchFamily="2" charset="0"/>
                <a:cs typeface="Poppins Light" panose="00000400000000000000" pitchFamily="2" charset="0"/>
              </a:rPr>
              <a:t>continued to build a reflective learning culture, utilise data and evidence gathered, and improve efficacy of information dissemination.</a:t>
            </a:r>
          </a:p>
          <a:p>
            <a:pPr marL="171450" indent="-171450">
              <a:buClr>
                <a:srgbClr val="004069"/>
              </a:buClr>
              <a:buFont typeface="Arial" panose="020B0604020202020204" pitchFamily="34" charset="0"/>
              <a:buChar char="•"/>
            </a:pPr>
            <a:endParaRPr lang="en-GB" sz="105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38150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young boy holding a football ball&#10;&#10;Description automatically generated">
            <a:extLst>
              <a:ext uri="{FF2B5EF4-FFF2-40B4-BE49-F238E27FC236}">
                <a16:creationId xmlns:a16="http://schemas.microsoft.com/office/drawing/2014/main" id="{D0019287-A21F-D648-88C9-5E0E89C61E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750" y="592138"/>
            <a:ext cx="6032877" cy="3834461"/>
          </a:xfrm>
          <a:prstGeom prst="rect">
            <a:avLst/>
          </a:prstGeom>
        </p:spPr>
      </p:pic>
      <p:grpSp>
        <p:nvGrpSpPr>
          <p:cNvPr id="16" name="Group 15">
            <a:extLst>
              <a:ext uri="{FF2B5EF4-FFF2-40B4-BE49-F238E27FC236}">
                <a16:creationId xmlns:a16="http://schemas.microsoft.com/office/drawing/2014/main" id="{7BD26F4C-D008-0B4F-B64F-9866978D4F42}"/>
              </a:ext>
            </a:extLst>
          </p:cNvPr>
          <p:cNvGrpSpPr/>
          <p:nvPr/>
        </p:nvGrpSpPr>
        <p:grpSpPr>
          <a:xfrm>
            <a:off x="0" y="0"/>
            <a:ext cx="9143999" cy="5143500"/>
            <a:chOff x="0" y="0"/>
            <a:chExt cx="9143999" cy="5143500"/>
          </a:xfrm>
        </p:grpSpPr>
        <p:pic>
          <p:nvPicPr>
            <p:cNvPr id="17" name="Graphic 16">
              <a:extLst>
                <a:ext uri="{FF2B5EF4-FFF2-40B4-BE49-F238E27FC236}">
                  <a16:creationId xmlns:a16="http://schemas.microsoft.com/office/drawing/2014/main" id="{DD0FC58C-570F-0245-B5D6-FA65A75DE227}"/>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18" name="Graphic 17">
              <a:extLst>
                <a:ext uri="{FF2B5EF4-FFF2-40B4-BE49-F238E27FC236}">
                  <a16:creationId xmlns:a16="http://schemas.microsoft.com/office/drawing/2014/main" id="{D685AB56-D0C1-D947-8742-EA7D4454BE3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988" r="-9" b="86964"/>
            <a:stretch/>
          </p:blipFill>
          <p:spPr>
            <a:xfrm>
              <a:off x="638502" y="0"/>
              <a:ext cx="8505497" cy="670034"/>
            </a:xfrm>
            <a:prstGeom prst="rect">
              <a:avLst/>
            </a:prstGeom>
          </p:spPr>
        </p:pic>
        <p:pic>
          <p:nvPicPr>
            <p:cNvPr id="19" name="Graphic 18">
              <a:extLst>
                <a:ext uri="{FF2B5EF4-FFF2-40B4-BE49-F238E27FC236}">
                  <a16:creationId xmlns:a16="http://schemas.microsoft.com/office/drawing/2014/main" id="{6EB7970C-6458-9048-8854-B666D049D21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1387" t="-3" r="-9" b="13"/>
            <a:stretch/>
          </p:blipFill>
          <p:spPr>
            <a:xfrm>
              <a:off x="5612524" y="4206"/>
              <a:ext cx="3531474" cy="5139294"/>
            </a:xfrm>
            <a:prstGeom prst="rect">
              <a:avLst/>
            </a:prstGeom>
          </p:spPr>
        </p:pic>
        <p:pic>
          <p:nvPicPr>
            <p:cNvPr id="20" name="Graphic 19">
              <a:extLst>
                <a:ext uri="{FF2B5EF4-FFF2-40B4-BE49-F238E27FC236}">
                  <a16:creationId xmlns:a16="http://schemas.microsoft.com/office/drawing/2014/main" id="{0195BB32-C2C0-C942-9194-9251A280BFA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 t="71619" r="-10" b="13"/>
            <a:stretch/>
          </p:blipFill>
          <p:spPr>
            <a:xfrm>
              <a:off x="0" y="3681248"/>
              <a:ext cx="9143997" cy="1458046"/>
            </a:xfrm>
            <a:prstGeom prst="rect">
              <a:avLst/>
            </a:prstGeom>
          </p:spPr>
        </p:pic>
      </p:grpSp>
      <p:pic>
        <p:nvPicPr>
          <p:cNvPr id="8" name="Graphic 7">
            <a:extLst>
              <a:ext uri="{FF2B5EF4-FFF2-40B4-BE49-F238E27FC236}">
                <a16:creationId xmlns:a16="http://schemas.microsoft.com/office/drawing/2014/main" id="{C1C49499-755E-B64F-A300-9839F5328BE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4901180" y="3293005"/>
            <a:ext cx="2756532" cy="1151215"/>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ctr" anchorCtr="0">
            <a:normAutofit/>
          </a:bodyPr>
          <a:lstStyle/>
          <a:p>
            <a:pPr algn="ctr"/>
            <a:r>
              <a:rPr lang="en-US" sz="3200" b="1">
                <a:solidFill>
                  <a:schemeClr val="accent2"/>
                </a:solidFill>
                <a:latin typeface="Poppins SemiBold" panose="02000000000000000000" pitchFamily="2" charset="77"/>
                <a:cs typeface="Poppins SemiBold" panose="02000000000000000000" pitchFamily="2" charset="77"/>
              </a:rPr>
              <a:t>Thank you</a:t>
            </a: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124029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playing football">
            <a:extLst>
              <a:ext uri="{FF2B5EF4-FFF2-40B4-BE49-F238E27FC236}">
                <a16:creationId xmlns:a16="http://schemas.microsoft.com/office/drawing/2014/main" id="{9A0BE443-04C7-39CC-CD85-98D6D29F8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6" y="492763"/>
            <a:ext cx="5470054" cy="4151969"/>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0" y="-3003"/>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a:solidFill>
                  <a:schemeClr val="accent2"/>
                </a:solidFill>
                <a:latin typeface="Poppins SemiBold" panose="02000000000000000000" pitchFamily="2" charset="77"/>
                <a:cs typeface="Poppins SemiBold" panose="02000000000000000000" pitchFamily="2" charset="77"/>
              </a:rPr>
              <a:t>Appendix</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7480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a:solidFill>
                  <a:schemeClr val="bg1"/>
                </a:solidFill>
                <a:latin typeface="Poppins SemiBold" panose="02000000000000000000" pitchFamily="2" charset="77"/>
                <a:cs typeface="Poppins SemiBold" panose="02000000000000000000" pitchFamily="2" charset="77"/>
              </a:rPr>
              <a:t>Executive summary (1 of 3)</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Working as a consortium, Ipsos, New Philanthropy Capital (NPC), and Sheffield Hallam University (SHU) were commissioned by Sport England to undertake the Collective Evaluation and Learning for System Partners.</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This report presents a thematic analysis of the 18-month reporting submitted by System Partners which described self-assessed progress against their goals, and the learning amassed as a result. It includes reporting updates provided by 125 System Partners for the six months spanning April 2023 to September 2023.</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analysis underpinning this report replicates a pre-existing process, including the use of pre-existing analytical frameworks. The next wave of reporting will involve a significant shift. It will be structured around the evaluation Theory of Change which should reduce repetition. </a:t>
            </a:r>
          </a:p>
          <a:p>
            <a:pPr lvl="0">
              <a:lnSpc>
                <a:spcPct val="107000"/>
              </a:lnSpc>
              <a:spcAft>
                <a:spcPts val="600"/>
              </a:spcAft>
              <a:buClr>
                <a:srgbClr val="004069"/>
              </a:buClr>
            </a:pPr>
            <a:r>
              <a:rPr lang="en-GB" sz="900" b="1" dirty="0">
                <a:solidFill>
                  <a:schemeClr val="tx1"/>
                </a:solidFill>
                <a:latin typeface="Poppins Light" panose="00000400000000000000" pitchFamily="2" charset="0"/>
                <a:cs typeface="Poppins Light" panose="00000400000000000000" pitchFamily="2" charset="0"/>
              </a:rPr>
              <a:t>Uniting the Movement (</a:t>
            </a:r>
            <a:r>
              <a:rPr lang="en-GB" sz="900" b="1" dirty="0">
                <a:solidFill>
                  <a:schemeClr val="tx1"/>
                </a:solidFill>
                <a:latin typeface="Poppins Light" panose="00000400000000000000" pitchFamily="2" charset="0"/>
                <a:cs typeface="Poppins Light" panose="00000400000000000000" pitchFamily="2" charset="0"/>
                <a:hlinkClick r:id="rId5" action="ppaction://hlinksldjump"/>
              </a:rPr>
              <a:t>slide 9</a:t>
            </a:r>
            <a:r>
              <a:rPr lang="en-GB" sz="900" b="1" dirty="0">
                <a:solidFill>
                  <a:schemeClr val="tx1"/>
                </a:solidFill>
                <a:latin typeface="Poppins Light" panose="00000400000000000000" pitchFamily="2" charset="0"/>
                <a:cs typeface="Poppins Light" panose="00000400000000000000" pitchFamily="2" charset="0"/>
              </a:rPr>
              <a:t>) </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a:t>
            </a:r>
            <a:r>
              <a:rPr lang="en-GB" sz="900" b="1" dirty="0">
                <a:solidFill>
                  <a:schemeClr val="tx1"/>
                </a:solidFill>
                <a:latin typeface="Poppins Light" panose="00000400000000000000" pitchFamily="2" charset="0"/>
                <a:cs typeface="Poppins Light" panose="00000400000000000000" pitchFamily="2" charset="0"/>
              </a:rPr>
              <a:t>continued to provide ample examples of activities being undertaken </a:t>
            </a:r>
            <a:r>
              <a:rPr lang="en-GB" sz="900" dirty="0">
                <a:solidFill>
                  <a:schemeClr val="tx1"/>
                </a:solidFill>
                <a:latin typeface="Poppins Light" panose="00000400000000000000" pitchFamily="2" charset="0"/>
                <a:cs typeface="Poppins Light" panose="00000400000000000000" pitchFamily="2" charset="0"/>
              </a:rPr>
              <a:t>with the aim of improving performance against the four Uniting the Movement (</a:t>
            </a:r>
            <a:r>
              <a:rPr lang="en-GB" sz="900" dirty="0" err="1">
                <a:solidFill>
                  <a:schemeClr val="tx1"/>
                </a:solidFill>
                <a:latin typeface="Poppins Light" panose="00000400000000000000" pitchFamily="2" charset="0"/>
                <a:cs typeface="Poppins Light" panose="00000400000000000000" pitchFamily="2" charset="0"/>
              </a:rPr>
              <a:t>UtM</a:t>
            </a:r>
            <a:r>
              <a:rPr lang="en-GB" sz="900" dirty="0">
                <a:solidFill>
                  <a:schemeClr val="tx1"/>
                </a:solidFill>
                <a:latin typeface="Poppins Light" panose="00000400000000000000" pitchFamily="2" charset="0"/>
                <a:cs typeface="Poppins Light" panose="00000400000000000000" pitchFamily="2" charset="0"/>
              </a:rPr>
              <a:t>) outcomes.</a:t>
            </a:r>
          </a:p>
          <a:p>
            <a:pPr marL="171450" indent="-171450">
              <a:lnSpc>
                <a:spcPct val="107000"/>
              </a:lnSpc>
              <a:spcAft>
                <a:spcPts val="600"/>
              </a:spcAft>
              <a:buClr>
                <a:srgbClr val="004069"/>
              </a:buClr>
              <a:buFont typeface="Arial" panose="020B0604020202020204" pitchFamily="34" charset="0"/>
              <a:buChar char="•"/>
            </a:pPr>
            <a:r>
              <a:rPr lang="en-GB" sz="900" b="1" dirty="0">
                <a:solidFill>
                  <a:schemeClr val="tx1"/>
                </a:solidFill>
                <a:latin typeface="Poppins Light" panose="00000400000000000000" pitchFamily="2" charset="0"/>
                <a:cs typeface="Poppins Light" panose="00000400000000000000" pitchFamily="2" charset="0"/>
              </a:rPr>
              <a:t>Some System Partners provided data on increased SPA participation levels</a:t>
            </a:r>
            <a:r>
              <a:rPr lang="en-GB" sz="900" dirty="0">
                <a:solidFill>
                  <a:schemeClr val="tx1"/>
                </a:solidFill>
                <a:latin typeface="Poppins Light" panose="00000400000000000000" pitchFamily="2" charset="0"/>
                <a:cs typeface="Poppins Light" panose="00000400000000000000" pitchFamily="2" charset="0"/>
              </a:rPr>
              <a:t>, and numbers of programme and training participants, as examples of their impact. Examples of </a:t>
            </a:r>
            <a:r>
              <a:rPr lang="en-GB" sz="900" b="1" dirty="0">
                <a:solidFill>
                  <a:schemeClr val="tx1"/>
                </a:solidFill>
                <a:latin typeface="Poppins Light" panose="00000400000000000000" pitchFamily="2" charset="0"/>
                <a:cs typeface="Poppins Light" panose="00000400000000000000" pitchFamily="2" charset="0"/>
              </a:rPr>
              <a:t>increased participant diversity </a:t>
            </a:r>
            <a:r>
              <a:rPr lang="en-GB" sz="900" dirty="0">
                <a:solidFill>
                  <a:schemeClr val="tx1"/>
                </a:solidFill>
                <a:latin typeface="Poppins Light" panose="00000400000000000000" pitchFamily="2" charset="0"/>
                <a:cs typeface="Poppins Light" panose="00000400000000000000" pitchFamily="2" charset="0"/>
              </a:rPr>
              <a:t>were also evident although less information was provided about the strategy behind targeting particular groups.</a:t>
            </a:r>
          </a:p>
          <a:p>
            <a:pPr marL="171450" lvl="0" indent="-171450">
              <a:lnSpc>
                <a:spcPct val="107000"/>
              </a:lnSpc>
              <a:spcAft>
                <a:spcPts val="600"/>
              </a:spcAft>
              <a:buClr>
                <a:srgbClr val="004069"/>
              </a:buClr>
              <a:buFont typeface="Arial" panose="020B0604020202020204" pitchFamily="34" charset="0"/>
              <a:buChar char="•"/>
            </a:pPr>
            <a:r>
              <a:rPr lang="en-GB" sz="900" b="1" dirty="0">
                <a:solidFill>
                  <a:schemeClr val="tx1"/>
                </a:solidFill>
                <a:latin typeface="Poppins Light" panose="00000400000000000000" pitchFamily="2" charset="0"/>
                <a:cs typeface="Poppins Light" panose="00000400000000000000" pitchFamily="2" charset="0"/>
              </a:rPr>
              <a:t>Other forms of impact </a:t>
            </a:r>
            <a:r>
              <a:rPr lang="en-GB" sz="900" dirty="0">
                <a:solidFill>
                  <a:schemeClr val="tx1"/>
                </a:solidFill>
                <a:latin typeface="Poppins Light" panose="00000400000000000000" pitchFamily="2" charset="0"/>
                <a:cs typeface="Poppins Light" panose="00000400000000000000" pitchFamily="2" charset="0"/>
              </a:rPr>
              <a:t>(such as the impact of working in greater partnership/ collaboration) </a:t>
            </a:r>
            <a:r>
              <a:rPr lang="en-GB" sz="900" b="1" dirty="0">
                <a:solidFill>
                  <a:schemeClr val="tx1"/>
                </a:solidFill>
                <a:latin typeface="Poppins Light" panose="00000400000000000000" pitchFamily="2" charset="0"/>
                <a:cs typeface="Poppins Light" panose="00000400000000000000" pitchFamily="2" charset="0"/>
              </a:rPr>
              <a:t>continued to be less directly evidenced </a:t>
            </a:r>
            <a:r>
              <a:rPr lang="en-GB" sz="900" dirty="0">
                <a:solidFill>
                  <a:schemeClr val="tx1"/>
                </a:solidFill>
                <a:latin typeface="Poppins Light" panose="00000400000000000000" pitchFamily="2" charset="0"/>
                <a:cs typeface="Poppins Light" panose="00000400000000000000" pitchFamily="2" charset="0"/>
              </a:rPr>
              <a:t>although there was some emerging insight into the value of working with partners to develop access into new communities. </a:t>
            </a:r>
          </a:p>
          <a:p>
            <a:pPr>
              <a:lnSpc>
                <a:spcPct val="107000"/>
              </a:lnSpc>
              <a:spcAft>
                <a:spcPts val="600"/>
              </a:spcAft>
              <a:buClr>
                <a:srgbClr val="004069"/>
              </a:buClr>
            </a:pPr>
            <a:r>
              <a:rPr lang="en-GB" sz="900" b="1" dirty="0">
                <a:solidFill>
                  <a:schemeClr val="tx1"/>
                </a:solidFill>
                <a:latin typeface="Poppins Light" panose="00000400000000000000" pitchFamily="2" charset="0"/>
                <a:cs typeface="Poppins Light" panose="00000400000000000000" pitchFamily="2" charset="0"/>
              </a:rPr>
              <a:t>Progress against KPIs (</a:t>
            </a:r>
            <a:r>
              <a:rPr lang="en-GB" sz="900" b="1" dirty="0">
                <a:solidFill>
                  <a:schemeClr val="tx1"/>
                </a:solidFill>
                <a:latin typeface="Poppins Light" panose="00000400000000000000" pitchFamily="2" charset="0"/>
                <a:cs typeface="Poppins Light" panose="00000400000000000000" pitchFamily="2" charset="0"/>
                <a:hlinkClick r:id="rId6" action="ppaction://hlinksldjump"/>
              </a:rPr>
              <a:t>slide 6</a:t>
            </a:r>
            <a:r>
              <a:rPr lang="en-GB" sz="900" b="1" dirty="0">
                <a:solidFill>
                  <a:schemeClr val="tx1"/>
                </a:solidFill>
                <a:latin typeface="Poppins Light" panose="00000400000000000000" pitchFamily="2" charset="0"/>
                <a:cs typeface="Poppins Light" panose="00000400000000000000" pitchFamily="2" charset="0"/>
              </a:rPr>
              <a:t> and </a:t>
            </a:r>
            <a:r>
              <a:rPr lang="en-GB" sz="900" b="1" dirty="0">
                <a:solidFill>
                  <a:schemeClr val="tx1"/>
                </a:solidFill>
                <a:latin typeface="Poppins Light" panose="00000400000000000000" pitchFamily="2" charset="0"/>
                <a:cs typeface="Poppins Light" panose="00000400000000000000" pitchFamily="2" charset="0"/>
                <a:hlinkClick r:id="rId7" action="ppaction://hlinksldjump"/>
              </a:rPr>
              <a:t>11</a:t>
            </a:r>
            <a:r>
              <a:rPr lang="en-GB" sz="900" b="1" dirty="0">
                <a:solidFill>
                  <a:schemeClr val="tx1"/>
                </a:solidFill>
                <a:latin typeface="Poppins Light" panose="00000400000000000000" pitchFamily="2" charset="0"/>
                <a:cs typeface="Poppins Light" panose="00000400000000000000" pitchFamily="2" charset="0"/>
              </a:rPr>
              <a:t>) </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majority of System Partners (78%) reported progress against their goals that was considered to be either ‘Significant’ or ‘Some’ progress and nearly half (47%) have completed at least one goal. As previously, System Partners were more likely to have made ‘Some’ progress as opposed to ‘Significant’ progress. Only small numbers were considered to have made ‘Limited’ or ‘No’ progress at the 18-month mark.</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were better able to describe progress against their goals than to document learning although the gap is closing.</a:t>
            </a:r>
          </a:p>
        </p:txBody>
      </p:sp>
    </p:spTree>
    <p:extLst>
      <p:ext uri="{BB962C8B-B14F-4D97-AF65-F5344CB8AC3E}">
        <p14:creationId xmlns:p14="http://schemas.microsoft.com/office/powerpoint/2010/main" val="246217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a:t>Overview of methods</a:t>
            </a:r>
            <a:endParaRPr lang="en-US" sz="2400">
              <a:highlight>
                <a:srgbClr val="FFFF00"/>
              </a:highlight>
              <a:latin typeface="Poppins SemiBold" panose="02000000000000000000" pitchFamily="2" charset="77"/>
              <a:cs typeface="Poppins SemiBold" panose="02000000000000000000" pitchFamily="2" charset="77"/>
            </a:endParaRP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475661" y="704798"/>
            <a:ext cx="8521381" cy="4192768"/>
          </a:xfrm>
          <a:prstGeom prst="rect">
            <a:avLst/>
          </a:prstGeom>
        </p:spPr>
        <p:txBody>
          <a:bodyPr lIns="0" tIns="0" rIns="0" bIns="0">
            <a:noAutofit/>
          </a:bodyPr>
          <a:lstStyle/>
          <a:p>
            <a:pPr marL="171450" indent="-171450" defTabSz="457200">
              <a:lnSpc>
                <a:spcPct val="100000"/>
              </a:lnSpc>
              <a:spcBef>
                <a:spcPts val="600"/>
              </a:spcBef>
              <a:spcAft>
                <a:spcPts val="600"/>
              </a:spcAft>
              <a:buClr>
                <a:srgbClr val="004069"/>
              </a:buClr>
              <a:buFont typeface="Arial" panose="020B0604020202020204" pitchFamily="34" charset="0"/>
              <a:buChar char="•"/>
            </a:pPr>
            <a:r>
              <a:rPr lang="en-GB" sz="1050">
                <a:latin typeface="Poppins Light" panose="00000400000000000000" pitchFamily="2" charset="0"/>
                <a:cs typeface="Poppins Light" panose="00000400000000000000" pitchFamily="2" charset="0"/>
              </a:rPr>
              <a:t>As part of the System Partner portfolio of work, Sport England asks System Partners to submit 6-monthly self-reported updates of progress towards their self-defined goals, alongside other information. These updates are submitted online via </a:t>
            </a:r>
            <a:r>
              <a:rPr lang="en-GB" sz="1050" err="1">
                <a:latin typeface="Poppins Light" panose="00000400000000000000" pitchFamily="2" charset="0"/>
                <a:cs typeface="Poppins Light" panose="00000400000000000000" pitchFamily="2" charset="0"/>
              </a:rPr>
              <a:t>SmartSheet</a:t>
            </a:r>
            <a:r>
              <a:rPr lang="en-GB" sz="1050">
                <a:latin typeface="Poppins Light" panose="00000400000000000000" pitchFamily="2" charset="0"/>
                <a:cs typeface="Poppins Light" panose="00000400000000000000" pitchFamily="2" charset="0"/>
              </a:rPr>
              <a:t> and are then analysed at the aggregate level.</a:t>
            </a:r>
          </a:p>
          <a:p>
            <a:pPr marL="171450" indent="-171450" defTabSz="457200">
              <a:lnSpc>
                <a:spcPct val="100000"/>
              </a:lnSpc>
              <a:spcBef>
                <a:spcPts val="600"/>
              </a:spcBef>
              <a:spcAft>
                <a:spcPts val="600"/>
              </a:spcAft>
              <a:buClr>
                <a:srgbClr val="004069"/>
              </a:buClr>
              <a:buFont typeface="Arial" panose="020B0604020202020204" pitchFamily="34" charset="0"/>
              <a:buChar char="•"/>
            </a:pPr>
            <a:r>
              <a:rPr lang="en-GB" sz="1050">
                <a:latin typeface="Poppins Light" panose="00000400000000000000" pitchFamily="2" charset="0"/>
                <a:cs typeface="Poppins Light" panose="00000400000000000000" pitchFamily="2" charset="0"/>
              </a:rPr>
              <a:t>For the 18-month reporting, 125* System Partners submitted updates which were analysed thematically. </a:t>
            </a:r>
          </a:p>
          <a:p>
            <a:pPr marL="171450" indent="-171450" defTabSz="457200">
              <a:lnSpc>
                <a:spcPct val="100000"/>
              </a:lnSpc>
              <a:spcBef>
                <a:spcPts val="600"/>
              </a:spcBef>
              <a:spcAft>
                <a:spcPts val="600"/>
              </a:spcAft>
              <a:buClr>
                <a:srgbClr val="004069"/>
              </a:buClr>
              <a:buFont typeface="Arial" panose="020B0604020202020204" pitchFamily="34" charset="0"/>
              <a:buChar char="•"/>
            </a:pPr>
            <a:r>
              <a:rPr lang="en-GB" sz="1050">
                <a:latin typeface="Poppins Light" panose="00000400000000000000" pitchFamily="2" charset="0"/>
                <a:cs typeface="Poppins Light" panose="00000400000000000000" pitchFamily="2" charset="0"/>
              </a:rPr>
              <a:t>The reporting activities aim to </a:t>
            </a:r>
          </a:p>
          <a:p>
            <a:pPr marL="857250" lvl="1" indent="-171450" defTabSz="457200">
              <a:lnSpc>
                <a:spcPct val="100000"/>
              </a:lnSpc>
              <a:spcBef>
                <a:spcPts val="600"/>
              </a:spcBef>
              <a:spcAft>
                <a:spcPts val="600"/>
              </a:spcAft>
              <a:buClr>
                <a:srgbClr val="004069"/>
              </a:buClr>
            </a:pPr>
            <a:r>
              <a:rPr lang="en-GB" sz="1050">
                <a:latin typeface="Poppins Light" panose="00000400000000000000" pitchFamily="2" charset="0"/>
                <a:cs typeface="Poppins Light" panose="00000400000000000000" pitchFamily="2" charset="0"/>
              </a:rPr>
              <a:t>provide Sport England with an overview of progress against System Partners’ goals (including progress/ impact and learning); </a:t>
            </a:r>
          </a:p>
          <a:p>
            <a:pPr marL="857250" lvl="1" indent="-171450" defTabSz="457200">
              <a:lnSpc>
                <a:spcPct val="100000"/>
              </a:lnSpc>
              <a:spcBef>
                <a:spcPts val="600"/>
              </a:spcBef>
              <a:spcAft>
                <a:spcPts val="600"/>
              </a:spcAft>
              <a:buClr>
                <a:srgbClr val="004069"/>
              </a:buClr>
            </a:pPr>
            <a:r>
              <a:rPr lang="en-GB" sz="1050">
                <a:latin typeface="Poppins Light" panose="00000400000000000000" pitchFamily="2" charset="0"/>
                <a:cs typeface="Poppins Light" panose="00000400000000000000" pitchFamily="2" charset="0"/>
              </a:rPr>
              <a:t>build understanding about how System Partners’ activities links with Sport England’s wider strategic objectives and contribute to the long-term outcomes for </a:t>
            </a:r>
            <a:r>
              <a:rPr lang="en-GB" sz="1050" err="1">
                <a:latin typeface="Poppins Light" panose="00000400000000000000" pitchFamily="2" charset="0"/>
                <a:cs typeface="Poppins Light" panose="00000400000000000000" pitchFamily="2" charset="0"/>
              </a:rPr>
              <a:t>UtM</a:t>
            </a:r>
            <a:r>
              <a:rPr lang="en-GB" sz="1050">
                <a:latin typeface="Poppins Light" panose="00000400000000000000" pitchFamily="2" charset="0"/>
                <a:cs typeface="Poppins Light" panose="00000400000000000000" pitchFamily="2" charset="0"/>
              </a:rPr>
              <a:t> (e.g. increasing activity, decreasing inactivity, narrowing inequalities, and improving the experiences of children and young people); and </a:t>
            </a:r>
          </a:p>
          <a:p>
            <a:pPr marL="857250" lvl="1" indent="-171450" defTabSz="457200">
              <a:lnSpc>
                <a:spcPct val="100000"/>
              </a:lnSpc>
              <a:spcBef>
                <a:spcPts val="600"/>
              </a:spcBef>
              <a:spcAft>
                <a:spcPts val="600"/>
              </a:spcAft>
              <a:buClr>
                <a:srgbClr val="004069"/>
              </a:buClr>
            </a:pPr>
            <a:r>
              <a:rPr lang="en-GB" sz="1050">
                <a:latin typeface="Poppins Light" panose="00000400000000000000" pitchFamily="2" charset="0"/>
                <a:cs typeface="Poppins Light" panose="00000400000000000000" pitchFamily="2" charset="0"/>
              </a:rPr>
              <a:t>in time – will be used to inform the Collective Evaluation and Learning activities and outputs.</a:t>
            </a:r>
          </a:p>
          <a:p>
            <a:pPr marL="171450" indent="-171450" defTabSz="457200">
              <a:lnSpc>
                <a:spcPct val="100000"/>
              </a:lnSpc>
              <a:spcBef>
                <a:spcPts val="600"/>
              </a:spcBef>
              <a:spcAft>
                <a:spcPts val="600"/>
              </a:spcAft>
              <a:buClr>
                <a:srgbClr val="004069"/>
              </a:buClr>
              <a:buFont typeface="Arial" panose="020B0604020202020204" pitchFamily="34" charset="0"/>
              <a:buChar char="•"/>
            </a:pPr>
            <a:r>
              <a:rPr lang="en-GB" sz="1050">
                <a:latin typeface="Poppins Light" panose="00000400000000000000" pitchFamily="2" charset="0"/>
                <a:cs typeface="Poppins Light" panose="00000400000000000000" pitchFamily="2" charset="0"/>
              </a:rPr>
              <a:t>An analytical approach and framework for reviewing the System Partner updates at 6-months was developed by </a:t>
            </a:r>
            <a:r>
              <a:rPr lang="en-GB" sz="1050" err="1">
                <a:latin typeface="Poppins Light" panose="00000400000000000000" pitchFamily="2" charset="0"/>
                <a:cs typeface="Poppins Light" panose="00000400000000000000" pitchFamily="2" charset="0"/>
              </a:rPr>
              <a:t>Ecorys</a:t>
            </a:r>
            <a:r>
              <a:rPr lang="en-GB" sz="1050">
                <a:latin typeface="Poppins Light" panose="00000400000000000000" pitchFamily="2" charset="0"/>
                <a:cs typeface="Poppins Light" panose="00000400000000000000" pitchFamily="2" charset="0"/>
              </a:rPr>
              <a:t> and Sport England in early 2023 (and was replicated by the Collective Evaluation and Learning partner for the 12-month report). A revised approach was agreed with Sport England for the 18-month report, which sought to streamline the approach, and there was further refinement of the review criteria to make them clearer.</a:t>
            </a:r>
          </a:p>
          <a:p>
            <a:pPr marL="171450" indent="-171450" defTabSz="457200">
              <a:lnSpc>
                <a:spcPct val="100000"/>
              </a:lnSpc>
              <a:spcBef>
                <a:spcPts val="600"/>
              </a:spcBef>
              <a:spcAft>
                <a:spcPts val="600"/>
              </a:spcAft>
              <a:buClr>
                <a:srgbClr val="004069"/>
              </a:buClr>
              <a:buFont typeface="Arial" panose="020B0604020202020204" pitchFamily="34" charset="0"/>
              <a:buChar char="•"/>
            </a:pPr>
            <a:r>
              <a:rPr lang="en-GB" sz="1050">
                <a:latin typeface="Poppins Light" panose="00000400000000000000" pitchFamily="2" charset="0"/>
                <a:cs typeface="Poppins Light" panose="00000400000000000000" pitchFamily="2" charset="0"/>
              </a:rPr>
              <a:t>An additional aim for this reporting activity is to streamline the analysis and reporting process. Based on this wave, new guidance has been produced for the 24-month reporting. We are exploring with Sport England opportunities for alternative approaches to analysis and reporting for future reporting rounds including revisiting the goals to ensure they are SMART.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5" name="TextBox 4">
            <a:extLst>
              <a:ext uri="{FF2B5EF4-FFF2-40B4-BE49-F238E27FC236}">
                <a16:creationId xmlns:a16="http://schemas.microsoft.com/office/drawing/2014/main" id="{961B4A9A-874F-13DB-53AA-D5550DB19F82}"/>
              </a:ext>
            </a:extLst>
          </p:cNvPr>
          <p:cNvSpPr txBox="1"/>
          <p:nvPr/>
        </p:nvSpPr>
        <p:spPr>
          <a:xfrm flipH="1">
            <a:off x="475662" y="4908779"/>
            <a:ext cx="8192676" cy="215444"/>
          </a:xfrm>
          <a:prstGeom prst="rect">
            <a:avLst/>
          </a:prstGeom>
          <a:noFill/>
        </p:spPr>
        <p:txBody>
          <a:bodyPr wrap="square" rtlCol="0">
            <a:spAutoFit/>
          </a:bodyPr>
          <a:lstStyle/>
          <a:p>
            <a:r>
              <a:rPr lang="en-GB" sz="800">
                <a:latin typeface="Poppins Light" panose="00000400000000000000" pitchFamily="2" charset="0"/>
                <a:cs typeface="Poppins Light" panose="00000400000000000000" pitchFamily="2" charset="0"/>
              </a:rPr>
              <a:t>*two SPs did not provide goal updates but provided updates against other reporting fields (e.g. summary statements).</a:t>
            </a:r>
          </a:p>
        </p:txBody>
      </p:sp>
    </p:spTree>
    <p:extLst>
      <p:ext uri="{BB962C8B-B14F-4D97-AF65-F5344CB8AC3E}">
        <p14:creationId xmlns:p14="http://schemas.microsoft.com/office/powerpoint/2010/main" val="62909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a:t>Methodological limitations</a:t>
            </a:r>
            <a:endParaRPr lang="en-US" sz="2400">
              <a:highlight>
                <a:srgbClr val="FFFF00"/>
              </a:highlight>
              <a:latin typeface="Poppins SemiBold" panose="02000000000000000000" pitchFamily="2" charset="77"/>
              <a:cs typeface="Poppins SemiBold" panose="02000000000000000000" pitchFamily="2" charset="77"/>
            </a:endParaRP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44538" y="1022059"/>
            <a:ext cx="7914681" cy="3933662"/>
          </a:xfrm>
          <a:prstGeom prst="rect">
            <a:avLst/>
          </a:prstGeom>
        </p:spPr>
        <p:txBody>
          <a:bodyPr lIns="0" tIns="0" rIns="0" bIns="0">
            <a:normAutofit fontScale="92500"/>
          </a:bodyPr>
          <a:lstStyle/>
          <a:p>
            <a:pPr defTabSz="457200">
              <a:lnSpc>
                <a:spcPct val="107000"/>
              </a:lnSpc>
              <a:spcAft>
                <a:spcPts val="600"/>
              </a:spcAft>
              <a:buClr>
                <a:srgbClr val="004069"/>
              </a:buClr>
            </a:pPr>
            <a:r>
              <a:rPr lang="en-GB" sz="1100">
                <a:latin typeface="Poppins Light" panose="00000400000000000000" pitchFamily="2" charset="0"/>
                <a:cs typeface="Poppins Light" panose="00000400000000000000" pitchFamily="2" charset="0"/>
              </a:rPr>
              <a:t>The analytical methodology has some limitations which should be considered by readers. These are outlined below:</a:t>
            </a:r>
          </a:p>
          <a:p>
            <a:pPr marL="171450" indent="-171450" defTabSz="457200">
              <a:lnSpc>
                <a:spcPct val="107000"/>
              </a:lnSpc>
              <a:spcAft>
                <a:spcPts val="600"/>
              </a:spcAft>
              <a:buClr>
                <a:srgbClr val="004069"/>
              </a:buClr>
              <a:buFont typeface="Arial" panose="020B0604020202020204" pitchFamily="34" charset="0"/>
              <a:buChar char="•"/>
            </a:pPr>
            <a:r>
              <a:rPr lang="en-GB" sz="1100">
                <a:latin typeface="Poppins Light" panose="00000400000000000000" pitchFamily="2" charset="0"/>
                <a:cs typeface="Poppins Light" panose="00000400000000000000" pitchFamily="2" charset="0"/>
              </a:rPr>
              <a:t>This report draws on analysis of a total of 1,177 goal updates across 123 System Partners which were reviewed in depth and ascribed a progress rating (representing 50% of all goal updates submitted by System Partners). System Partners were able to develop their own goals according to the different roles they play within the system (e.g. Systemic, Talent) – meaning there is considerable variance in the type of goals being pursued. In some cases, this presents a challenge for meaningful aggregation. </a:t>
            </a:r>
          </a:p>
          <a:p>
            <a:pPr marL="171450" indent="-171450" defTabSz="457200">
              <a:lnSpc>
                <a:spcPct val="107000"/>
              </a:lnSpc>
              <a:spcAft>
                <a:spcPts val="600"/>
              </a:spcAft>
              <a:buClr>
                <a:srgbClr val="004069"/>
              </a:buClr>
              <a:buFont typeface="Arial" panose="020B0604020202020204" pitchFamily="34" charset="0"/>
              <a:buChar char="•"/>
            </a:pPr>
            <a:r>
              <a:rPr lang="en-GB" sz="1100">
                <a:latin typeface="Poppins Light" panose="00000400000000000000" pitchFamily="2" charset="0"/>
                <a:cs typeface="Poppins Light" panose="00000400000000000000" pitchFamily="2" charset="0"/>
              </a:rPr>
              <a:t>System Partners’ goal updates vary considerably in terms of content, quality and level of information. The scale and diversity of information submitted through the reporting is also vast. This poses a significant challenge for reporting consistent and comparable findings. </a:t>
            </a:r>
          </a:p>
          <a:p>
            <a:pPr marL="171450" indent="-171450" defTabSz="457200">
              <a:lnSpc>
                <a:spcPct val="107000"/>
              </a:lnSpc>
              <a:spcAft>
                <a:spcPts val="600"/>
              </a:spcAft>
              <a:buClr>
                <a:srgbClr val="004069"/>
              </a:buClr>
              <a:buFont typeface="Arial" panose="020B0604020202020204" pitchFamily="34" charset="0"/>
              <a:buChar char="•"/>
            </a:pPr>
            <a:r>
              <a:rPr lang="en-GB" sz="1100">
                <a:latin typeface="Poppins Light" panose="00000400000000000000" pitchFamily="2" charset="0"/>
                <a:cs typeface="Poppins Light" panose="00000400000000000000" pitchFamily="2" charset="0"/>
              </a:rPr>
              <a:t>The updates provided by System Partners are all self-reported. Where examples of impact and learning are cited, the quality of evidence supporting System Partners’ updates has not been checked. The nature of this data, and the means in which it is reported, must therefore be treated carefully to not overstate progress or impact.</a:t>
            </a:r>
          </a:p>
          <a:p>
            <a:pPr marL="171450" indent="-171450" defTabSz="457200">
              <a:lnSpc>
                <a:spcPct val="107000"/>
              </a:lnSpc>
              <a:spcAft>
                <a:spcPts val="600"/>
              </a:spcAft>
              <a:buClr>
                <a:srgbClr val="004069"/>
              </a:buClr>
              <a:buFont typeface="Arial" panose="020B0604020202020204" pitchFamily="34" charset="0"/>
              <a:buChar char="•"/>
            </a:pPr>
            <a:r>
              <a:rPr lang="en-GB" sz="1100">
                <a:latin typeface="Poppins Light" panose="00000400000000000000" pitchFamily="2" charset="0"/>
                <a:cs typeface="Poppins Light" panose="00000400000000000000" pitchFamily="2" charset="0"/>
              </a:rPr>
              <a:t>It is also noted that examples of activities being undertaken, impact and learning provided by System Partners did not have associated timescales. It has therefore been assumed that all updates are within the 12-18 month reporting window.</a:t>
            </a:r>
          </a:p>
          <a:p>
            <a:pPr marL="171450" indent="-171450" defTabSz="457200">
              <a:lnSpc>
                <a:spcPct val="107000"/>
              </a:lnSpc>
              <a:spcAft>
                <a:spcPts val="600"/>
              </a:spcAft>
              <a:buClr>
                <a:srgbClr val="004069"/>
              </a:buClr>
              <a:buFont typeface="Arial" panose="020B0604020202020204" pitchFamily="34" charset="0"/>
              <a:buChar char="•"/>
            </a:pPr>
            <a:r>
              <a:rPr lang="en-GB" sz="1100">
                <a:latin typeface="Poppins Light" panose="00000400000000000000" pitchFamily="2" charset="0"/>
                <a:cs typeface="Poppins Light" panose="00000400000000000000" pitchFamily="2" charset="0"/>
              </a:rPr>
              <a:t>This report is a thematic analysis and aggregation of the System Partner reports. It is not a critical assessment of the quality of System Partners’ reports, or a deeper exploration of the contexts, mechanisms, and theories underpinning evidence presented in the reports. Nor is it – yet – a piece of analysis which maps onto the overarching programme Theory of Change which is still in development.</a:t>
            </a:r>
            <a:endParaRPr lang="en-GB" sz="1200"/>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Tree>
    <p:extLst>
      <p:ext uri="{BB962C8B-B14F-4D97-AF65-F5344CB8AC3E}">
        <p14:creationId xmlns:p14="http://schemas.microsoft.com/office/powerpoint/2010/main" val="89829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a:solidFill>
                  <a:schemeClr val="bg1"/>
                </a:solidFill>
                <a:latin typeface="Poppins SemiBold" panose="02000000000000000000" pitchFamily="2" charset="77"/>
                <a:cs typeface="Poppins SemiBold" panose="02000000000000000000" pitchFamily="2" charset="77"/>
              </a:rPr>
              <a:t>Executive summary (2 of 3)</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32745"/>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quality of information provided by System Partners was broadly good, however, there remains room for improvement (in both the information provided by System Partners but also the clarity of what is asked of them). </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also acknowledged that time was required to build the connections and collaborations that working in an increasingly place-based systemic way necessitated. In the 18-month returns there was more discussion about how they are now </a:t>
            </a:r>
            <a:r>
              <a:rPr lang="en-GB" sz="900" b="1" dirty="0">
                <a:solidFill>
                  <a:schemeClr val="tx1"/>
                </a:solidFill>
                <a:latin typeface="Poppins Light" panose="00000400000000000000" pitchFamily="2" charset="0"/>
                <a:cs typeface="Poppins Light" panose="00000400000000000000" pitchFamily="2" charset="0"/>
              </a:rPr>
              <a:t>starting to build on the foundations established </a:t>
            </a:r>
            <a:r>
              <a:rPr lang="en-GB" sz="900" dirty="0">
                <a:solidFill>
                  <a:schemeClr val="tx1"/>
                </a:solidFill>
                <a:latin typeface="Poppins Light" panose="00000400000000000000" pitchFamily="2" charset="0"/>
                <a:cs typeface="Poppins Light" panose="00000400000000000000" pitchFamily="2" charset="0"/>
              </a:rPr>
              <a:t>in the first year, starting to </a:t>
            </a:r>
            <a:r>
              <a:rPr lang="en-GB" sz="900" b="1" dirty="0">
                <a:solidFill>
                  <a:schemeClr val="tx1"/>
                </a:solidFill>
                <a:latin typeface="Poppins Light" panose="00000400000000000000" pitchFamily="2" charset="0"/>
                <a:cs typeface="Poppins Light" panose="00000400000000000000" pitchFamily="2" charset="0"/>
              </a:rPr>
              <a:t>utilise relationships </a:t>
            </a:r>
            <a:r>
              <a:rPr lang="en-GB" sz="900" dirty="0">
                <a:solidFill>
                  <a:schemeClr val="tx1"/>
                </a:solidFill>
                <a:latin typeface="Poppins Light" panose="00000400000000000000" pitchFamily="2" charset="0"/>
                <a:cs typeface="Poppins Light" panose="00000400000000000000" pitchFamily="2" charset="0"/>
              </a:rPr>
              <a:t>and </a:t>
            </a:r>
            <a:r>
              <a:rPr lang="en-GB" sz="900" b="1" dirty="0">
                <a:solidFill>
                  <a:schemeClr val="tx1"/>
                </a:solidFill>
                <a:latin typeface="Poppins Light" panose="00000400000000000000" pitchFamily="2" charset="0"/>
                <a:cs typeface="Poppins Light" panose="00000400000000000000" pitchFamily="2" charset="0"/>
              </a:rPr>
              <a:t>pilot ideas </a:t>
            </a:r>
            <a:r>
              <a:rPr lang="en-GB" sz="900" dirty="0">
                <a:solidFill>
                  <a:schemeClr val="tx1"/>
                </a:solidFill>
                <a:latin typeface="Poppins Light" panose="00000400000000000000" pitchFamily="2" charset="0"/>
                <a:cs typeface="Poppins Light" panose="00000400000000000000" pitchFamily="2" charset="0"/>
              </a:rPr>
              <a:t>designed to support new strategies.</a:t>
            </a:r>
          </a:p>
          <a:p>
            <a:pPr>
              <a:lnSpc>
                <a:spcPct val="107000"/>
              </a:lnSpc>
              <a:spcAft>
                <a:spcPts val="600"/>
              </a:spcAft>
              <a:buClr>
                <a:srgbClr val="004069"/>
              </a:buClr>
            </a:pPr>
            <a:r>
              <a:rPr lang="en-GB" sz="900" b="1" dirty="0">
                <a:solidFill>
                  <a:schemeClr val="tx1"/>
                </a:solidFill>
                <a:latin typeface="Poppins Light" panose="00000400000000000000" pitchFamily="2" charset="0"/>
                <a:cs typeface="Poppins Light" panose="00000400000000000000" pitchFamily="2" charset="0"/>
              </a:rPr>
              <a:t>Development Goals (slides</a:t>
            </a:r>
            <a:r>
              <a:rPr lang="en-GB" sz="900" b="1" dirty="0">
                <a:solidFill>
                  <a:schemeClr val="tx1"/>
                </a:solidFill>
                <a:latin typeface="Poppins Light" panose="00000400000000000000" pitchFamily="2" charset="0"/>
                <a:cs typeface="Poppins Light" panose="00000400000000000000" pitchFamily="2" charset="0"/>
                <a:hlinkClick r:id="rId5" action="ppaction://hlinksldjump"/>
              </a:rPr>
              <a:t> 17</a:t>
            </a:r>
            <a:r>
              <a:rPr lang="en-GB" sz="900" b="1" dirty="0">
                <a:solidFill>
                  <a:schemeClr val="tx1"/>
                </a:solidFill>
                <a:latin typeface="Poppins Light" panose="00000400000000000000" pitchFamily="2" charset="0"/>
                <a:cs typeface="Poppins Light" panose="00000400000000000000" pitchFamily="2" charset="0"/>
              </a:rPr>
              <a:t>) </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a:t>
            </a:r>
            <a:r>
              <a:rPr lang="en-GB" sz="900" b="1" dirty="0">
                <a:solidFill>
                  <a:schemeClr val="tx1"/>
                </a:solidFill>
                <a:latin typeface="Poppins Light" panose="00000400000000000000" pitchFamily="2" charset="0"/>
                <a:cs typeface="Poppins Light" panose="00000400000000000000" pitchFamily="2" charset="0"/>
              </a:rPr>
              <a:t>greatest challenges </a:t>
            </a:r>
            <a:r>
              <a:rPr lang="en-GB" sz="900" dirty="0">
                <a:solidFill>
                  <a:schemeClr val="tx1"/>
                </a:solidFill>
                <a:latin typeface="Poppins Light" panose="00000400000000000000" pitchFamily="2" charset="0"/>
                <a:cs typeface="Poppins Light" panose="00000400000000000000" pitchFamily="2" charset="0"/>
              </a:rPr>
              <a:t>facing System Partners continue to be:</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a:t>
            </a:r>
            <a:r>
              <a:rPr lang="en-GB" sz="900" b="1" dirty="0">
                <a:solidFill>
                  <a:schemeClr val="tx1"/>
                </a:solidFill>
                <a:latin typeface="Poppins Light" panose="00000400000000000000" pitchFamily="2" charset="0"/>
                <a:cs typeface="Poppins Light" panose="00000400000000000000" pitchFamily="2" charset="0"/>
              </a:rPr>
              <a:t>cost-of-living crisis </a:t>
            </a:r>
            <a:r>
              <a:rPr lang="en-GB" sz="900" dirty="0">
                <a:solidFill>
                  <a:schemeClr val="tx1"/>
                </a:solidFill>
                <a:latin typeface="Poppins Light" panose="00000400000000000000" pitchFamily="2" charset="0"/>
                <a:cs typeface="Poppins Light" panose="00000400000000000000" pitchFamily="2" charset="0"/>
              </a:rPr>
              <a:t>(which was thought to be affecting SPA participation levels and increasing the delivery costs facing clubs and providers) and </a:t>
            </a:r>
          </a:p>
          <a:p>
            <a:pPr marL="628650" lvl="1" indent="-171450">
              <a:lnSpc>
                <a:spcPct val="107000"/>
              </a:lnSpc>
              <a:spcAft>
                <a:spcPts val="600"/>
              </a:spcAft>
              <a:buClr>
                <a:srgbClr val="004069"/>
              </a:buClr>
              <a:buFont typeface="Arial" panose="020B0604020202020204" pitchFamily="34" charset="0"/>
              <a:buChar char="•"/>
            </a:pPr>
            <a:r>
              <a:rPr lang="en-GB" sz="900" b="1" dirty="0">
                <a:solidFill>
                  <a:schemeClr val="tx1"/>
                </a:solidFill>
                <a:latin typeface="Poppins Light" panose="00000400000000000000" pitchFamily="2" charset="0"/>
                <a:cs typeface="Poppins Light" panose="00000400000000000000" pitchFamily="2" charset="0"/>
              </a:rPr>
              <a:t>workforce / capacity </a:t>
            </a:r>
            <a:r>
              <a:rPr lang="en-GB" sz="900" dirty="0">
                <a:solidFill>
                  <a:schemeClr val="tx1"/>
                </a:solidFill>
                <a:latin typeface="Poppins Light" panose="00000400000000000000" pitchFamily="2" charset="0"/>
                <a:cs typeface="Poppins Light" panose="00000400000000000000" pitchFamily="2" charset="0"/>
              </a:rPr>
              <a:t>(both internally and with the organisations that they work, or hope to work, with).</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have continued to direct substantial efforts on establishing 'Better Organisations', with a focus on aspects such as EDI, leadership, organisational strategies and structures, governance, safeguarding, and capacity building. Notable progress was also observed in ‘Better Connected Systems', evidenced by activities such as collaborative events centred around SPA, bringing together partners from within and outside of the SPA sector. System Partners have also demonstrated ‘Better Community Impact’ through reflective learning practices that resulted in impacts such as the provision of community run programmes and increased participation figures. </a:t>
            </a:r>
          </a:p>
          <a:p>
            <a:pPr>
              <a:lnSpc>
                <a:spcPct val="107000"/>
              </a:lnSpc>
              <a:spcAft>
                <a:spcPts val="600"/>
              </a:spcAft>
              <a:buClr>
                <a:srgbClr val="004069"/>
              </a:buClr>
            </a:pPr>
            <a:r>
              <a:rPr lang="en-GB" sz="900" b="1" dirty="0">
                <a:solidFill>
                  <a:schemeClr val="tx1"/>
                </a:solidFill>
                <a:latin typeface="Poppins Light" panose="00000400000000000000" pitchFamily="2" charset="0"/>
                <a:cs typeface="Poppins Light" panose="00000400000000000000" pitchFamily="2" charset="0"/>
              </a:rPr>
              <a:t>Partner Learning and Impact Model (slide </a:t>
            </a:r>
            <a:r>
              <a:rPr lang="en-GB" sz="900" b="1" dirty="0">
                <a:solidFill>
                  <a:schemeClr val="tx1"/>
                </a:solidFill>
                <a:latin typeface="Poppins Light" panose="00000400000000000000" pitchFamily="2" charset="0"/>
                <a:cs typeface="Poppins Light" panose="00000400000000000000" pitchFamily="2" charset="0"/>
                <a:hlinkClick r:id="rId6" action="ppaction://hlinksldjump"/>
              </a:rPr>
              <a:t>13-15</a:t>
            </a:r>
            <a:r>
              <a:rPr lang="en-GB" sz="900" b="1" dirty="0">
                <a:solidFill>
                  <a:schemeClr val="tx1"/>
                </a:solidFill>
                <a:latin typeface="Poppins Light" panose="00000400000000000000" pitchFamily="2" charset="0"/>
                <a:cs typeface="Poppins Light" panose="00000400000000000000" pitchFamily="2" charset="0"/>
              </a:rPr>
              <a:t>) </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As the PILM has largely been subsumed into the Theory of Change it is unlikely this section will appear in the 24-month reporting. Therefore, this report identifies examples of activities, impacts and learning relating to different parts of the PILM model so that SPs seeking to focus on different aspects can be inspired by other SPs who are making progress.</a:t>
            </a:r>
            <a:r>
              <a:rPr lang="en-GB" sz="900" dirty="0">
                <a:solidFill>
                  <a:schemeClr val="tx1"/>
                </a:solidFill>
                <a:highlight>
                  <a:srgbClr val="FFFF00"/>
                </a:highlight>
                <a:latin typeface="Poppins Light" panose="00000400000000000000" pitchFamily="2" charset="0"/>
                <a:cs typeface="Poppins Light" panose="00000400000000000000" pitchFamily="2" charset="0"/>
              </a:rPr>
              <a:t> </a:t>
            </a:r>
          </a:p>
        </p:txBody>
      </p:sp>
    </p:spTree>
    <p:extLst>
      <p:ext uri="{BB962C8B-B14F-4D97-AF65-F5344CB8AC3E}">
        <p14:creationId xmlns:p14="http://schemas.microsoft.com/office/powerpoint/2010/main" val="333201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a:solidFill>
                  <a:schemeClr val="bg1"/>
                </a:solidFill>
                <a:latin typeface="Poppins SemiBold" panose="02000000000000000000" pitchFamily="2" charset="77"/>
                <a:cs typeface="Poppins SemiBold" panose="02000000000000000000" pitchFamily="2" charset="77"/>
              </a:rPr>
              <a:t>Executive summary (3 of 3)</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nSpc>
                <a:spcPct val="107000"/>
              </a:lnSpc>
              <a:spcAft>
                <a:spcPts val="600"/>
              </a:spcAft>
              <a:buClr>
                <a:srgbClr val="004069"/>
              </a:buClr>
            </a:pPr>
            <a:r>
              <a:rPr kumimoji="0" lang="en-GB" sz="900" b="1" i="0" u="none" strike="noStrike" kern="1200" cap="none" spc="0" normalizeH="0" baseline="0" noProof="0" dirty="0">
                <a:ln>
                  <a:noFill/>
                </a:ln>
                <a:solidFill>
                  <a:schemeClr val="tx1"/>
                </a:solidFill>
                <a:effectLst/>
                <a:uLnTx/>
                <a:uFillTx/>
                <a:latin typeface="Poppins Light" panose="00000400000000000000" pitchFamily="2" charset="0"/>
                <a:ea typeface="+mn-ea"/>
                <a:cs typeface="Poppins Light" panose="00000400000000000000" pitchFamily="2" charset="0"/>
              </a:rPr>
              <a:t>Emotions </a:t>
            </a:r>
            <a:r>
              <a:rPr lang="en-GB" sz="900" b="1" dirty="0">
                <a:solidFill>
                  <a:schemeClr val="tx1"/>
                </a:solidFill>
                <a:latin typeface="Poppins Light" panose="00000400000000000000" pitchFamily="2" charset="0"/>
                <a:cs typeface="Poppins Light" panose="00000400000000000000" pitchFamily="2" charset="0"/>
              </a:rPr>
              <a:t>(see full report) </a:t>
            </a:r>
          </a:p>
          <a:p>
            <a:pPr marL="171450" indent="-171450">
              <a:lnSpc>
                <a:spcPct val="107000"/>
              </a:lnSpc>
              <a:spcAft>
                <a:spcPts val="600"/>
              </a:spcAft>
              <a:buClr>
                <a:srgbClr val="004069"/>
              </a:buClr>
              <a:buFont typeface="Arial" panose="020B0604020202020204" pitchFamily="34" charset="0"/>
              <a:buChar char="•"/>
            </a:pPr>
            <a:r>
              <a:rPr kumimoji="0" lang="en-GB" sz="900" b="0" i="0" u="none" strike="noStrike" kern="1200" cap="none" spc="0" normalizeH="0" baseline="0" noProof="0" dirty="0">
                <a:ln>
                  <a:noFill/>
                </a:ln>
                <a:solidFill>
                  <a:schemeClr val="tx1"/>
                </a:solidFill>
                <a:effectLst/>
                <a:uLnTx/>
                <a:uFillTx/>
                <a:latin typeface="Poppins Light" panose="00000400000000000000" pitchFamily="2" charset="0"/>
                <a:ea typeface="+mn-ea"/>
                <a:cs typeface="Poppins Light" panose="00000400000000000000" pitchFamily="2" charset="0"/>
              </a:rPr>
              <a:t>Although not reviewed in depth, the data was </a:t>
            </a:r>
            <a:r>
              <a:rPr lang="en-GB" sz="900" dirty="0">
                <a:solidFill>
                  <a:schemeClr val="tx1"/>
                </a:solidFill>
                <a:latin typeface="Poppins Light" panose="00000400000000000000" pitchFamily="2" charset="0"/>
                <a:cs typeface="Poppins Light" panose="00000400000000000000" pitchFamily="2" charset="0"/>
              </a:rPr>
              <a:t>checked to ensure that no substantial shift had occurred. </a:t>
            </a:r>
            <a:r>
              <a:rPr kumimoji="0" lang="en-GB" sz="900" b="0" i="0" u="none" strike="noStrike" kern="1200" cap="none" spc="0" normalizeH="0" baseline="0" noProof="0" dirty="0">
                <a:ln>
                  <a:noFill/>
                </a:ln>
                <a:solidFill>
                  <a:schemeClr val="tx1"/>
                </a:solidFill>
                <a:effectLst/>
                <a:uLnTx/>
                <a:uFillTx/>
                <a:latin typeface="Poppins Light" panose="00000400000000000000" pitchFamily="2" charset="0"/>
                <a:ea typeface="+mn-ea"/>
                <a:cs typeface="Poppins Light" panose="00000400000000000000" pitchFamily="2" charset="0"/>
              </a:rPr>
              <a:t>‘Achievement’ words continue to be selected most often by System Partners to describe their feelings or emotions towards their work (including words such as </a:t>
            </a:r>
            <a:r>
              <a:rPr lang="en-GB" sz="900" dirty="0">
                <a:solidFill>
                  <a:schemeClr val="tx1"/>
                </a:solidFill>
                <a:latin typeface="Poppins Light" panose="00000400000000000000" pitchFamily="2" charset="0"/>
                <a:cs typeface="Poppins Light" panose="00000400000000000000" pitchFamily="2" charset="0"/>
              </a:rPr>
              <a:t>‘confident’, ‘energetic’, ‘valued’ and ‘engaged’). ‘Challenge’ words were the second most commonly selected though these predominantly included emotions such as ‘hopeful’ and ‘optimistic’.</a:t>
            </a:r>
          </a:p>
          <a:p>
            <a:pPr>
              <a:lnSpc>
                <a:spcPct val="107000"/>
              </a:lnSpc>
              <a:spcAft>
                <a:spcPts val="600"/>
              </a:spcAft>
              <a:buClr>
                <a:srgbClr val="004069"/>
              </a:buClr>
            </a:pPr>
            <a:r>
              <a:rPr lang="en-GB" sz="900" b="1" dirty="0">
                <a:solidFill>
                  <a:schemeClr val="tx1"/>
                </a:solidFill>
                <a:latin typeface="Poppins Light" panose="00000400000000000000" pitchFamily="2" charset="0"/>
                <a:cs typeface="Poppins Light" panose="00000400000000000000" pitchFamily="2" charset="0"/>
              </a:rPr>
              <a:t>Talent Review (see full report)</a:t>
            </a:r>
          </a:p>
          <a:p>
            <a:pPr marL="171450" indent="-171450">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Predominantly, the work of Talent System Partners between 12-18 months focused on </a:t>
            </a:r>
            <a:r>
              <a:rPr lang="en-GB" sz="900" b="1" dirty="0">
                <a:solidFill>
                  <a:schemeClr val="tx1"/>
                </a:solidFill>
                <a:latin typeface="Poppins Light" panose="00000400000000000000" pitchFamily="2" charset="0"/>
                <a:cs typeface="Poppins Light" panose="00000400000000000000" pitchFamily="2" charset="0"/>
              </a:rPr>
              <a:t>reviewing Talent pathways </a:t>
            </a:r>
            <a:r>
              <a:rPr lang="en-GB" sz="900" dirty="0">
                <a:solidFill>
                  <a:schemeClr val="tx1"/>
                </a:solidFill>
                <a:latin typeface="Poppins Light" panose="00000400000000000000" pitchFamily="2" charset="0"/>
                <a:cs typeface="Poppins Light" panose="00000400000000000000" pitchFamily="2" charset="0"/>
              </a:rPr>
              <a:t>and making improvements, </a:t>
            </a:r>
            <a:r>
              <a:rPr lang="en-GB" sz="900" b="1" dirty="0">
                <a:solidFill>
                  <a:schemeClr val="tx1"/>
                </a:solidFill>
                <a:latin typeface="Poppins Light" panose="00000400000000000000" pitchFamily="2" charset="0"/>
                <a:cs typeface="Poppins Light" panose="00000400000000000000" pitchFamily="2" charset="0"/>
              </a:rPr>
              <a:t>focusing on how to increase diversity </a:t>
            </a:r>
            <a:r>
              <a:rPr lang="en-GB" sz="900" dirty="0">
                <a:solidFill>
                  <a:schemeClr val="tx1"/>
                </a:solidFill>
                <a:latin typeface="Poppins Light" panose="00000400000000000000" pitchFamily="2" charset="0"/>
                <a:cs typeface="Poppins Light" panose="00000400000000000000" pitchFamily="2" charset="0"/>
              </a:rPr>
              <a:t>(particularly among women, lower socio-economic groups, children and young people, and those with disabilities), c</a:t>
            </a:r>
            <a:r>
              <a:rPr lang="en-GB" sz="900" b="1" dirty="0">
                <a:solidFill>
                  <a:schemeClr val="tx1"/>
                </a:solidFill>
                <a:latin typeface="Poppins Light" panose="00000400000000000000" pitchFamily="2" charset="0"/>
                <a:cs typeface="Poppins Light" panose="00000400000000000000" pitchFamily="2" charset="0"/>
              </a:rPr>
              <a:t>ontinuing to deliver research into barriers to participation </a:t>
            </a:r>
            <a:r>
              <a:rPr lang="en-GB" sz="900" dirty="0">
                <a:solidFill>
                  <a:schemeClr val="tx1"/>
                </a:solidFill>
                <a:latin typeface="Poppins Light" panose="00000400000000000000" pitchFamily="2" charset="0"/>
                <a:cs typeface="Poppins Light" panose="00000400000000000000" pitchFamily="2" charset="0"/>
              </a:rPr>
              <a:t>and actioning findings from these insights and p</a:t>
            </a:r>
            <a:r>
              <a:rPr lang="en-GB" sz="900" b="1" dirty="0">
                <a:solidFill>
                  <a:schemeClr val="tx1"/>
                </a:solidFill>
                <a:latin typeface="Poppins Light" panose="00000400000000000000" pitchFamily="2" charset="0"/>
                <a:cs typeface="Poppins Light" panose="00000400000000000000" pitchFamily="2" charset="0"/>
              </a:rPr>
              <a:t>roviding coaches with training opportunities.. </a:t>
            </a:r>
            <a:r>
              <a:rPr lang="en-GB" sz="900" dirty="0">
                <a:solidFill>
                  <a:schemeClr val="tx1"/>
                </a:solidFill>
                <a:latin typeface="Poppins Light" panose="00000400000000000000" pitchFamily="2" charset="0"/>
                <a:cs typeface="Poppins Light" panose="00000400000000000000" pitchFamily="2" charset="0"/>
              </a:rPr>
              <a:t>Reported impact and progress related to: successfully </a:t>
            </a:r>
            <a:r>
              <a:rPr lang="en-GB" sz="900" b="1" dirty="0">
                <a:solidFill>
                  <a:schemeClr val="tx1"/>
                </a:solidFill>
                <a:latin typeface="Poppins Light" panose="00000400000000000000" pitchFamily="2" charset="0"/>
                <a:cs typeface="Poppins Light" panose="00000400000000000000" pitchFamily="2" charset="0"/>
              </a:rPr>
              <a:t>diversifying Talent</a:t>
            </a:r>
            <a:r>
              <a:rPr lang="en-GB" sz="900" dirty="0">
                <a:solidFill>
                  <a:schemeClr val="tx1"/>
                </a:solidFill>
                <a:latin typeface="Poppins Light" panose="00000400000000000000" pitchFamily="2" charset="0"/>
                <a:cs typeface="Poppins Light" panose="00000400000000000000" pitchFamily="2" charset="0"/>
              </a:rPr>
              <a:t>, </a:t>
            </a:r>
            <a:r>
              <a:rPr lang="en-GB" sz="900" b="1" dirty="0">
                <a:solidFill>
                  <a:schemeClr val="tx1"/>
                </a:solidFill>
                <a:latin typeface="Poppins Light" panose="00000400000000000000" pitchFamily="2" charset="0"/>
                <a:cs typeface="Poppins Light" panose="00000400000000000000" pitchFamily="2" charset="0"/>
              </a:rPr>
              <a:t>reaching diverse groups</a:t>
            </a:r>
            <a:r>
              <a:rPr lang="en-GB" sz="900" dirty="0">
                <a:solidFill>
                  <a:schemeClr val="tx1"/>
                </a:solidFill>
                <a:latin typeface="Poppins Light" panose="00000400000000000000" pitchFamily="2" charset="0"/>
                <a:cs typeface="Poppins Light" panose="00000400000000000000" pitchFamily="2" charset="0"/>
              </a:rPr>
              <a:t>, better </a:t>
            </a:r>
            <a:r>
              <a:rPr lang="en-GB" sz="900" b="1" dirty="0">
                <a:solidFill>
                  <a:schemeClr val="tx1"/>
                </a:solidFill>
                <a:latin typeface="Poppins Light" panose="00000400000000000000" pitchFamily="2" charset="0"/>
                <a:cs typeface="Poppins Light" panose="00000400000000000000" pitchFamily="2" charset="0"/>
              </a:rPr>
              <a:t>en</a:t>
            </a:r>
            <a:r>
              <a:rPr lang="en-GB" sz="900" b="1" dirty="0">
                <a:solidFill>
                  <a:prstClr val="black"/>
                </a:solidFill>
                <a:latin typeface="Poppins Light" panose="00000400000000000000" pitchFamily="2" charset="0"/>
                <a:ea typeface="Calibri" panose="020F0502020204030204"/>
                <a:cs typeface="Poppins Light" panose="00000400000000000000" pitchFamily="2" charset="0"/>
              </a:rPr>
              <a:t>gaging athletes, improving competition</a:t>
            </a:r>
            <a:r>
              <a:rPr lang="en-GB" sz="900" dirty="0">
                <a:solidFill>
                  <a:prstClr val="black"/>
                </a:solidFill>
                <a:latin typeface="Poppins Light" panose="00000400000000000000" pitchFamily="2" charset="0"/>
                <a:ea typeface="Calibri" panose="020F0502020204030204"/>
                <a:cs typeface="Poppins Light" panose="00000400000000000000" pitchFamily="2" charset="0"/>
              </a:rPr>
              <a:t> and </a:t>
            </a:r>
            <a:r>
              <a:rPr lang="en-GB" sz="900" b="1" dirty="0">
                <a:solidFill>
                  <a:prstClr val="black"/>
                </a:solidFill>
                <a:latin typeface="Poppins Light" panose="00000400000000000000" pitchFamily="2" charset="0"/>
                <a:ea typeface="Calibri" panose="020F0502020204030204"/>
                <a:cs typeface="Poppins Light" panose="00000400000000000000" pitchFamily="2" charset="0"/>
              </a:rPr>
              <a:t>improving retention</a:t>
            </a:r>
            <a:r>
              <a:rPr lang="en-GB" sz="900" dirty="0">
                <a:solidFill>
                  <a:prstClr val="black"/>
                </a:solidFill>
                <a:latin typeface="Poppins Light" panose="00000400000000000000" pitchFamily="2" charset="0"/>
                <a:ea typeface="Calibri" panose="020F0502020204030204"/>
                <a:cs typeface="Poppins Light" panose="00000400000000000000" pitchFamily="2" charset="0"/>
              </a:rPr>
              <a:t>..</a:t>
            </a:r>
          </a:p>
          <a:p>
            <a:pPr marL="171450" indent="-171450">
              <a:buClr>
                <a:srgbClr val="004069"/>
              </a:buClr>
              <a:buFont typeface="Arial" panose="020B0604020202020204" pitchFamily="34" charset="0"/>
              <a:buChar char="•"/>
            </a:pPr>
            <a:endParaRPr lang="en-GB" sz="900" dirty="0">
              <a:solidFill>
                <a:schemeClr val="tx1"/>
              </a:solidFill>
              <a:latin typeface="Poppins Light" panose="00000400000000000000" pitchFamily="2" charset="0"/>
              <a:cs typeface="Poppins Light" panose="00000400000000000000" pitchFamily="2" charset="0"/>
            </a:endParaRPr>
          </a:p>
          <a:p>
            <a:pPr>
              <a:lnSpc>
                <a:spcPct val="107000"/>
              </a:lnSpc>
              <a:spcAft>
                <a:spcPts val="600"/>
              </a:spcAft>
              <a:buClr>
                <a:srgbClr val="004069"/>
              </a:buClr>
            </a:pPr>
            <a:r>
              <a:rPr lang="en-GB" sz="900" b="1" dirty="0">
                <a:solidFill>
                  <a:schemeClr val="tx1"/>
                </a:solidFill>
                <a:latin typeface="Poppins Light" panose="00000400000000000000" pitchFamily="2" charset="0"/>
                <a:cs typeface="Poppins Light" panose="00000400000000000000" pitchFamily="2" charset="0"/>
              </a:rPr>
              <a:t>Recommendations and next steps (see full report) </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Moving forwards, Sport England (working alongside the evaluation and learning consortium partners) may wish to consider the following based on the content of this report. This advice is similar to that provided in the 12-month reporting as, while some progress has been made for the 24-month reporting, there is still more work to be done:</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How well System Partners’ goals align with the </a:t>
            </a:r>
            <a:r>
              <a:rPr lang="en-GB" sz="900" dirty="0" err="1">
                <a:solidFill>
                  <a:schemeClr val="tx1"/>
                </a:solidFill>
                <a:latin typeface="Poppins Light" panose="00000400000000000000" pitchFamily="2" charset="0"/>
                <a:cs typeface="Poppins Light" panose="00000400000000000000" pitchFamily="2" charset="0"/>
              </a:rPr>
              <a:t>UtM</a:t>
            </a:r>
            <a:r>
              <a:rPr lang="en-GB" sz="900" dirty="0">
                <a:solidFill>
                  <a:schemeClr val="tx1"/>
                </a:solidFill>
                <a:latin typeface="Poppins Light" panose="00000400000000000000" pitchFamily="2" charset="0"/>
                <a:cs typeface="Poppins Light" panose="00000400000000000000" pitchFamily="2" charset="0"/>
              </a:rPr>
              <a:t> outcomes and whether or not they are ‘completable’ in their current form.</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How System Partners can be better supported to evidence their impact and learning.</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What support Sport England can provide to help System Partners respond to the challenges they face (see below for a quick win).</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What can be streamlined in terms of data collection (to minimise the reporting burden placed on System Partners whilst ensuring the necessary insight is gathered) and collective analysis/ reporting (to speed up the process and maximise the utility of reporting outputs).</a:t>
            </a:r>
          </a:p>
          <a:p>
            <a:pPr marL="171450" indent="-171450">
              <a:spcAft>
                <a:spcPts val="600"/>
              </a:spcAft>
              <a:buFont typeface="Arial" panose="020B0604020202020204" pitchFamily="34" charset="0"/>
              <a:buChar char="•"/>
            </a:pPr>
            <a:endParaRPr lang="en-GB" sz="900" dirty="0">
              <a:solidFill>
                <a:schemeClr val="tx1"/>
              </a:solidFill>
              <a:highlight>
                <a:srgbClr val="FFFF00"/>
              </a:highlight>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60867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9F33-1142-E47C-4EBD-AF18E221C301}"/>
            </a:ext>
          </a:extLst>
        </p:cNvPr>
        <p:cNvGrpSpPr/>
        <p:nvPr/>
      </p:nvGrpSpPr>
      <p:grpSpPr>
        <a:xfrm>
          <a:off x="0" y="0"/>
          <a:ext cx="0" cy="0"/>
          <a:chOff x="0" y="0"/>
          <a:chExt cx="0" cy="0"/>
        </a:xfrm>
      </p:grpSpPr>
      <p:pic>
        <p:nvPicPr>
          <p:cNvPr id="8" name="Picture 7" descr="A person riding on the back of a bicycle&#10;&#10;Description automatically generated">
            <a:extLst>
              <a:ext uri="{FF2B5EF4-FFF2-40B4-BE49-F238E27FC236}">
                <a16:creationId xmlns:a16="http://schemas.microsoft.com/office/drawing/2014/main" id="{C9782354-F94A-BA2B-B705-5DEEB465F2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4569" y="204236"/>
            <a:ext cx="3598531" cy="4602133"/>
          </a:xfrm>
          <a:prstGeom prst="rect">
            <a:avLst/>
          </a:prstGeom>
        </p:spPr>
      </p:pic>
      <p:grpSp>
        <p:nvGrpSpPr>
          <p:cNvPr id="2" name="Group 1">
            <a:extLst>
              <a:ext uri="{FF2B5EF4-FFF2-40B4-BE49-F238E27FC236}">
                <a16:creationId xmlns:a16="http://schemas.microsoft.com/office/drawing/2014/main" id="{B4805D03-FB0B-3DF8-EAAA-9E59190316A1}"/>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E4CA5572-2542-79E7-DA64-E99269EC06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29DBB50F-A0D4-2B59-A36C-2028A768EE5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D2C0301B-ED93-E4F8-6504-24292475E0F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0148A337-A0EC-0C41-4482-DB229D1EB0E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FF6C87FB-93CE-F354-9B00-C2658C11847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494D4B6D-A67C-5B4D-A58D-187230D010F3}"/>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a:solidFill>
                  <a:schemeClr val="accent2"/>
                </a:solidFill>
                <a:latin typeface="Poppins SemiBold" panose="02000000000000000000" pitchFamily="2" charset="77"/>
                <a:cs typeface="Poppins SemiBold" panose="02000000000000000000" pitchFamily="2" charset="77"/>
              </a:rPr>
              <a:t>Progress against KPIs – overview and commentary</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93329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931-74DC-12AD-B002-8F290B38BDAA}"/>
              </a:ext>
            </a:extLst>
          </p:cNvPr>
          <p:cNvSpPr>
            <a:spLocks noGrp="1"/>
          </p:cNvSpPr>
          <p:nvPr>
            <p:ph type="title"/>
          </p:nvPr>
        </p:nvSpPr>
        <p:spPr>
          <a:xfrm>
            <a:off x="431928" y="323127"/>
            <a:ext cx="8280146" cy="381671"/>
          </a:xfrm>
        </p:spPr>
        <p:txBody>
          <a:bodyPr/>
          <a:lstStyle/>
          <a:p>
            <a:r>
              <a:rPr lang="en-GB" sz="1800"/>
              <a:t>KPI Dashboard</a:t>
            </a:r>
          </a:p>
        </p:txBody>
      </p:sp>
      <p:graphicFrame>
        <p:nvGraphicFramePr>
          <p:cNvPr id="23" name="Chart 22">
            <a:extLst>
              <a:ext uri="{FF2B5EF4-FFF2-40B4-BE49-F238E27FC236}">
                <a16:creationId xmlns:a16="http://schemas.microsoft.com/office/drawing/2014/main" id="{C8F77572-86DB-3744-902A-C346D78545A1}"/>
              </a:ext>
            </a:extLst>
          </p:cNvPr>
          <p:cNvGraphicFramePr/>
          <p:nvPr>
            <p:extLst>
              <p:ext uri="{D42A27DB-BD31-4B8C-83A1-F6EECF244321}">
                <p14:modId xmlns:p14="http://schemas.microsoft.com/office/powerpoint/2010/main" val="3822926873"/>
              </p:ext>
            </p:extLst>
          </p:nvPr>
        </p:nvGraphicFramePr>
        <p:xfrm>
          <a:off x="431926" y="2961356"/>
          <a:ext cx="4140074" cy="19398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B6E09A6-5889-A6D4-A250-D5F988ADDC83}"/>
              </a:ext>
            </a:extLst>
          </p:cNvPr>
          <p:cNvGraphicFramePr/>
          <p:nvPr>
            <p:extLst>
              <p:ext uri="{D42A27DB-BD31-4B8C-83A1-F6EECF244321}">
                <p14:modId xmlns:p14="http://schemas.microsoft.com/office/powerpoint/2010/main" val="2585285370"/>
              </p:ext>
            </p:extLst>
          </p:nvPr>
        </p:nvGraphicFramePr>
        <p:xfrm>
          <a:off x="431926" y="750185"/>
          <a:ext cx="4140074" cy="22216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83EAD26-4B69-471E-9ED1-3EB30EE9527F}"/>
              </a:ext>
            </a:extLst>
          </p:cNvPr>
          <p:cNvSpPr txBox="1"/>
          <p:nvPr/>
        </p:nvSpPr>
        <p:spPr>
          <a:xfrm>
            <a:off x="322198" y="4901183"/>
            <a:ext cx="1943392" cy="146579"/>
          </a:xfrm>
          <a:prstGeom prst="rect">
            <a:avLst/>
          </a:prstGeom>
          <a:noFill/>
        </p:spPr>
        <p:txBody>
          <a:bodyPr wrap="square" lIns="0" tIns="0" rIns="0" bIns="0" rtlCol="0">
            <a:spAutoFit/>
          </a:bodyPr>
          <a:lstStyle/>
          <a:p>
            <a:pPr algn="l">
              <a:lnSpc>
                <a:spcPct val="110000"/>
              </a:lnSpc>
              <a:spcBef>
                <a:spcPts val="400"/>
              </a:spcBef>
              <a:spcAft>
                <a:spcPts val="400"/>
              </a:spcAft>
            </a:pPr>
            <a:r>
              <a:rPr lang="en-GB" sz="900">
                <a:latin typeface="Poppins Light" panose="00000400000000000000" pitchFamily="2" charset="0"/>
                <a:cs typeface="Poppins Light" panose="00000400000000000000" pitchFamily="2" charset="0"/>
              </a:rPr>
              <a:t>Base: System Partners - 123</a:t>
            </a:r>
          </a:p>
        </p:txBody>
      </p:sp>
      <p:graphicFrame>
        <p:nvGraphicFramePr>
          <p:cNvPr id="10" name="Chart 9">
            <a:extLst>
              <a:ext uri="{FF2B5EF4-FFF2-40B4-BE49-F238E27FC236}">
                <a16:creationId xmlns:a16="http://schemas.microsoft.com/office/drawing/2014/main" id="{35EE7123-656F-FEE9-0EB7-BD070A320396}"/>
              </a:ext>
            </a:extLst>
          </p:cNvPr>
          <p:cNvGraphicFramePr/>
          <p:nvPr>
            <p:extLst>
              <p:ext uri="{D42A27DB-BD31-4B8C-83A1-F6EECF244321}">
                <p14:modId xmlns:p14="http://schemas.microsoft.com/office/powerpoint/2010/main" val="3729248414"/>
              </p:ext>
            </p:extLst>
          </p:nvPr>
        </p:nvGraphicFramePr>
        <p:xfrm>
          <a:off x="4572000" y="795572"/>
          <a:ext cx="4140074" cy="2221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C3CF488-42EE-A9FD-0FCA-265055F10C43}"/>
              </a:ext>
            </a:extLst>
          </p:cNvPr>
          <p:cNvGraphicFramePr/>
          <p:nvPr>
            <p:extLst>
              <p:ext uri="{D42A27DB-BD31-4B8C-83A1-F6EECF244321}">
                <p14:modId xmlns:p14="http://schemas.microsoft.com/office/powerpoint/2010/main" val="4110580819"/>
              </p:ext>
            </p:extLst>
          </p:nvPr>
        </p:nvGraphicFramePr>
        <p:xfrm>
          <a:off x="4906736" y="3107960"/>
          <a:ext cx="3517201" cy="1855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003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GB" sz="2400" b="1" dirty="0">
                <a:solidFill>
                  <a:schemeClr val="bg1"/>
                </a:solidFill>
                <a:latin typeface="Poppins SemiBold" panose="02000000000000000000" pitchFamily="2" charset="77"/>
                <a:cs typeface="Poppins SemiBold" panose="02000000000000000000" pitchFamily="2" charset="77"/>
              </a:rPr>
              <a:t>Commentary: progress between 12 and 18 months</a:t>
            </a:r>
            <a:endParaRPr lang="en-US" sz="2400" b="1" dirty="0">
              <a:solidFill>
                <a:schemeClr val="bg1"/>
              </a:solidFill>
              <a:latin typeface="Poppins SemiBold" panose="02000000000000000000" pitchFamily="2" charset="77"/>
              <a:cs typeface="Poppins SemiBold" panose="02000000000000000000" pitchFamily="2" charset="77"/>
            </a:endParaRP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Period largely focussed on consolidation &amp; building on foundations. </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Strategies largely agreed and in place</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New staff in place (especially in communications, marketing, EDI / CYP)</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Restructures complete</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Move towards training / embedding new strategies</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Shifting to embedding new ways of working</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Strengthening and building on relationships that have been developed (e.g. more schools now engaged, seeking to get further into schools, e.g. now being actively approached, e.g. groups of APs, NGBs and NPs working together) </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Potentially new challenges emerging with regards to maintaining relationships (rather than building them)</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Starting to apply principles / try things out / pilot </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Sometimes more successful than others (e.g. reflection that ideally would have allowed more time for co-production) </a:t>
            </a:r>
          </a:p>
          <a:p>
            <a:pPr marL="628650" lvl="1"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Some demonstrating increased focus on (under-represented) target groups</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New mechanisms in place to collect info / data – currently largely focussed on establishing baselines and priorities</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Expansion of NGBs, contraction of APs – across all groups concern about the risk of creating appetite that cannot be resourced</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Particular mention improvement of Talent pathways in NGBs</a:t>
            </a:r>
          </a:p>
          <a:p>
            <a:pPr marL="171450" indent="-171450">
              <a:lnSpc>
                <a:spcPct val="110000"/>
              </a:lnSpc>
              <a:buClr>
                <a:srgbClr val="004069"/>
              </a:buClr>
              <a:buFont typeface="Arial" panose="020B0604020202020204" pitchFamily="34" charset="0"/>
              <a:buChar char="•"/>
            </a:pPr>
            <a:r>
              <a:rPr lang="en-GB" sz="1100" dirty="0">
                <a:solidFill>
                  <a:schemeClr val="tx1"/>
                </a:solidFill>
                <a:latin typeface="Poppins Light" panose="00000400000000000000" pitchFamily="2" charset="0"/>
                <a:cs typeface="Poppins Light" panose="00000400000000000000" pitchFamily="2" charset="0"/>
              </a:rPr>
              <a:t>Updates from NPs sometimes less persuasive / more likely to be missing</a:t>
            </a:r>
          </a:p>
          <a:p>
            <a:pPr marL="171450" indent="-171450">
              <a:lnSpc>
                <a:spcPct val="110000"/>
              </a:lnSpc>
              <a:buClr>
                <a:srgbClr val="004069"/>
              </a:buClr>
              <a:buFont typeface="Arial" panose="020B0604020202020204" pitchFamily="34" charset="0"/>
              <a:buChar char="•"/>
            </a:pPr>
            <a:endParaRPr lang="en-GB" sz="11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27797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riding on the back of a bicycle&#10;&#10;Description automatically generated">
            <a:extLst>
              <a:ext uri="{FF2B5EF4-FFF2-40B4-BE49-F238E27FC236}">
                <a16:creationId xmlns:a16="http://schemas.microsoft.com/office/drawing/2014/main" id="{32F3DE52-BD84-0D4D-87F1-59D6622F94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4569" y="204236"/>
            <a:ext cx="3598531" cy="4602133"/>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a:solidFill>
                  <a:schemeClr val="accent2"/>
                </a:solidFill>
                <a:latin typeface="Poppins SemiBold" panose="02000000000000000000" pitchFamily="2" charset="77"/>
                <a:cs typeface="Poppins SemiBold" panose="02000000000000000000" pitchFamily="2" charset="77"/>
              </a:rPr>
              <a:t>Progress against </a:t>
            </a:r>
            <a:r>
              <a:rPr lang="en-US" sz="3200" b="1" err="1">
                <a:solidFill>
                  <a:schemeClr val="accent2"/>
                </a:solidFill>
                <a:latin typeface="Poppins SemiBold" panose="02000000000000000000" pitchFamily="2" charset="77"/>
                <a:cs typeface="Poppins SemiBold" panose="02000000000000000000" pitchFamily="2" charset="77"/>
              </a:rPr>
              <a:t>UtM</a:t>
            </a:r>
            <a:r>
              <a:rPr lang="en-US" sz="3200" b="1">
                <a:solidFill>
                  <a:schemeClr val="accent2"/>
                </a:solidFill>
                <a:latin typeface="Poppins SemiBold" panose="02000000000000000000" pitchFamily="2" charset="77"/>
                <a:cs typeface="Poppins SemiBold" panose="02000000000000000000" pitchFamily="2" charset="77"/>
              </a:rPr>
              <a:t> outcomes</a:t>
            </a:r>
          </a:p>
          <a:p>
            <a:pPr>
              <a:lnSpc>
                <a:spcPts val="2000"/>
              </a:lnSpc>
            </a:pPr>
            <a:endParaRPr lang="en-US" sz="24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76235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a:solidFill>
                  <a:schemeClr val="bg1"/>
                </a:solidFill>
                <a:latin typeface="Poppins SemiBold" panose="02000000000000000000" pitchFamily="2" charset="77"/>
                <a:cs typeface="Poppins SemiBold" panose="02000000000000000000" pitchFamily="2" charset="77"/>
              </a:rPr>
              <a:t>Summary of progress against </a:t>
            </a:r>
            <a:r>
              <a:rPr lang="en-US" sz="2400" b="1" err="1">
                <a:solidFill>
                  <a:schemeClr val="bg1"/>
                </a:solidFill>
                <a:latin typeface="Poppins SemiBold" panose="02000000000000000000" pitchFamily="2" charset="77"/>
                <a:cs typeface="Poppins SemiBold" panose="02000000000000000000" pitchFamily="2" charset="77"/>
              </a:rPr>
              <a:t>UtM</a:t>
            </a:r>
            <a:r>
              <a:rPr lang="en-US" sz="2400" b="1">
                <a:solidFill>
                  <a:schemeClr val="bg1"/>
                </a:solidFill>
                <a:latin typeface="Poppins SemiBold" panose="02000000000000000000" pitchFamily="2" charset="77"/>
                <a:cs typeface="Poppins SemiBold" panose="02000000000000000000" pitchFamily="2" charset="77"/>
              </a:rPr>
              <a:t> outcomes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System Partners continued to describe plenty of activities being undertaken with the aim of improving performance against each of the four Uniting the Movement (</a:t>
            </a:r>
            <a:r>
              <a:rPr lang="en-GB" sz="1100" b="1" dirty="0" err="1">
                <a:solidFill>
                  <a:schemeClr val="tx1"/>
                </a:solidFill>
                <a:latin typeface="Poppins Light" panose="00000400000000000000" pitchFamily="2" charset="0"/>
                <a:cs typeface="Poppins Light" panose="00000400000000000000" pitchFamily="2" charset="0"/>
              </a:rPr>
              <a:t>UtM</a:t>
            </a:r>
            <a:r>
              <a:rPr lang="en-GB" sz="1100" b="1" dirty="0">
                <a:solidFill>
                  <a:schemeClr val="tx1"/>
                </a:solidFill>
                <a:latin typeface="Poppins Light" panose="00000400000000000000" pitchFamily="2" charset="0"/>
                <a:cs typeface="Poppins Light" panose="00000400000000000000" pitchFamily="2" charset="0"/>
              </a:rPr>
              <a:t>) outcomes. </a:t>
            </a:r>
            <a:r>
              <a:rPr lang="en-GB" sz="1100" dirty="0">
                <a:solidFill>
                  <a:schemeClr val="tx1"/>
                </a:solidFill>
                <a:latin typeface="Poppins Light" panose="00000400000000000000" pitchFamily="2" charset="0"/>
                <a:cs typeface="Poppins Light" panose="00000400000000000000" pitchFamily="2" charset="0"/>
              </a:rPr>
              <a:t>Activities tended to focus on:</a:t>
            </a:r>
          </a:p>
          <a:p>
            <a:pPr marL="171450" indent="-171450">
              <a:buClr>
                <a:srgbClr val="004069"/>
              </a:buClr>
              <a:buFont typeface="Arial" panose="020B0604020202020204" pitchFamily="34" charset="0"/>
              <a:buChar char="•"/>
            </a:pPr>
            <a:endParaRPr lang="en-GB" sz="1100" dirty="0">
              <a:solidFill>
                <a:schemeClr val="tx1"/>
              </a:solidFill>
              <a:highlight>
                <a:srgbClr val="FFFF00"/>
              </a:highlight>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Increasing activity/ decreasing inactivity: </a:t>
            </a:r>
            <a:r>
              <a:rPr lang="en-GB" sz="1100" dirty="0">
                <a:solidFill>
                  <a:schemeClr val="tx1"/>
                </a:solidFill>
                <a:latin typeface="Poppins Light" panose="00000400000000000000" pitchFamily="2" charset="0"/>
                <a:cs typeface="Poppins Light" panose="00000400000000000000" pitchFamily="2" charset="0"/>
              </a:rPr>
              <a:t>programmes and events to encourage SPA participation, working in partnership to reach target audiences continue and some new initiatives are now becoming self-sustaining. SPs are continuing to build insight to inform strategies and develop new ideas to engage wider audiences. Some are reporting increased participation, while others are optimistic that this will come.</a:t>
            </a:r>
          </a:p>
          <a:p>
            <a:pPr marL="628650" lvl="1" indent="-171450">
              <a:buClr>
                <a:srgbClr val="004069"/>
              </a:buClr>
              <a:buFont typeface="Arial" panose="020B0604020202020204" pitchFamily="34" charset="0"/>
              <a:buChar char="•"/>
            </a:pPr>
            <a:endParaRPr lang="en-GB" sz="1100" b="1" dirty="0">
              <a:solidFill>
                <a:schemeClr val="tx1"/>
              </a:solidFill>
              <a:highlight>
                <a:srgbClr val="FFFF00"/>
              </a:highlight>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Narrowing inequalities: </a:t>
            </a:r>
            <a:r>
              <a:rPr lang="en-GB" sz="1100" dirty="0">
                <a:solidFill>
                  <a:schemeClr val="tx1"/>
                </a:solidFill>
                <a:latin typeface="Poppins Light" panose="00000400000000000000" pitchFamily="2" charset="0"/>
                <a:cs typeface="Poppins Light" panose="00000400000000000000" pitchFamily="2" charset="0"/>
              </a:rPr>
              <a:t>work continues on internal EDI processes (e.g. diversifying their workforce, developing and implementing EDI strategies), but more emphasis on external activities including co-designing programmes and communication campaigns with groups of interest, building partnerships with a diverse range of organisations to have more inclusive reach, and better use of data to inform activities.</a:t>
            </a:r>
          </a:p>
          <a:p>
            <a:pPr marL="628650" lvl="1" indent="-171450">
              <a:buClr>
                <a:srgbClr val="004069"/>
              </a:buClr>
              <a:buFont typeface="Arial" panose="020B0604020202020204" pitchFamily="34" charset="0"/>
              <a:buChar char="•"/>
            </a:pPr>
            <a:endParaRPr lang="en-GB" sz="1100" b="1" dirty="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Improving the experiences of CYP: </a:t>
            </a:r>
            <a:r>
              <a:rPr lang="en-GB" sz="1100" dirty="0">
                <a:solidFill>
                  <a:schemeClr val="tx1"/>
                </a:solidFill>
                <a:latin typeface="Poppins Light" panose="00000400000000000000" pitchFamily="2" charset="0"/>
                <a:cs typeface="Poppins Light" panose="00000400000000000000" pitchFamily="2" charset="0"/>
              </a:rPr>
              <a:t>supporting the School Games and upskilling School Games Organisers remains important as well as working with schools/ teachers more broadly to promote SPA. Some are reaching out to young people for the first time and supporting clubs to do this. Finding ways to ensure that youth voice is used to shape activities is also continuing.</a:t>
            </a:r>
            <a:r>
              <a:rPr lang="en-GB" sz="1100" dirty="0">
                <a:solidFill>
                  <a:schemeClr val="tx1"/>
                </a:solidFill>
                <a:highlight>
                  <a:srgbClr val="FFFF00"/>
                </a:highlight>
                <a:latin typeface="Poppins Light" panose="00000400000000000000" pitchFamily="2" charset="0"/>
                <a:cs typeface="Poppins Light" panose="00000400000000000000" pitchFamily="2" charset="0"/>
              </a:rPr>
              <a:t> </a:t>
            </a:r>
          </a:p>
          <a:p>
            <a:pPr marL="628650" lvl="1" indent="-171450">
              <a:buClr>
                <a:srgbClr val="004069"/>
              </a:buClr>
              <a:buFont typeface="Arial" panose="020B0604020202020204" pitchFamily="34" charset="0"/>
              <a:buChar char="•"/>
            </a:pPr>
            <a:endParaRPr lang="en-GB" sz="1100" b="1"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System Partners were most able to describe impact through traditional ‘outputs’ such as participation numbers. </a:t>
            </a:r>
            <a:r>
              <a:rPr lang="en-GB" sz="1100" dirty="0">
                <a:solidFill>
                  <a:schemeClr val="tx1"/>
                </a:solidFill>
                <a:latin typeface="Poppins Light" panose="00000400000000000000" pitchFamily="2" charset="0"/>
                <a:cs typeface="Poppins Light" panose="00000400000000000000" pitchFamily="2" charset="0"/>
              </a:rPr>
              <a:t>Other forms of impact (such as the impact of working in greater collaboration with other organisations) were less easily evidenced. Nonetheless, there is some mention of SPs working together and collaborating on different topics and examples of SPs successfully influencing other organisations in their systems. </a:t>
            </a:r>
          </a:p>
        </p:txBody>
      </p:sp>
    </p:spTree>
    <p:extLst>
      <p:ext uri="{BB962C8B-B14F-4D97-AF65-F5344CB8AC3E}">
        <p14:creationId xmlns:p14="http://schemas.microsoft.com/office/powerpoint/2010/main" val="2449966792"/>
      </p:ext>
    </p:extLst>
  </p:cSld>
  <p:clrMapOvr>
    <a:masterClrMapping/>
  </p:clrMapOvr>
</p:sld>
</file>

<file path=ppt/theme/theme1.xml><?xml version="1.0" encoding="utf-8"?>
<a:theme xmlns:a="http://schemas.openxmlformats.org/drawingml/2006/main" name="Office Theme">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AE804F46-3CB0-491F-A94C-E299CDCDA9EE}"/>
    </a:ext>
  </a:extLst>
</a:theme>
</file>

<file path=ppt/theme/theme2.xml><?xml version="1.0" encoding="utf-8"?>
<a:theme xmlns:a="http://schemas.openxmlformats.org/drawingml/2006/main" name="Custom Design">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3D74EA43-E68D-4164-8B21-16C0B83A12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F97854799914597AF35253CD4BDF5" ma:contentTypeVersion="17" ma:contentTypeDescription="Create a new document." ma:contentTypeScope="" ma:versionID="7a9a2f355509ba2b658b5bfdce406de6">
  <xsd:schema xmlns:xsd="http://www.w3.org/2001/XMLSchema" xmlns:xs="http://www.w3.org/2001/XMLSchema" xmlns:p="http://schemas.microsoft.com/office/2006/metadata/properties" xmlns:ns2="998ebbf1-b7a3-42ff-832d-c2a28724348b" xmlns:ns3="599b4862-8788-40d2-919e-9f1e1ac1cb98" xmlns:ns4="24dee865-13e4-48c0-95e8-7e90a76449fe" targetNamespace="http://schemas.microsoft.com/office/2006/metadata/properties" ma:root="true" ma:fieldsID="df9c961297ac7496fa3d19fb79b96d9f" ns2:_="" ns3:_="" ns4:_="">
    <xsd:import namespace="998ebbf1-b7a3-42ff-832d-c2a28724348b"/>
    <xsd:import namespace="599b4862-8788-40d2-919e-9f1e1ac1cb98"/>
    <xsd:import namespace="24dee865-13e4-48c0-95e8-7e90a76449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ebbf1-b7a3-42ff-832d-c2a287243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8f8a13-c745-4118-a70d-371aa1ddb4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9b4862-8788-40d2-919e-9f1e1ac1cb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ee865-13e4-48c0-95e8-7e90a76449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e3ef581-905a-43de-990f-253e2d02eb5c}" ma:internalName="TaxCatchAll" ma:showField="CatchAllData" ma:web="599b4862-8788-40d2-919e-9f1e1ac1c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dee865-13e4-48c0-95e8-7e90a76449fe" xsi:nil="true"/>
    <lcf76f155ced4ddcb4097134ff3c332f xmlns="998ebbf1-b7a3-42ff-832d-c2a28724348b">
      <Terms xmlns="http://schemas.microsoft.com/office/infopath/2007/PartnerControls"/>
    </lcf76f155ced4ddcb4097134ff3c332f>
    <SharedWithUsers xmlns="599b4862-8788-40d2-919e-9f1e1ac1cb98">
      <UserInfo>
        <DisplayName>Tomos Watts</DisplayName>
        <AccountId>43</AccountId>
        <AccountType/>
      </UserInfo>
      <UserInfo>
        <DisplayName>Lucy Palfreyman</DisplayName>
        <AccountId>338</AccountId>
        <AccountType/>
      </UserInfo>
      <UserInfo>
        <DisplayName>Jo Underhill</DisplayName>
        <AccountId>376</AccountId>
        <AccountType/>
      </UserInfo>
      <UserInfo>
        <DisplayName>Tim Fitches</DisplayName>
        <AccountId>358</AccountId>
        <AccountType/>
      </UserInfo>
      <UserInfo>
        <DisplayName>Graham Macpherson</DisplayName>
        <AccountId>88</AccountId>
        <AccountType/>
      </UserInfo>
      <UserInfo>
        <DisplayName>Jo Lea</DisplayName>
        <AccountId>336</AccountId>
        <AccountType/>
      </UserInfo>
      <UserInfo>
        <DisplayName>Darcy Hare</DisplayName>
        <AccountId>337</AccountId>
        <AccountType/>
      </UserInfo>
      <UserInfo>
        <DisplayName>Duncan Truswell</DisplayName>
        <AccountId>62</AccountId>
        <AccountType/>
      </UserInfo>
      <UserInfo>
        <DisplayName>Hannibal Morris</DisplayName>
        <AccountId>116</AccountId>
        <AccountType/>
      </UserInfo>
      <UserInfo>
        <DisplayName>Diane Modahl</DisplayName>
        <AccountId>616</AccountId>
        <AccountType/>
      </UserInfo>
      <UserInfo>
        <DisplayName>Joanne Drapier</DisplayName>
        <AccountId>416</AccountId>
        <AccountType/>
      </UserInfo>
      <UserInfo>
        <DisplayName>James Sessford</DisplayName>
        <AccountId>600</AccountId>
        <AccountType/>
      </UserInfo>
      <UserInfo>
        <DisplayName>Greg Clements</DisplayName>
        <AccountId>16</AccountId>
        <AccountType/>
      </UserInfo>
      <UserInfo>
        <DisplayName>Wendy Campbell</DisplayName>
        <AccountId>57</AccountId>
        <AccountType/>
      </UserInfo>
      <UserInfo>
        <DisplayName>Nic Harrison</DisplayName>
        <AccountId>72</AccountId>
        <AccountType/>
      </UserInfo>
      <UserInfo>
        <DisplayName>Carrera Clarke-Freitas</DisplayName>
        <AccountId>610</AccountId>
        <AccountType/>
      </UserInfo>
      <UserInfo>
        <DisplayName>Ed Sandham</DisplayName>
        <AccountId>29</AccountId>
        <AccountType/>
      </UserInfo>
      <UserInfo>
        <DisplayName>Claire Maggs</DisplayName>
        <AccountId>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6E324-49A8-4C03-B4A9-D5DE4DB16A8E}">
  <ds:schemaRefs>
    <ds:schemaRef ds:uri="24dee865-13e4-48c0-95e8-7e90a76449fe"/>
    <ds:schemaRef ds:uri="599b4862-8788-40d2-919e-9f1e1ac1cb98"/>
    <ds:schemaRef ds:uri="998ebbf1-b7a3-42ff-832d-c2a2872434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977E1A-6C72-49E3-9467-3690A41148ED}">
  <ds:schemaRefs>
    <ds:schemaRef ds:uri="http://purl.org/dc/elements/1.1/"/>
    <ds:schemaRef ds:uri="599b4862-8788-40d2-919e-9f1e1ac1cb98"/>
    <ds:schemaRef ds:uri="24dee865-13e4-48c0-95e8-7e90a76449f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998ebbf1-b7a3-42ff-832d-c2a28724348b"/>
    <ds:schemaRef ds:uri="http://www.w3.org/XML/1998/namespace"/>
    <ds:schemaRef ds:uri="http://purl.org/dc/dcmitype/"/>
  </ds:schemaRefs>
</ds:datastoreItem>
</file>

<file path=customXml/itemProps3.xml><?xml version="1.0" encoding="utf-8"?>
<ds:datastoreItem xmlns:ds="http://schemas.openxmlformats.org/officeDocument/2006/customXml" ds:itemID="{52BB0F41-70C7-4743-958F-91870B71F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 PowerPoint template-FINAL</Template>
  <TotalTime>35</TotalTime>
  <Words>3301</Words>
  <Application>Microsoft Office PowerPoint</Application>
  <PresentationFormat>On-screen Show (16:9)</PresentationFormat>
  <Paragraphs>164</Paragraphs>
  <Slides>21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Poppins SemiBold</vt:lpstr>
      <vt:lpstr>Arial</vt:lpstr>
      <vt:lpstr>Poppins</vt:lpstr>
      <vt:lpstr>Poppins Light</vt:lpstr>
      <vt:lpstr>Office Theme</vt:lpstr>
      <vt:lpstr>Custom Design</vt:lpstr>
      <vt:lpstr>PowerPoint Presentation</vt:lpstr>
      <vt:lpstr>PowerPoint Presentation</vt:lpstr>
      <vt:lpstr>PowerPoint Presentation</vt:lpstr>
      <vt:lpstr>PowerPoint Presentation</vt:lpstr>
      <vt:lpstr>PowerPoint Presentation</vt:lpstr>
      <vt:lpstr>KPI Dashboard</vt:lpstr>
      <vt:lpstr>PowerPoint Presentation</vt:lpstr>
      <vt:lpstr>PowerPoint Presentation</vt:lpstr>
      <vt:lpstr>PowerPoint Presentation</vt:lpstr>
      <vt:lpstr>PowerPoint Presentation</vt:lpstr>
      <vt:lpstr>PowerPoint Presentation</vt:lpstr>
      <vt:lpstr>PowerPoint Presentation</vt:lpstr>
      <vt:lpstr>Better Organisations</vt:lpstr>
      <vt:lpstr>Better Connected Systems</vt:lpstr>
      <vt:lpstr>Better Community Impact</vt:lpstr>
      <vt:lpstr>PowerPoint Presentation</vt:lpstr>
      <vt:lpstr>PowerPoint Presentation</vt:lpstr>
      <vt:lpstr>PowerPoint Presentation</vt:lpstr>
      <vt:lpstr>PowerPoint Presentation</vt:lpstr>
      <vt:lpstr>Overview of methods</vt:lpstr>
      <vt:lpstr>Methodological 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Adkins</dc:creator>
  <cp:lastModifiedBy>Jo Lea</cp:lastModifiedBy>
  <cp:revision>6</cp:revision>
  <dcterms:created xsi:type="dcterms:W3CDTF">2023-11-29T15:11:10Z</dcterms:created>
  <dcterms:modified xsi:type="dcterms:W3CDTF">2024-06-14T16:51:03Z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0x01010061CF97854799914597AF35253CD4BDF5</vt:lpwstr>
  </property>
  <property fmtid="{D5CDD505-2E9C-101B-9397-08002B2CF9AE}" pid="3" name="MediaServiceImageTags">
    <vt:lpwstr/>
  </property>
</Properties>
</file>