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D0_BA0B96F0.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1" r:id="rId4"/>
    <p:sldMasterId id="2147483664" r:id="rId5"/>
  </p:sldMasterIdLst>
  <p:notesMasterIdLst>
    <p:notesMasterId r:id="rId22"/>
  </p:notesMasterIdLst>
  <p:handoutMasterIdLst>
    <p:handoutMasterId r:id="rId23"/>
  </p:handoutMasterIdLst>
  <p:sldIdLst>
    <p:sldId id="333" r:id="rId6"/>
    <p:sldId id="459" r:id="rId7"/>
    <p:sldId id="426" r:id="rId8"/>
    <p:sldId id="471" r:id="rId9"/>
    <p:sldId id="473" r:id="rId10"/>
    <p:sldId id="460" r:id="rId11"/>
    <p:sldId id="433" r:id="rId12"/>
    <p:sldId id="450" r:id="rId13"/>
    <p:sldId id="442" r:id="rId14"/>
    <p:sldId id="474" r:id="rId15"/>
    <p:sldId id="452" r:id="rId16"/>
    <p:sldId id="462" r:id="rId17"/>
    <p:sldId id="464" r:id="rId18"/>
    <p:sldId id="465" r:id="rId19"/>
    <p:sldId id="468" r:id="rId20"/>
    <p:sldId id="467" r:id="rId21"/>
  </p:sldIdLst>
  <p:sldSz cx="9144000" cy="5143500" type="screen16x9"/>
  <p:notesSz cx="6858000" cy="9144000"/>
  <p:embeddedFontLst>
    <p:embeddedFont>
      <p:font typeface="Poppins" panose="00000500000000000000" pitchFamily="2" charset="0"/>
      <p:regular r:id="rId24"/>
      <p:bold r:id="rId25"/>
      <p:italic r:id="rId26"/>
      <p:boldItalic r:id="rId27"/>
    </p:embeddedFont>
    <p:embeddedFont>
      <p:font typeface="Poppins Black" panose="00000A00000000000000" pitchFamily="2" charset="0"/>
      <p:bold r:id="rId28"/>
      <p:boldItalic r:id="rId29"/>
    </p:embeddedFont>
    <p:embeddedFont>
      <p:font typeface="Poppins Light" panose="00000400000000000000" pitchFamily="2" charset="0"/>
      <p:regular r:id="rId30"/>
      <p:italic r:id="rId31"/>
    </p:embeddedFont>
    <p:embeddedFont>
      <p:font typeface="Poppins SemiBold" panose="00000700000000000000" pitchFamily="2" charset="0"/>
      <p:regular r:id="rId32"/>
      <p:bold r:id="rId33"/>
      <p:italic r:id="rId34"/>
      <p:boldItalic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eading slide" id="{6C9BAB10-EBEE-D046-BAA4-DDAFF3E7CC8B}">
          <p14:sldIdLst>
            <p14:sldId id="333"/>
          </p14:sldIdLst>
        </p14:section>
        <p14:section name="Survey background" id="{073E8637-B331-AD4C-895B-F2B7A7E31AA0}">
          <p14:sldIdLst>
            <p14:sldId id="459"/>
          </p14:sldIdLst>
        </p14:section>
        <p14:section name="Recruitment of schools" id="{A1985C22-18EB-479B-B7D0-F44B172DC87C}">
          <p14:sldIdLst>
            <p14:sldId id="426"/>
            <p14:sldId id="471"/>
            <p14:sldId id="473"/>
            <p14:sldId id="460"/>
          </p14:sldIdLst>
        </p14:section>
        <p14:section name="Selecting classes" id="{6031294A-3BCD-4F99-ADFC-29BF88CABD3B}">
          <p14:sldIdLst>
            <p14:sldId id="433"/>
          </p14:sldIdLst>
        </p14:section>
        <p14:section name="Device management" id="{91DDF8EC-A8D9-4DD6-B3EF-6C662582D7F9}">
          <p14:sldIdLst>
            <p14:sldId id="450"/>
            <p14:sldId id="442"/>
            <p14:sldId id="474"/>
            <p14:sldId id="452"/>
            <p14:sldId id="462"/>
          </p14:sldIdLst>
        </p14:section>
        <p14:section name="Incentive" id="{4038020C-6DA3-4BF7-9F4C-C5333A35C288}">
          <p14:sldIdLst>
            <p14:sldId id="464"/>
            <p14:sldId id="465"/>
            <p14:sldId id="468"/>
            <p14:sldId id="467"/>
          </p14:sldIdLst>
        </p14:section>
      </p14:sectionLst>
    </p:ext>
    <p:ext uri="{EFAFB233-063F-42B5-8137-9DF3F51BA10A}">
      <p15:sldGuideLst xmlns:p15="http://schemas.microsoft.com/office/powerpoint/2012/main">
        <p15:guide id="1" orient="horz" pos="373" userDrawn="1">
          <p15:clr>
            <a:srgbClr val="A4A3A4"/>
          </p15:clr>
        </p15:guide>
        <p15:guide id="2" pos="3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DD4801-8B27-83EF-A46E-4A20FF78147B}" name="Mike Young" initials="MY" userId="S::mike.young@SPORTENGLAND.ORG::ce6c6fc9-b2d7-4ca3-9343-21a36b3baae8" providerId="AD"/>
  <p188:author id="{068AD106-2BEE-C251-F64D-66D999387451}" name="Liam Turner" initials="LT" userId="S::Liam.Turner@ipsos.com::cc496575-1d94-47ce-8ef5-8260b502cabb" providerId="AD"/>
  <p188:author id="{4982BC08-2647-14F9-C72C-CAF5A06CB06A}" name="Margaret Blake" initials="MB" userId="S::Margaret.Blake@Ipsos.com::a66c56af-e146-449f-b56d-9e2808f1caad" providerId="AD"/>
  <p188:author id="{96C38F40-44F6-B3D7-26F0-5CED2A10653C}" name="Claire Bhaumik" initials="CB" userId="S::Claire.Bhaumik@ipsos.com::34be7ec8-6612-4e73-ac4a-46d362c1df9b" providerId="AD"/>
  <p188:author id="{CDC7FB96-3FF8-7581-1FCC-F21FA5004410}" name="Tessa Strain" initials="TS" userId="S::tstrain@ed.ac.uk::b342933f-1dcc-474d-a518-80e6efcbf41a" providerId="AD"/>
  <p188:author id="{706684D1-E5BC-90C8-C7E5-47BC25A4AE2E}" name="Price, Lisa" initials="LP" userId="S::L.R.S.Price@exeter.ac.uk::317c20ac-153a-4b56-a034-98b039831a2e" providerId="AD"/>
  <p188:author id="{37471DD8-8287-7155-4779-0657F8B6B94C}" name="Helen Price" initials="HP" userId="S::helen.price@SPORTENGLAND.ORG::ff2b03da-19d8-4c6b-911d-5ce3affe7278" providerId="AD"/>
  <p188:author id="{B1917CEB-F259-E7E2-C555-C66A9163220C}" name="Ben Burak" initials="BB" userId="S::Ben.Burak@SPORTENGLAND.ORG::cca145b4-0090-4aae-a388-ec2d3a9bb89f" providerId="AD"/>
  <p188:author id="{0AAE6DF8-0736-FB9B-1B8B-FD9103DD67D0}" name="Olivia Clarke" initials="OC" userId="S::Olivia.Clarke@ipsos.com::5a43766c-b3f2-49be-ac82-c123ee8102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426B90"/>
    <a:srgbClr val="BBBBBB"/>
    <a:srgbClr val="004069"/>
    <a:srgbClr val="CDEFE7"/>
    <a:srgbClr val="E31C4A"/>
    <a:srgbClr val="00A882"/>
    <a:srgbClr val="0072D6"/>
    <a:srgbClr val="FF61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snapToGrid="0">
      <p:cViewPr varScale="1">
        <p:scale>
          <a:sx n="133" d="100"/>
          <a:sy n="133" d="100"/>
        </p:scale>
        <p:origin x="918" y="126"/>
      </p:cViewPr>
      <p:guideLst>
        <p:guide orient="horz" pos="373"/>
        <p:guide pos="3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font" Target="fonts/font11.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3.xml"/><Relationship Id="rId3" Type="http://schemas.openxmlformats.org/officeDocument/2006/relationships/customXml" Target="../customXml/item3.xml"/></Relationships>
</file>

<file path=ppt/comments/modernComment_1D0_BA0B96F0.xml><?xml version="1.0" encoding="utf-8"?>
<p188:cmLst xmlns:a="http://schemas.openxmlformats.org/drawingml/2006/main" xmlns:r="http://schemas.openxmlformats.org/officeDocument/2006/relationships" xmlns:p188="http://schemas.microsoft.com/office/powerpoint/2018/8/main">
  <p188:cm id="{0A0912EB-EB8E-483D-B635-5CB62D28860C}" authorId="{4982BC08-2647-14F9-C72C-CAF5A06CB06A}" created="2026-08-26T09:39:57.547">
    <pc:sldMkLst xmlns:pc="http://schemas.microsoft.com/office/powerpoint/2013/main/command">
      <pc:docMk/>
      <pc:sldMk cId="3121321712" sldId="464"/>
    </pc:sldMkLst>
    <p188:txBody>
      <a:bodyPr/>
      <a:lstStyle/>
      <a:p>
        <a:r>
          <a:rPr lang="en-GB"/>
          <a:t>SE - add correct links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B0DDC7-2EA3-423C-858C-5C86D63A62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5ECB649-F9AA-4CBE-8963-E5989C8CB5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60D57B-7129-4D5F-BDE5-46B8DE6D9FA1}" type="datetimeFigureOut">
              <a:rPr lang="en-GB" smtClean="0"/>
              <a:t>26/08/2026</a:t>
            </a:fld>
            <a:endParaRPr lang="en-GB"/>
          </a:p>
        </p:txBody>
      </p:sp>
      <p:sp>
        <p:nvSpPr>
          <p:cNvPr id="4" name="Footer Placeholder 3">
            <a:extLst>
              <a:ext uri="{FF2B5EF4-FFF2-40B4-BE49-F238E27FC236}">
                <a16:creationId xmlns:a16="http://schemas.microsoft.com/office/drawing/2014/main" id="{4822B782-E3E2-48FE-BD0E-A7B822228B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3B61D2D-2CDB-4123-9ED7-4AEB5A52518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363D01-39FA-40FC-9F7E-902085DF608F}" type="slidenum">
              <a:rPr lang="en-GB" smtClean="0"/>
              <a:t>‹#›</a:t>
            </a:fld>
            <a:endParaRPr lang="en-GB"/>
          </a:p>
        </p:txBody>
      </p:sp>
    </p:spTree>
    <p:extLst>
      <p:ext uri="{BB962C8B-B14F-4D97-AF65-F5344CB8AC3E}">
        <p14:creationId xmlns:p14="http://schemas.microsoft.com/office/powerpoint/2010/main" val="315005367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Poppins Light" pitchFamily="2" charset="77"/>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Poppins Light" pitchFamily="2" charset="77"/>
              </a:defRPr>
            </a:lvl1pPr>
          </a:lstStyle>
          <a:p>
            <a:fld id="{77C5EB37-4738-462B-8E1E-608AF93E5466}" type="datetimeFigureOut">
              <a:rPr lang="en-GB" smtClean="0"/>
              <a:pPr/>
              <a:t>26/08/2026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Poppins Light" pitchFamily="2" charset="77"/>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Poppins Light" pitchFamily="2" charset="77"/>
              </a:defRPr>
            </a:lvl1pPr>
          </a:lstStyle>
          <a:p>
            <a:fld id="{88E9B3B8-0214-44A8-8DC4-CB517A85CA4D}" type="slidenum">
              <a:rPr lang="en-GB" smtClean="0"/>
              <a:pPr/>
              <a:t>‹#›</a:t>
            </a:fld>
            <a:endParaRPr lang="en-GB"/>
          </a:p>
        </p:txBody>
      </p:sp>
    </p:spTree>
    <p:extLst>
      <p:ext uri="{BB962C8B-B14F-4D97-AF65-F5344CB8AC3E}">
        <p14:creationId xmlns:p14="http://schemas.microsoft.com/office/powerpoint/2010/main" val="1479929830"/>
      </p:ext>
    </p:extLst>
  </p:cSld>
  <p:clrMap bg1="lt1" tx1="dk1" bg2="lt2" tx2="dk2" accent1="accent1" accent2="accent2" accent3="accent3" accent4="accent4" accent5="accent5" accent6="accent6" hlink="hlink" folHlink="folHlink"/>
  <p:hf sldNum="0" hdr="0" ftr="0" dt="0"/>
  <p:notesStyle>
    <a:lvl1pPr marL="0" algn="l" defTabSz="685800" rtl="0" eaLnBrk="1" latinLnBrk="0" hangingPunct="1">
      <a:defRPr sz="900" b="0" i="0" kern="1200">
        <a:solidFill>
          <a:schemeClr val="tx1"/>
        </a:solidFill>
        <a:latin typeface="Poppins Light" pitchFamily="2" charset="77"/>
        <a:ea typeface="+mn-ea"/>
        <a:cs typeface="+mn-cs"/>
      </a:defRPr>
    </a:lvl1pPr>
    <a:lvl2pPr marL="342900" algn="l" defTabSz="685800" rtl="0" eaLnBrk="1" latinLnBrk="0" hangingPunct="1">
      <a:defRPr sz="900" b="0" i="0" kern="1200">
        <a:solidFill>
          <a:schemeClr val="tx1"/>
        </a:solidFill>
        <a:latin typeface="Poppins Light" pitchFamily="2" charset="77"/>
        <a:ea typeface="+mn-ea"/>
        <a:cs typeface="+mn-cs"/>
      </a:defRPr>
    </a:lvl2pPr>
    <a:lvl3pPr marL="685800" algn="l" defTabSz="685800" rtl="0" eaLnBrk="1" latinLnBrk="0" hangingPunct="1">
      <a:defRPr sz="900" b="0" i="0" kern="1200">
        <a:solidFill>
          <a:schemeClr val="tx1"/>
        </a:solidFill>
        <a:latin typeface="Poppins Light" pitchFamily="2" charset="77"/>
        <a:ea typeface="+mn-ea"/>
        <a:cs typeface="+mn-cs"/>
      </a:defRPr>
    </a:lvl3pPr>
    <a:lvl4pPr marL="1028700" algn="l" defTabSz="685800" rtl="0" eaLnBrk="1" latinLnBrk="0" hangingPunct="1">
      <a:defRPr sz="900" b="0" i="0" kern="1200">
        <a:solidFill>
          <a:schemeClr val="tx1"/>
        </a:solidFill>
        <a:latin typeface="Poppins Light" pitchFamily="2" charset="77"/>
        <a:ea typeface="+mn-ea"/>
        <a:cs typeface="+mn-cs"/>
      </a:defRPr>
    </a:lvl4pPr>
    <a:lvl5pPr marL="1371600" algn="l" defTabSz="685800" rtl="0" eaLnBrk="1" latinLnBrk="0" hangingPunct="1">
      <a:defRPr sz="900" b="0" i="0" kern="1200">
        <a:solidFill>
          <a:schemeClr val="tx1"/>
        </a:solidFill>
        <a:latin typeface="Poppins Light" pitchFamily="2"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22739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2736-C991-E215-01A2-EB8E66280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BC682-3745-BBE6-A47A-F5DFED79EA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29BC7-1570-65ED-B4A1-56CBDA39A1D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66679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68917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4E6BB-8566-7559-8D01-680286651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A9C12-4389-47D8-CF05-DF70AFA853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CC4E5-2926-9CB0-407E-75C8065D3C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92760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7E372-5794-B818-C565-B7DD23AF4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7D893-596C-630D-03C7-74B68649A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DD436-25BD-E702-7230-611C521EC59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3535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5F152-7586-65F6-80BD-FEB329C55F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18ABC-C4CB-E7AF-D5F7-100634047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A81935-C1E8-7483-0041-298C195F49D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96419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E390B-B2BA-6250-D5B9-3EC7745E5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B2C91-88F7-8A00-B024-7F5CF76F1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D3F914-BEA0-FDF5-2FBC-6F1E21ED829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43180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0DCD9-6DD3-7FBA-6E5F-B8E49C9E0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19B61-73C0-4467-91DD-7674C2AA05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CA13D6-B0B0-6750-F4A2-1772A4843A8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71647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80247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2251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51A77-EF22-E394-E515-FE6E2DF03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C5C52-AB8E-B5AE-DA1B-A18C434662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EC91FD-FAE1-4E57-EFCD-360317A8A3B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86576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B0B0D-C9D9-B0A1-40AD-3A11222FA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D169C-94B9-A2C4-09CB-1FCB8BB3B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2940FA-BD90-4775-30A7-D06405C0420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7115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CEF84-BE27-B611-B81D-426581431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2A457-AA88-7919-0ED4-A4A8C4C39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6F836-33CB-F8AB-874E-F78B6854DC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0654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73051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2992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8865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686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31C439-F94D-EF4E-A8D6-C14811E3BBA6}"/>
              </a:ext>
            </a:extLst>
          </p:cNvPr>
          <p:cNvSpPr>
            <a:spLocks noGrp="1"/>
          </p:cNvSpPr>
          <p:nvPr>
            <p:ph type="title" orient="vert"/>
          </p:nvPr>
        </p:nvSpPr>
        <p:spPr>
          <a:xfrm>
            <a:off x="6543675" y="274638"/>
            <a:ext cx="1971675" cy="4357687"/>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DAF8406-BE7C-2343-B013-E33F04AAFC68}"/>
              </a:ext>
            </a:extLst>
          </p:cNvPr>
          <p:cNvSpPr>
            <a:spLocks noGrp="1"/>
          </p:cNvSpPr>
          <p:nvPr>
            <p:ph type="body" orient="vert" idx="1"/>
          </p:nvPr>
        </p:nvSpPr>
        <p:spPr>
          <a:xfrm>
            <a:off x="628650" y="274638"/>
            <a:ext cx="5762625" cy="43576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15DBCCA-2D1D-BF4E-8FAF-588AC5705913}"/>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EF329E3B-BBF9-6A43-A643-E9A00C742105}"/>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29C6B5-FDA5-D04C-9D62-CB0AF0E0662D}"/>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22000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FAE9C-3680-8D48-A45C-33E631F9E405}"/>
              </a:ext>
            </a:extLst>
          </p:cNvPr>
          <p:cNvSpPr>
            <a:spLocks noGrp="1"/>
          </p:cNvSpPr>
          <p:nvPr>
            <p:ph type="title"/>
          </p:nvPr>
        </p:nvSpPr>
        <p:spPr>
          <a:xfrm>
            <a:off x="431928" y="323127"/>
            <a:ext cx="7440833" cy="381671"/>
          </a:xfrm>
        </p:spPr>
        <p:txBody>
          <a:bodyPr wrap="square" anchor="t" anchorCtr="0">
            <a:noAutofit/>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A7A7D9-45D1-0744-BD83-947D609D6653}"/>
              </a:ext>
            </a:extLst>
          </p:cNvPr>
          <p:cNvSpPr>
            <a:spLocks noGrp="1"/>
          </p:cNvSpPr>
          <p:nvPr>
            <p:ph idx="1"/>
          </p:nvPr>
        </p:nvSpPr>
        <p:spPr>
          <a:xfrm>
            <a:off x="544538" y="1022059"/>
            <a:ext cx="7914681" cy="3536940"/>
          </a:xfrm>
        </p:spPr>
        <p:txBody>
          <a:bodyPr lIns="0" tIns="0" rIns="0" bIns="0"/>
          <a:lstStyle/>
          <a:p>
            <a:pPr lvl="0"/>
            <a:r>
              <a:rPr lang="en-GB"/>
              <a:t>Click to edit Master text styles</a:t>
            </a:r>
          </a:p>
          <a:p>
            <a:pPr lvl="1"/>
            <a:r>
              <a:rPr lang="en-GB"/>
              <a:t>Second level</a:t>
            </a:r>
          </a:p>
        </p:txBody>
      </p:sp>
    </p:spTree>
    <p:extLst>
      <p:ext uri="{BB962C8B-B14F-4D97-AF65-F5344CB8AC3E}">
        <p14:creationId xmlns:p14="http://schemas.microsoft.com/office/powerpoint/2010/main" val="79432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B559-DF7A-FF4C-8097-361209CA66B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563E68A-9AA3-134E-AC72-C0076A4A9EF1}"/>
              </a:ext>
            </a:extLst>
          </p:cNvPr>
          <p:cNvSpPr>
            <a:spLocks noGrp="1"/>
          </p:cNvSpPr>
          <p:nvPr>
            <p:ph sz="half" idx="1"/>
          </p:nvPr>
        </p:nvSpPr>
        <p:spPr>
          <a:xfrm>
            <a:off x="62865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C8FE68-304A-8549-8870-14E9C405E90D}"/>
              </a:ext>
            </a:extLst>
          </p:cNvPr>
          <p:cNvSpPr>
            <a:spLocks noGrp="1"/>
          </p:cNvSpPr>
          <p:nvPr>
            <p:ph sz="half" idx="2"/>
          </p:nvPr>
        </p:nvSpPr>
        <p:spPr>
          <a:xfrm>
            <a:off x="4648200" y="1370013"/>
            <a:ext cx="3867150" cy="3262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A4360D1-8D3F-2944-8AE9-4CD6D6799126}"/>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3A94E692-3824-2B48-A883-C45D7E75C4AC}"/>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8B4A1E-F1D1-0142-8FF0-2406DCD05044}"/>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1912996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A927D-3AE6-9F40-8735-67AC539E758B}"/>
              </a:ext>
            </a:extLst>
          </p:cNvPr>
          <p:cNvSpPr>
            <a:spLocks noGrp="1"/>
          </p:cNvSpPr>
          <p:nvPr>
            <p:ph type="title"/>
          </p:nvPr>
        </p:nvSpPr>
        <p:spPr>
          <a:xfrm>
            <a:off x="630238" y="274638"/>
            <a:ext cx="7886700" cy="993775"/>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151F5BC-45B7-9745-81D6-342A3C0160E3}"/>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412401-FD5C-924A-AAB2-FEA51B5C8525}"/>
              </a:ext>
            </a:extLst>
          </p:cNvPr>
          <p:cNvSpPr>
            <a:spLocks noGrp="1"/>
          </p:cNvSpPr>
          <p:nvPr>
            <p:ph sz="half" idx="2"/>
          </p:nvPr>
        </p:nvSpPr>
        <p:spPr>
          <a:xfrm>
            <a:off x="630238" y="1879600"/>
            <a:ext cx="3868737"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D242AB0-84DE-1446-AE05-DC227091D281}"/>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EC485F3-C0C7-514D-B1A0-CDB724650E98}"/>
              </a:ext>
            </a:extLst>
          </p:cNvPr>
          <p:cNvSpPr>
            <a:spLocks noGrp="1"/>
          </p:cNvSpPr>
          <p:nvPr>
            <p:ph sz="quarter" idx="4"/>
          </p:nvPr>
        </p:nvSpPr>
        <p:spPr>
          <a:xfrm>
            <a:off x="4629150" y="1879600"/>
            <a:ext cx="3887788" cy="27622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CEFE6CD-F678-6C45-A4C7-21B8B235C2EE}"/>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6BDD075-3054-B148-9329-74FB73366F42}"/>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3061D05-8596-624D-8C8D-39E915408FC4}"/>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2571182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220BE-0742-9849-91DC-7F5360F00B7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939F69B-7865-864A-A1C0-B9B2D8EA381A}"/>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CD4E0260-C577-4548-A628-226071EE7A5D}"/>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D3AC9A0-AC27-1D44-A549-A4DDA749A225}"/>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317818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DFADB3-C035-1443-9374-41558C531B26}"/>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CF2ECB2B-07F6-B543-9BB3-1670B491A37E}"/>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52E014D-5C55-4743-BFE2-D5D3C579E279}"/>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175517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EB16E-3001-FA45-96DB-46D2E3526BDD}"/>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C0F1303-F44E-5347-9EC3-1ED9DF6FAC2C}"/>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1A4F654-305B-4E46-9DB2-A1E4C430340A}"/>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7D5660E-6D9D-C540-8C61-E9E0BCCD5062}"/>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355318F1-8AA6-EF43-8407-398A6A87D78C}"/>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87520A6-6FA2-7F41-84AF-84E74E4C31AC}"/>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2545607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30ED5-679B-7749-B86C-503F4EA0E08F}"/>
              </a:ext>
            </a:extLst>
          </p:cNvPr>
          <p:cNvSpPr>
            <a:spLocks noGrp="1"/>
          </p:cNvSpPr>
          <p:nvPr>
            <p:ph type="title"/>
          </p:nvPr>
        </p:nvSpPr>
        <p:spPr>
          <a:xfrm>
            <a:off x="630238" y="342900"/>
            <a:ext cx="2949575" cy="120015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310594C-433A-5244-B311-9FFCD7F13E99}"/>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7F46B0-D949-B941-9913-185013EF0516}"/>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EA3FAB-8530-6D4B-8C7D-CECEF8C9DAF2}"/>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420F9A69-DC5A-E343-ACD0-03956E1ED414}"/>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604D371-E70C-B94A-BC28-02513A619EBB}"/>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227272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F3A87-CA83-534C-9AAD-029063739D0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CC0E9F5-4359-7A4C-BF80-8D547593C4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EA3E3AC-8313-AE45-89F5-597D802E78E0}"/>
              </a:ext>
            </a:extLst>
          </p:cNvPr>
          <p:cNvSpPr>
            <a:spLocks noGrp="1"/>
          </p:cNvSpPr>
          <p:nvPr>
            <p:ph type="dt" sz="half" idx="10"/>
          </p:nvPr>
        </p:nvSpPr>
        <p:spPr>
          <a:xfrm>
            <a:off x="628650" y="4767263"/>
            <a:ext cx="2057400" cy="274637"/>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6AD235B-C278-2545-AD4A-8094397D02A3}"/>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A9EA696-DB7B-1347-B0CA-9049638E4B60}"/>
              </a:ext>
            </a:extLst>
          </p:cNvPr>
          <p:cNvSpPr>
            <a:spLocks noGrp="1"/>
          </p:cNvSpPr>
          <p:nvPr>
            <p:ph type="sldNum" sz="quarter" idx="12"/>
          </p:nvPr>
        </p:nvSpPr>
        <p:spPr>
          <a:xfrm>
            <a:off x="6457950" y="4767263"/>
            <a:ext cx="2057400" cy="274637"/>
          </a:xfrm>
          <a:prstGeom prst="rect">
            <a:avLst/>
          </a:prstGeom>
        </p:spPr>
        <p:txBody>
          <a:bodyPr/>
          <a:lstStyle/>
          <a:p>
            <a:fld id="{176ED2CD-6468-0945-B6C7-B4DC0BFFFDA7}" type="slidenum">
              <a:rPr lang="en-US" smtClean="0"/>
              <a:t>‹#›</a:t>
            </a:fld>
            <a:endParaRPr lang="en-US"/>
          </a:p>
        </p:txBody>
      </p:sp>
    </p:spTree>
    <p:extLst>
      <p:ext uri="{BB962C8B-B14F-4D97-AF65-F5344CB8AC3E}">
        <p14:creationId xmlns:p14="http://schemas.microsoft.com/office/powerpoint/2010/main" val="187705830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726627"/>
      </p:ext>
    </p:extLst>
  </p:cSld>
  <p:clrMap bg1="lt1" tx1="dk1" bg2="lt2" tx2="dk2" accent1="accent1" accent2="accent2" accent3="accent3" accent4="accent4" accent5="accent5" accent6="accent6" hlink="hlink" folHlink="folHlink"/>
  <p:sldLayoutIdLst>
    <p:sldLayoutId id="2147483663" r:id="rId1"/>
  </p:sldLayoutIdLst>
  <p:hf hdr="0" dt="0"/>
  <p:txStyles>
    <p:titleStyle>
      <a:lvl1pPr algn="l" defTabSz="685800" rtl="0" eaLnBrk="1" latinLnBrk="0" hangingPunct="1">
        <a:lnSpc>
          <a:spcPct val="90000"/>
        </a:lnSpc>
        <a:spcBef>
          <a:spcPct val="0"/>
        </a:spcBef>
        <a:buNone/>
        <a:defRPr sz="2300" b="1" i="0" kern="1200">
          <a:solidFill>
            <a:schemeClr val="accent1"/>
          </a:solidFill>
          <a:latin typeface="Poppins" panose="02000000000000000000" pitchFamily="2" charset="77"/>
          <a:ea typeface="+mj-ea"/>
          <a:cs typeface="Poppins" panose="02000000000000000000" pitchFamily="2" charset="77"/>
        </a:defRPr>
      </a:lvl1pPr>
    </p:titleStyle>
    <p:bodyStyle>
      <a:lvl1pPr marL="0" indent="0" algn="l" defTabSz="685800" rtl="0" eaLnBrk="1" latinLnBrk="0" hangingPunct="1">
        <a:lnSpc>
          <a:spcPts val="1880"/>
        </a:lnSpc>
        <a:spcBef>
          <a:spcPts val="750"/>
        </a:spcBef>
        <a:buFont typeface="Arial" panose="020B0604020202020204" pitchFamily="34" charset="0"/>
        <a:buNone/>
        <a:defRPr sz="1400" b="0" i="0" kern="1200">
          <a:solidFill>
            <a:schemeClr val="tx1"/>
          </a:solidFill>
          <a:latin typeface="Poppins Light" pitchFamily="2" charset="77"/>
          <a:ea typeface="+mn-ea"/>
          <a:cs typeface="Poppins Light" pitchFamily="2" charset="77"/>
        </a:defRPr>
      </a:lvl1pPr>
      <a:lvl2pPr marL="514350" indent="-171450" algn="l" defTabSz="685800" rtl="0" eaLnBrk="1" latinLnBrk="0" hangingPunct="1">
        <a:lnSpc>
          <a:spcPts val="1880"/>
        </a:lnSpc>
        <a:spcBef>
          <a:spcPts val="75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2pPr>
      <a:lvl3pPr marL="857250" indent="-171450" algn="l" defTabSz="685800" rtl="0" eaLnBrk="1" latinLnBrk="0" hangingPunct="1">
        <a:lnSpc>
          <a:spcPct val="90000"/>
        </a:lnSpc>
        <a:spcBef>
          <a:spcPts val="375"/>
        </a:spcBef>
        <a:buFont typeface="Arial" panose="020B0604020202020204" pitchFamily="34" charset="0"/>
        <a:buChar char="•"/>
        <a:defRPr sz="1400" b="0" i="0" kern="1200">
          <a:solidFill>
            <a:schemeClr val="tx1"/>
          </a:solidFill>
          <a:latin typeface="Poppins" panose="02000000000000000000" pitchFamily="2" charset="77"/>
          <a:ea typeface="+mn-ea"/>
          <a:cs typeface="Poppins" panose="02000000000000000000" pitchFamily="2" charset="77"/>
        </a:defRPr>
      </a:lvl3pPr>
      <a:lvl4pPr marL="1200150" indent="-171450" algn="l" defTabSz="685800" rtl="0" eaLnBrk="1" latinLnBrk="0" hangingPunct="1">
        <a:lnSpc>
          <a:spcPct val="90000"/>
        </a:lnSpc>
        <a:spcBef>
          <a:spcPts val="375"/>
        </a:spcBef>
        <a:buFont typeface="Arial" panose="020B0604020202020204" pitchFamily="34" charset="0"/>
        <a:buChar char="•"/>
        <a:defRPr sz="1400" b="0" i="0" kern="1200">
          <a:solidFill>
            <a:schemeClr val="tx1"/>
          </a:solidFill>
          <a:latin typeface="Poppins" panose="02000000000000000000" pitchFamily="2" charset="77"/>
          <a:ea typeface="+mn-ea"/>
          <a:cs typeface="Poppins" panose="02000000000000000000" pitchFamily="2" charset="77"/>
        </a:defRPr>
      </a:lvl4pPr>
      <a:lvl5pPr marL="1543050" indent="-171450" algn="l" defTabSz="685800" rtl="0" eaLnBrk="1" latinLnBrk="0" hangingPunct="1">
        <a:lnSpc>
          <a:spcPct val="90000"/>
        </a:lnSpc>
        <a:spcBef>
          <a:spcPts val="375"/>
        </a:spcBef>
        <a:buFont typeface="Arial" panose="020B0604020202020204" pitchFamily="34" charset="0"/>
        <a:buChar char="•"/>
        <a:defRPr sz="1400" b="0" i="0" kern="1200">
          <a:solidFill>
            <a:schemeClr val="tx1"/>
          </a:solidFill>
          <a:latin typeface="Poppins" panose="02000000000000000000" pitchFamily="2" charset="77"/>
          <a:ea typeface="+mn-ea"/>
          <a:cs typeface="Poppins" panose="02000000000000000000" pitchFamily="2"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935BD3-2125-CF40-8E6C-01EA18833DBD}"/>
              </a:ext>
            </a:extLst>
          </p:cNvPr>
          <p:cNvSpPr>
            <a:spLocks noGrp="1"/>
          </p:cNvSpPr>
          <p:nvPr>
            <p:ph type="title"/>
          </p:nvPr>
        </p:nvSpPr>
        <p:spPr>
          <a:xfrm>
            <a:off x="431928" y="354347"/>
            <a:ext cx="5665517" cy="381671"/>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1FE778A-8F7F-C14A-B464-BC6ADE507A17}"/>
              </a:ext>
            </a:extLst>
          </p:cNvPr>
          <p:cNvSpPr>
            <a:spLocks noGrp="1"/>
          </p:cNvSpPr>
          <p:nvPr>
            <p:ph type="body" idx="1"/>
          </p:nvPr>
        </p:nvSpPr>
        <p:spPr>
          <a:xfrm>
            <a:off x="431927" y="1022059"/>
            <a:ext cx="7914681" cy="353694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391842831"/>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Lst>
  <p:hf hdr="0" dt="0"/>
  <p:txStyles>
    <p:titleStyle>
      <a:lvl1pPr algn="l" defTabSz="914400" rtl="0" eaLnBrk="1" latinLnBrk="0" hangingPunct="1">
        <a:lnSpc>
          <a:spcPct val="90000"/>
        </a:lnSpc>
        <a:spcBef>
          <a:spcPct val="0"/>
        </a:spcBef>
        <a:buNone/>
        <a:defRPr sz="2200" b="1" i="0" kern="1200">
          <a:solidFill>
            <a:schemeClr val="accent1"/>
          </a:solidFill>
          <a:latin typeface="Poppins SemiBold" panose="02000000000000000000" pitchFamily="2" charset="77"/>
          <a:ea typeface="+mj-ea"/>
          <a:cs typeface="Poppins SemiBold" panose="02000000000000000000" pitchFamily="2" charset="77"/>
        </a:defRPr>
      </a:lvl1pPr>
    </p:titleStyle>
    <p:bodyStyle>
      <a:lvl1pPr marL="0" indent="0" algn="l" defTabSz="914400" rtl="0" eaLnBrk="1" latinLnBrk="0" hangingPunct="1">
        <a:lnSpc>
          <a:spcPts val="1880"/>
        </a:lnSpc>
        <a:spcBef>
          <a:spcPts val="750"/>
        </a:spcBef>
        <a:buFont typeface="Arial" panose="020B0604020202020204" pitchFamily="34" charset="0"/>
        <a:buNone/>
        <a:defRPr sz="14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ts val="1880"/>
        </a:lnSpc>
        <a:spcBef>
          <a:spcPts val="750"/>
        </a:spcBef>
        <a:buClr>
          <a:schemeClr val="tx2"/>
        </a:buClr>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3.xml.rels><?xml version="1.0" encoding="UTF-8" standalone="yes"?>
<Relationships xmlns="http://schemas.openxmlformats.org/package/2006/relationships"><Relationship Id="rId8" Type="http://schemas.openxmlformats.org/officeDocument/2006/relationships/hyperlink" Target="https://sportengland-production-files.s3.eu-west-2.amazonaws.com/s3fs-public/2021-08/A10-Y1-2-school-report-example.pdf?VersionId=X1R1Hu9fwRSCCnlYPaE1uNEZUzhYKeDA" TargetMode="External"/><Relationship Id="rId3" Type="http://schemas.microsoft.com/office/2018/10/relationships/comments" Target="../comments/modernComment_1D0_BA0B96F0.xml"/><Relationship Id="rId7" Type="http://schemas.openxmlformats.org/officeDocument/2006/relationships/hyperlink" Target="https://sportengland-production-files.s3.eu-west-2.amazonaws.com/s3fs-public/2024-08/A11%20-%20Y3-6%20school%20report%20example.pdf?VersionId=L6inXRmUUzk500Lyu8467V_ivz3kiL69"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sportengland-production-files.s3.eu-west-2.amazonaws.com/s3fs-public/2021-08/A11-Y3-6-school-report-example.pdf?VersionId=MTCe9Dkeg70.tfnJtjKDgZAuSov5ZqDL" TargetMode="External"/><Relationship Id="rId5" Type="http://schemas.openxmlformats.org/officeDocument/2006/relationships/image" Target="../media/image18.svg"/><Relationship Id="rId10" Type="http://schemas.openxmlformats.org/officeDocument/2006/relationships/hyperlink" Target="https://sportengland-production-files.s3.eu-west-2.amazonaws.com/s3fs-public/2021-08/B4-Y7-11-school-report-example.pdf?VersionId=7Lrx0d6z1ChqR.2ze1c5H8ttDoC1Bp0t" TargetMode="External"/><Relationship Id="rId4" Type="http://schemas.openxmlformats.org/officeDocument/2006/relationships/image" Target="../media/image4.svg"/><Relationship Id="rId9" Type="http://schemas.openxmlformats.org/officeDocument/2006/relationships/hyperlink" Target="https://sportengland-production-files.s3.eu-west-2.amazonaws.com/s3fs-public/2024-09/A10%20-%20Y1-2%20school%20report%20example.pdf?VersionId=lfp200ykwX4k7fygNwUsaLjUAqzNzkOb"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gov.uk/government/publications/healthy-schools-rating-scheme" TargetMode="External"/><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7.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4.sv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9" name="Picture 28" descr="Athletes hugging on the field">
            <a:extLst>
              <a:ext uri="{FF2B5EF4-FFF2-40B4-BE49-F238E27FC236}">
                <a16:creationId xmlns:a16="http://schemas.microsoft.com/office/drawing/2014/main" id="{120161A4-C089-D147-A881-081CCFCD6883}"/>
              </a:ext>
            </a:extLst>
          </p:cNvPr>
          <p:cNvPicPr>
            <a:picLocks noChangeAspect="1"/>
          </p:cNvPicPr>
          <p:nvPr/>
        </p:nvPicPr>
        <p:blipFill>
          <a:blip r:embed="rId3">
            <a:extLst>
              <a:ext uri="{28A0092B-C50C-407E-A947-70E740481C1C}">
                <a14:useLocalDpi xmlns:a14="http://schemas.microsoft.com/office/drawing/2010/main" val="0"/>
              </a:ext>
            </a:extLst>
          </a:blip>
          <a:srcRect t="7875" b="7875"/>
          <a:stretch/>
        </p:blipFill>
        <p:spPr>
          <a:xfrm rot="10800000" flipH="1" flipV="1">
            <a:off x="-2" y="-80682"/>
            <a:ext cx="9144001" cy="5143500"/>
          </a:xfrm>
          <a:prstGeom prst="rect">
            <a:avLst/>
          </a:prstGeom>
        </p:spPr>
      </p:pic>
      <p:grpSp>
        <p:nvGrpSpPr>
          <p:cNvPr id="15" name="Group 14">
            <a:extLst>
              <a:ext uri="{FF2B5EF4-FFF2-40B4-BE49-F238E27FC236}">
                <a16:creationId xmlns:a16="http://schemas.microsoft.com/office/drawing/2014/main" id="{16236B53-D6A2-864D-838C-74772FD6949B}"/>
              </a:ext>
            </a:extLst>
          </p:cNvPr>
          <p:cNvGrpSpPr/>
          <p:nvPr/>
        </p:nvGrpSpPr>
        <p:grpSpPr>
          <a:xfrm>
            <a:off x="0" y="0"/>
            <a:ext cx="9144000" cy="5144400"/>
            <a:chOff x="0" y="0"/>
            <a:chExt cx="9144000" cy="5144400"/>
          </a:xfrm>
        </p:grpSpPr>
        <p:pic>
          <p:nvPicPr>
            <p:cNvPr id="8" name="Graphic 7">
              <a:extLst>
                <a:ext uri="{FF2B5EF4-FFF2-40B4-BE49-F238E27FC236}">
                  <a16:creationId xmlns:a16="http://schemas.microsoft.com/office/drawing/2014/main" id="{05A5DAA6-9AB5-AA46-958F-E5BB59BD7F82}"/>
                </a:ext>
              </a:extLst>
            </p:cNvPr>
            <p:cNvPicPr>
              <a:picLocks/>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80859"/>
            <a:stretch/>
          </p:blipFill>
          <p:spPr>
            <a:xfrm>
              <a:off x="7393708" y="0"/>
              <a:ext cx="1750291" cy="5144400"/>
            </a:xfrm>
            <a:prstGeom prst="rect">
              <a:avLst/>
            </a:prstGeom>
          </p:spPr>
        </p:pic>
        <p:pic>
          <p:nvPicPr>
            <p:cNvPr id="14" name="Graphic 13">
              <a:extLst>
                <a:ext uri="{FF2B5EF4-FFF2-40B4-BE49-F238E27FC236}">
                  <a16:creationId xmlns:a16="http://schemas.microsoft.com/office/drawing/2014/main" id="{525DD552-B7F7-754F-9C14-881D6BDE872E}"/>
                </a:ext>
              </a:extLst>
            </p:cNvPr>
            <p:cNvPicPr>
              <a:picLocks/>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7616"/>
            <a:stretch/>
          </p:blipFill>
          <p:spPr>
            <a:xfrm>
              <a:off x="0" y="4507345"/>
              <a:ext cx="9144000" cy="637054"/>
            </a:xfrm>
            <a:prstGeom prst="rect">
              <a:avLst/>
            </a:prstGeom>
          </p:spPr>
        </p:pic>
      </p:grpSp>
      <p:pic>
        <p:nvPicPr>
          <p:cNvPr id="18" name="Graphic 17">
            <a:extLst>
              <a:ext uri="{FF2B5EF4-FFF2-40B4-BE49-F238E27FC236}">
                <a16:creationId xmlns:a16="http://schemas.microsoft.com/office/drawing/2014/main" id="{20F62942-8361-DE4F-A756-8B134BDCF7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31358" y="290945"/>
            <a:ext cx="1074989" cy="328469"/>
          </a:xfrm>
          <a:prstGeom prst="rect">
            <a:avLst/>
          </a:prstGeom>
        </p:spPr>
      </p:pic>
      <p:sp>
        <p:nvSpPr>
          <p:cNvPr id="10" name="TextBox 9">
            <a:extLst>
              <a:ext uri="{FF2B5EF4-FFF2-40B4-BE49-F238E27FC236}">
                <a16:creationId xmlns:a16="http://schemas.microsoft.com/office/drawing/2014/main" id="{422DDC00-2B65-1948-8B3D-C3D4F99102CA}"/>
              </a:ext>
            </a:extLst>
          </p:cNvPr>
          <p:cNvSpPr txBox="1"/>
          <p:nvPr/>
        </p:nvSpPr>
        <p:spPr>
          <a:xfrm>
            <a:off x="7777018" y="4747491"/>
            <a:ext cx="1176925" cy="230832"/>
          </a:xfrm>
          <a:prstGeom prst="rect">
            <a:avLst/>
          </a:prstGeom>
          <a:noFill/>
        </p:spPr>
        <p:txBody>
          <a:bodyPr wrap="none" rtlCol="0">
            <a:spAutoFit/>
          </a:bodyPr>
          <a:lstStyle/>
          <a:p>
            <a:r>
              <a:rPr lang="en-US" sz="900" err="1">
                <a:solidFill>
                  <a:schemeClr val="bg1"/>
                </a:solidFill>
                <a:latin typeface="Poppins" panose="02000000000000000000" pitchFamily="2" charset="77"/>
                <a:cs typeface="Poppins" panose="02000000000000000000" pitchFamily="2" charset="77"/>
              </a:rPr>
              <a:t>Sportengland.org</a:t>
            </a:r>
            <a:endParaRPr lang="en-US" sz="900">
              <a:solidFill>
                <a:schemeClr val="bg1"/>
              </a:solidFill>
              <a:latin typeface="Poppins" panose="02000000000000000000" pitchFamily="2" charset="77"/>
              <a:cs typeface="Poppins" panose="02000000000000000000" pitchFamily="2" charset="77"/>
            </a:endParaRPr>
          </a:p>
        </p:txBody>
      </p:sp>
      <p:sp>
        <p:nvSpPr>
          <p:cNvPr id="23" name="Round Diagonal Corner of Rectangle 22">
            <a:extLst>
              <a:ext uri="{FF2B5EF4-FFF2-40B4-BE49-F238E27FC236}">
                <a16:creationId xmlns:a16="http://schemas.microsoft.com/office/drawing/2014/main" id="{392CDFD9-5CE3-2D41-B115-FCC2BD4070EA}"/>
              </a:ext>
            </a:extLst>
          </p:cNvPr>
          <p:cNvSpPr/>
          <p:nvPr/>
        </p:nvSpPr>
        <p:spPr>
          <a:xfrm>
            <a:off x="359640" y="2613535"/>
            <a:ext cx="5364781" cy="2133956"/>
          </a:xfrm>
          <a:prstGeom prst="round2DiagRect">
            <a:avLst>
              <a:gd name="adj1" fmla="val 0"/>
              <a:gd name="adj2" fmla="val 1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44000" rtlCol="0" anchor="t" anchorCtr="0">
            <a:normAutofit/>
          </a:bodyPr>
          <a:lstStyle/>
          <a:p>
            <a:r>
              <a:rPr lang="en-US" sz="3200" b="1">
                <a:solidFill>
                  <a:schemeClr val="tx2"/>
                </a:solidFill>
                <a:latin typeface="Poppins SemiBold" panose="02000000000000000000" pitchFamily="2" charset="77"/>
                <a:cs typeface="Poppins SemiBold" panose="02000000000000000000" pitchFamily="2" charset="77"/>
              </a:rPr>
              <a:t>Active Lives Children and Young People </a:t>
            </a:r>
          </a:p>
          <a:p>
            <a:r>
              <a:rPr lang="en-US" sz="2400">
                <a:solidFill>
                  <a:schemeClr val="accent1"/>
                </a:solidFill>
                <a:latin typeface="Poppins" panose="00000500000000000000" pitchFamily="2" charset="0"/>
                <a:cs typeface="Poppins" panose="00000500000000000000" pitchFamily="2" charset="0"/>
              </a:rPr>
              <a:t>Device-based measurement guide</a:t>
            </a:r>
          </a:p>
          <a:p>
            <a:endParaRPr lang="en-US" sz="2400">
              <a:solidFill>
                <a:schemeClr val="accent1"/>
              </a:solidFill>
              <a:latin typeface="Poppins" panose="02000000000000000000" pitchFamily="2" charset="77"/>
              <a:cs typeface="Poppins" panose="02000000000000000000" pitchFamily="2" charset="77"/>
            </a:endParaRPr>
          </a:p>
          <a:p>
            <a:endParaRPr lang="en-US" sz="2400">
              <a:solidFill>
                <a:schemeClr val="accent1"/>
              </a:solidFill>
              <a:latin typeface="Poppins" panose="02000000000000000000" pitchFamily="2" charset="77"/>
              <a:cs typeface="Poppins" panose="02000000000000000000" pitchFamily="2" charset="77"/>
            </a:endParaRPr>
          </a:p>
        </p:txBody>
      </p:sp>
    </p:spTree>
    <p:extLst>
      <p:ext uri="{BB962C8B-B14F-4D97-AF65-F5344CB8AC3E}">
        <p14:creationId xmlns:p14="http://schemas.microsoft.com/office/powerpoint/2010/main" val="1015927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0C651-F3D8-AB93-95F6-28F1D87562F8}"/>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AAA17D67-43C6-9115-0C07-6E73E76C69CC}"/>
              </a:ext>
            </a:extLst>
          </p:cNvPr>
          <p:cNvSpPr/>
          <p:nvPr/>
        </p:nvSpPr>
        <p:spPr>
          <a:xfrm>
            <a:off x="0" y="0"/>
            <a:ext cx="4902740" cy="954157"/>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DFE5156E-A09B-19BD-06CE-BF1633D1DF8E}"/>
              </a:ext>
            </a:extLst>
          </p:cNvPr>
          <p:cNvSpPr>
            <a:spLocks noGrp="1"/>
          </p:cNvSpPr>
          <p:nvPr>
            <p:ph type="title"/>
          </p:nvPr>
        </p:nvSpPr>
        <p:spPr>
          <a:xfrm>
            <a:off x="299972" y="242422"/>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Managing the Genies</a:t>
            </a:r>
          </a:p>
        </p:txBody>
      </p:sp>
      <p:pic>
        <p:nvPicPr>
          <p:cNvPr id="8" name="Graphic 7">
            <a:extLst>
              <a:ext uri="{FF2B5EF4-FFF2-40B4-BE49-F238E27FC236}">
                <a16:creationId xmlns:a16="http://schemas.microsoft.com/office/drawing/2014/main" id="{E7A0F894-0770-59A0-AA91-DF7DB2C44A1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81BE537F-53DD-3B9A-0FA8-CDC724CC2D5F}"/>
              </a:ext>
            </a:extLst>
          </p:cNvPr>
          <p:cNvSpPr/>
          <p:nvPr/>
        </p:nvSpPr>
        <p:spPr>
          <a:xfrm>
            <a:off x="0" y="0"/>
            <a:ext cx="125896" cy="13914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Packing Box Open with solid fill">
            <a:extLst>
              <a:ext uri="{FF2B5EF4-FFF2-40B4-BE49-F238E27FC236}">
                <a16:creationId xmlns:a16="http://schemas.microsoft.com/office/drawing/2014/main" id="{7D90B46E-ADD3-864C-D04D-BA4A241D0E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93125" y="39757"/>
            <a:ext cx="914400" cy="914400"/>
          </a:xfrm>
          <a:prstGeom prst="rect">
            <a:avLst/>
          </a:prstGeom>
        </p:spPr>
      </p:pic>
      <p:sp>
        <p:nvSpPr>
          <p:cNvPr id="15" name="Content Placeholder 1">
            <a:extLst>
              <a:ext uri="{FF2B5EF4-FFF2-40B4-BE49-F238E27FC236}">
                <a16:creationId xmlns:a16="http://schemas.microsoft.com/office/drawing/2014/main" id="{3D8AE7C9-814E-2037-D476-1AF88AB38AE8}"/>
              </a:ext>
            </a:extLst>
          </p:cNvPr>
          <p:cNvSpPr>
            <a:spLocks noGrp="1"/>
          </p:cNvSpPr>
          <p:nvPr>
            <p:ph idx="1"/>
          </p:nvPr>
        </p:nvSpPr>
        <p:spPr>
          <a:xfrm>
            <a:off x="256004" y="1156822"/>
            <a:ext cx="2137340" cy="282364"/>
          </a:xfrm>
        </p:spPr>
        <p:txBody>
          <a:bodyPr>
            <a:noAutofit/>
          </a:bodyPr>
          <a:lstStyle/>
          <a:p>
            <a:pPr>
              <a:lnSpc>
                <a:spcPct val="100000"/>
              </a:lnSpc>
              <a:spcBef>
                <a:spcPts val="0"/>
              </a:spcBef>
            </a:pPr>
            <a:r>
              <a:rPr lang="en-GB" sz="1200" b="1">
                <a:solidFill>
                  <a:schemeClr val="accent2"/>
                </a:solidFill>
                <a:effectLst/>
                <a:latin typeface="Poppins" panose="00000500000000000000" pitchFamily="2" charset="0"/>
                <a:ea typeface="Calibri" panose="020F0502020204030204" pitchFamily="34" charset="0"/>
                <a:cs typeface="Poppins" panose="00000500000000000000" pitchFamily="2" charset="0"/>
              </a:rPr>
              <a:t>What will schools receive?</a:t>
            </a:r>
          </a:p>
          <a:p>
            <a:pPr>
              <a:lnSpc>
                <a:spcPct val="100000"/>
              </a:lnSpc>
              <a:spcBef>
                <a:spcPts val="0"/>
              </a:spcBef>
            </a:pPr>
            <a:endParaRPr lang="en-GB" sz="1000" b="1" kern="0">
              <a:solidFill>
                <a:schemeClr val="tx2"/>
              </a:solidFill>
              <a:effectLst/>
              <a:highlight>
                <a:srgbClr val="00FFFF"/>
              </a:highlight>
              <a:latin typeface="Poppins" panose="00000500000000000000" pitchFamily="2" charset="0"/>
              <a:ea typeface="Yu Gothic Light" panose="020B0300000000000000" pitchFamily="34" charset="-128"/>
              <a:cs typeface="Poppins" panose="00000500000000000000" pitchFamily="2" charset="0"/>
            </a:endParaRPr>
          </a:p>
        </p:txBody>
      </p:sp>
      <p:grpSp>
        <p:nvGrpSpPr>
          <p:cNvPr id="12" name="Group 11">
            <a:extLst>
              <a:ext uri="{FF2B5EF4-FFF2-40B4-BE49-F238E27FC236}">
                <a16:creationId xmlns:a16="http://schemas.microsoft.com/office/drawing/2014/main" id="{B5F72A74-7D73-9733-E995-565FC26E8AF1}"/>
              </a:ext>
            </a:extLst>
          </p:cNvPr>
          <p:cNvGrpSpPr/>
          <p:nvPr/>
        </p:nvGrpSpPr>
        <p:grpSpPr>
          <a:xfrm>
            <a:off x="428708" y="1508937"/>
            <a:ext cx="8286583" cy="3343617"/>
            <a:chOff x="125896" y="2279080"/>
            <a:chExt cx="8286583" cy="2101256"/>
          </a:xfrm>
        </p:grpSpPr>
        <p:sp>
          <p:nvSpPr>
            <p:cNvPr id="13" name="Free-form: Shape 12">
              <a:extLst>
                <a:ext uri="{FF2B5EF4-FFF2-40B4-BE49-F238E27FC236}">
                  <a16:creationId xmlns:a16="http://schemas.microsoft.com/office/drawing/2014/main" id="{7B0938F8-52D9-DF46-C212-6E621244B89E}"/>
                </a:ext>
              </a:extLst>
            </p:cNvPr>
            <p:cNvSpPr/>
            <p:nvPr/>
          </p:nvSpPr>
          <p:spPr>
            <a:xfrm>
              <a:off x="125896" y="2279080"/>
              <a:ext cx="2589557" cy="2101256"/>
            </a:xfrm>
            <a:custGeom>
              <a:avLst/>
              <a:gdLst>
                <a:gd name="csX0" fmla="*/ 0 w 2589557"/>
                <a:gd name="csY0" fmla="*/ 0 h 1553734"/>
                <a:gd name="csX1" fmla="*/ 2589557 w 2589557"/>
                <a:gd name="csY1" fmla="*/ 0 h 1553734"/>
                <a:gd name="csX2" fmla="*/ 2589557 w 2589557"/>
                <a:gd name="csY2" fmla="*/ 1553734 h 1553734"/>
                <a:gd name="csX3" fmla="*/ 0 w 2589557"/>
                <a:gd name="csY3" fmla="*/ 1553734 h 1553734"/>
                <a:gd name="csX4" fmla="*/ 0 w 2589557"/>
                <a:gd name="csY4" fmla="*/ 0 h 1553734"/>
              </a:gdLst>
              <a:ahLst/>
              <a:cxnLst>
                <a:cxn ang="0">
                  <a:pos x="csX0" y="csY0"/>
                </a:cxn>
                <a:cxn ang="0">
                  <a:pos x="csX1" y="csY1"/>
                </a:cxn>
                <a:cxn ang="0">
                  <a:pos x="csX2" y="csY2"/>
                </a:cxn>
                <a:cxn ang="0">
                  <a:pos x="csX3" y="csY3"/>
                </a:cxn>
                <a:cxn ang="0">
                  <a:pos x="csX4" y="csY4"/>
                </a:cxn>
              </a:cxnLst>
              <a:rect l="l" t="t" r="r" b="b"/>
              <a:pathLst>
                <a:path w="2589557" h="1553734">
                  <a:moveTo>
                    <a:pt x="0" y="0"/>
                  </a:moveTo>
                  <a:lnTo>
                    <a:pt x="2589557" y="0"/>
                  </a:lnTo>
                  <a:lnTo>
                    <a:pt x="2589557" y="1553734"/>
                  </a:lnTo>
                  <a:lnTo>
                    <a:pt x="0" y="1553734"/>
                  </a:lnTo>
                  <a:lnTo>
                    <a:pt x="0" y="0"/>
                  </a:lnTo>
                  <a:close/>
                </a:path>
              </a:pathLst>
            </a:custGeom>
            <a:solidFill>
              <a:schemeClr val="accent2">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910" tIns="41910" rIns="41910" bIns="41910" numCol="1" spcCol="1270" anchor="t" anchorCtr="0">
              <a:noAutofit/>
            </a:bodyPr>
            <a:lstStyle/>
            <a:p>
              <a:pPr marL="0" lvl="0" indent="0" algn="l" defTabSz="488950">
                <a:lnSpc>
                  <a:spcPct val="90000"/>
                </a:lnSpc>
                <a:spcBef>
                  <a:spcPts val="300"/>
                </a:spcBef>
                <a:spcAft>
                  <a:spcPct val="35000"/>
                </a:spcAft>
                <a:buNone/>
              </a:pPr>
              <a:r>
                <a:rPr lang="en-GB" sz="1600" kern="1200" dirty="0">
                  <a:latin typeface="Poppins" panose="00000500000000000000" pitchFamily="2" charset="0"/>
                  <a:cs typeface="Poppins" panose="00000500000000000000" pitchFamily="2" charset="0"/>
                </a:rPr>
                <a:t>For schools:</a:t>
              </a:r>
            </a:p>
            <a:p>
              <a:pPr marL="171450" lvl="1" indent="-171450" algn="l" defTabSz="400050">
                <a:lnSpc>
                  <a:spcPct val="90000"/>
                </a:lnSpc>
                <a:spcBef>
                  <a:spcPts val="300"/>
                </a:spcBef>
                <a:spcAft>
                  <a:spcPct val="15000"/>
                </a:spcAft>
                <a:buFont typeface="Arial" panose="020B0604020202020204" pitchFamily="34" charset="0"/>
                <a:buChar char="•"/>
              </a:pPr>
              <a:r>
                <a:rPr lang="en-GB" sz="1100" kern="1200" dirty="0">
                  <a:latin typeface="Poppins" panose="00000500000000000000" pitchFamily="2" charset="0"/>
                  <a:cs typeface="Poppins" panose="00000500000000000000" pitchFamily="2" charset="0"/>
                </a:rPr>
                <a:t>One page sheet itemising contents and explaining key points</a:t>
              </a:r>
              <a:endParaRPr lang="en-GB" sz="1100" dirty="0">
                <a:latin typeface="Poppins" panose="00000500000000000000" pitchFamily="2" charset="0"/>
                <a:cs typeface="Poppins" panose="00000500000000000000" pitchFamily="2" charset="0"/>
              </a:endParaRPr>
            </a:p>
            <a:p>
              <a:pPr marL="628650" lvl="2" indent="-171450" defTabSz="400050">
                <a:lnSpc>
                  <a:spcPct val="90000"/>
                </a:lnSpc>
                <a:spcBef>
                  <a:spcPts val="300"/>
                </a:spcBef>
                <a:spcAft>
                  <a:spcPct val="15000"/>
                </a:spcAft>
                <a:buFont typeface="Arial" panose="020B0604020202020204" pitchFamily="34" charset="0"/>
                <a:buChar char="•"/>
              </a:pPr>
              <a:r>
                <a:rPr lang="en-GB" sz="1100" kern="1200" dirty="0">
                  <a:latin typeface="Poppins" panose="00000500000000000000" pitchFamily="2" charset="0"/>
                  <a:cs typeface="Poppins" panose="00000500000000000000" pitchFamily="2" charset="0"/>
                </a:rPr>
                <a:t>Date of return</a:t>
              </a:r>
              <a:endParaRPr lang="en-GB" sz="1100" dirty="0">
                <a:latin typeface="Poppins" panose="00000500000000000000" pitchFamily="2" charset="0"/>
                <a:cs typeface="Poppins" panose="00000500000000000000" pitchFamily="2" charset="0"/>
              </a:endParaRPr>
            </a:p>
            <a:p>
              <a:pPr marL="628650" lvl="2" indent="-171450" defTabSz="400050">
                <a:lnSpc>
                  <a:spcPct val="90000"/>
                </a:lnSpc>
                <a:spcBef>
                  <a:spcPts val="300"/>
                </a:spcBef>
                <a:spcAft>
                  <a:spcPct val="15000"/>
                </a:spcAft>
                <a:buFont typeface="Arial" panose="020B0604020202020204" pitchFamily="34" charset="0"/>
                <a:buChar char="•"/>
              </a:pPr>
              <a:r>
                <a:rPr lang="en-GB" sz="1100" kern="1200" dirty="0">
                  <a:latin typeface="Poppins" panose="00000500000000000000" pitchFamily="2" charset="0"/>
                  <a:cs typeface="Poppins" panose="00000500000000000000" pitchFamily="2" charset="0"/>
                </a:rPr>
                <a:t>How to confirm the date with courier</a:t>
              </a:r>
            </a:p>
            <a:p>
              <a:pPr marL="628650" lvl="2" indent="-171450" defTabSz="400050">
                <a:lnSpc>
                  <a:spcPct val="90000"/>
                </a:lnSpc>
                <a:spcBef>
                  <a:spcPts val="300"/>
                </a:spcBef>
                <a:spcAft>
                  <a:spcPct val="15000"/>
                </a:spcAft>
                <a:buFont typeface="Arial" panose="020B0604020202020204" pitchFamily="34" charset="0"/>
                <a:buChar char="•"/>
              </a:pPr>
              <a:r>
                <a:rPr lang="en-GB" sz="1100" kern="1200" dirty="0">
                  <a:latin typeface="Poppins" panose="00000500000000000000" pitchFamily="2" charset="0"/>
                  <a:cs typeface="Poppins" panose="00000500000000000000" pitchFamily="2" charset="0"/>
                </a:rPr>
                <a:t>Option to return late Genies</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Printed list of Genie device numbers with space for the teacher to write the pupil name allocated for each Genie</a:t>
              </a:r>
            </a:p>
            <a:p>
              <a:pPr marL="628650" lvl="2"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This document will highlight that it should be treated as </a:t>
              </a:r>
              <a:r>
                <a:rPr lang="en-GB" sz="1100" b="1" dirty="0">
                  <a:latin typeface="Poppins" panose="00000500000000000000" pitchFamily="2" charset="0"/>
                  <a:cs typeface="Poppins" panose="00000500000000000000" pitchFamily="2" charset="0"/>
                </a:rPr>
                <a:t>confidential</a:t>
              </a:r>
            </a:p>
            <a:p>
              <a:pPr marL="180975" lvl="2"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Feedback form for teachers</a:t>
              </a:r>
            </a:p>
            <a:p>
              <a:pPr marL="171450" lvl="1" indent="-171450" defTabSz="400050">
                <a:lnSpc>
                  <a:spcPct val="90000"/>
                </a:lnSpc>
                <a:spcBef>
                  <a:spcPts val="300"/>
                </a:spcBef>
                <a:spcAft>
                  <a:spcPct val="15000"/>
                </a:spcAft>
                <a:buFont typeface="Arial" panose="020B0604020202020204" pitchFamily="34" charset="0"/>
                <a:buChar char="•"/>
              </a:pPr>
              <a:endParaRPr lang="en-GB" sz="1100" kern="1200" dirty="0">
                <a:latin typeface="Poppins" panose="00000500000000000000" pitchFamily="2" charset="0"/>
                <a:cs typeface="Poppins" panose="00000500000000000000" pitchFamily="2" charset="0"/>
              </a:endParaRPr>
            </a:p>
            <a:p>
              <a:pPr marL="628650" lvl="2" indent="-171450" defTabSz="400050">
                <a:lnSpc>
                  <a:spcPct val="90000"/>
                </a:lnSpc>
                <a:spcBef>
                  <a:spcPts val="300"/>
                </a:spcBef>
                <a:spcAft>
                  <a:spcPct val="15000"/>
                </a:spcAft>
                <a:buFont typeface="Arial" panose="020B0604020202020204" pitchFamily="34" charset="0"/>
                <a:buChar char="•"/>
              </a:pPr>
              <a:endParaRPr lang="en-GB" sz="1100" dirty="0">
                <a:latin typeface="Poppins" panose="00000500000000000000" pitchFamily="2" charset="0"/>
                <a:cs typeface="Poppins" panose="00000500000000000000" pitchFamily="2" charset="0"/>
              </a:endParaRPr>
            </a:p>
            <a:p>
              <a:pPr marL="628650" lvl="2" indent="-171450" defTabSz="400050">
                <a:lnSpc>
                  <a:spcPct val="90000"/>
                </a:lnSpc>
                <a:spcBef>
                  <a:spcPct val="0"/>
                </a:spcBef>
                <a:spcAft>
                  <a:spcPct val="15000"/>
                </a:spcAft>
                <a:buFont typeface="Arial" panose="020B0604020202020204" pitchFamily="34" charset="0"/>
                <a:buChar char="•"/>
              </a:pPr>
              <a:endParaRPr lang="en-GB" sz="1100" kern="1200" dirty="0">
                <a:latin typeface="Poppins" panose="00000500000000000000" pitchFamily="2" charset="0"/>
                <a:cs typeface="Poppins" panose="00000500000000000000" pitchFamily="2" charset="0"/>
              </a:endParaRPr>
            </a:p>
          </p:txBody>
        </p:sp>
        <p:sp>
          <p:nvSpPr>
            <p:cNvPr id="14" name="Free-form: Shape 13">
              <a:extLst>
                <a:ext uri="{FF2B5EF4-FFF2-40B4-BE49-F238E27FC236}">
                  <a16:creationId xmlns:a16="http://schemas.microsoft.com/office/drawing/2014/main" id="{8BEBE7C9-3B07-8056-225A-E9DEE5CF0996}"/>
                </a:ext>
              </a:extLst>
            </p:cNvPr>
            <p:cNvSpPr/>
            <p:nvPr/>
          </p:nvSpPr>
          <p:spPr>
            <a:xfrm>
              <a:off x="3006159" y="2279080"/>
              <a:ext cx="2589557" cy="2101256"/>
            </a:xfrm>
            <a:custGeom>
              <a:avLst/>
              <a:gdLst>
                <a:gd name="csX0" fmla="*/ 0 w 2589557"/>
                <a:gd name="csY0" fmla="*/ 0 h 1553734"/>
                <a:gd name="csX1" fmla="*/ 2589557 w 2589557"/>
                <a:gd name="csY1" fmla="*/ 0 h 1553734"/>
                <a:gd name="csX2" fmla="*/ 2589557 w 2589557"/>
                <a:gd name="csY2" fmla="*/ 1553734 h 1553734"/>
                <a:gd name="csX3" fmla="*/ 0 w 2589557"/>
                <a:gd name="csY3" fmla="*/ 1553734 h 1553734"/>
                <a:gd name="csX4" fmla="*/ 0 w 2589557"/>
                <a:gd name="csY4" fmla="*/ 0 h 1553734"/>
              </a:gdLst>
              <a:ahLst/>
              <a:cxnLst>
                <a:cxn ang="0">
                  <a:pos x="csX0" y="csY0"/>
                </a:cxn>
                <a:cxn ang="0">
                  <a:pos x="csX1" y="csY1"/>
                </a:cxn>
                <a:cxn ang="0">
                  <a:pos x="csX2" y="csY2"/>
                </a:cxn>
                <a:cxn ang="0">
                  <a:pos x="csX3" y="csY3"/>
                </a:cxn>
                <a:cxn ang="0">
                  <a:pos x="csX4" y="csY4"/>
                </a:cxn>
              </a:cxnLst>
              <a:rect l="l" t="t" r="r" b="b"/>
              <a:pathLst>
                <a:path w="2589557" h="1553734">
                  <a:moveTo>
                    <a:pt x="0" y="0"/>
                  </a:moveTo>
                  <a:lnTo>
                    <a:pt x="2589557" y="0"/>
                  </a:lnTo>
                  <a:lnTo>
                    <a:pt x="2589557" y="1553734"/>
                  </a:lnTo>
                  <a:lnTo>
                    <a:pt x="0" y="1553734"/>
                  </a:lnTo>
                  <a:lnTo>
                    <a:pt x="0" y="0"/>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910" tIns="41910" rIns="41910" bIns="41910" numCol="1" spcCol="1270" anchor="t" anchorCtr="0">
              <a:noAutofit/>
            </a:bodyPr>
            <a:lstStyle/>
            <a:p>
              <a:pPr lvl="0" defTabSz="488950">
                <a:lnSpc>
                  <a:spcPct val="90000"/>
                </a:lnSpc>
                <a:spcBef>
                  <a:spcPct val="0"/>
                </a:spcBef>
                <a:spcAft>
                  <a:spcPct val="35000"/>
                </a:spcAft>
              </a:pPr>
              <a:r>
                <a:rPr lang="en-GB" sz="1600" dirty="0">
                  <a:latin typeface="Poppins" panose="00000500000000000000" pitchFamily="2" charset="0"/>
                  <a:cs typeface="Poppins" panose="00000500000000000000" pitchFamily="2" charset="0"/>
                </a:rPr>
                <a:t>Return information:</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Box for returning Genies</a:t>
              </a:r>
            </a:p>
            <a:p>
              <a:pPr marL="628650" lvl="2"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Retain box they were delivered in for return</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Information on packaging</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Return post address label</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Spare Jiffy bags for any late returns</a:t>
              </a:r>
            </a:p>
            <a:p>
              <a:pPr marL="628650" lvl="2"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Royal Mail addressed and prepaid</a:t>
              </a:r>
            </a:p>
            <a:p>
              <a:pPr marL="0" lvl="1" defTabSz="400050">
                <a:lnSpc>
                  <a:spcPct val="90000"/>
                </a:lnSpc>
                <a:spcBef>
                  <a:spcPts val="300"/>
                </a:spcBef>
                <a:spcAft>
                  <a:spcPct val="15000"/>
                </a:spcAft>
              </a:pPr>
              <a:endParaRPr lang="en-GB" sz="1100" kern="1200" dirty="0">
                <a:latin typeface="Poppins" panose="00000500000000000000" pitchFamily="2" charset="0"/>
                <a:cs typeface="Poppins" panose="00000500000000000000" pitchFamily="2" charset="0"/>
              </a:endParaRPr>
            </a:p>
          </p:txBody>
        </p:sp>
        <p:sp>
          <p:nvSpPr>
            <p:cNvPr id="16" name="Free-form: Shape 15">
              <a:extLst>
                <a:ext uri="{FF2B5EF4-FFF2-40B4-BE49-F238E27FC236}">
                  <a16:creationId xmlns:a16="http://schemas.microsoft.com/office/drawing/2014/main" id="{5E1B1A99-0B45-5C2B-4D46-F9B18A3929F9}"/>
                </a:ext>
              </a:extLst>
            </p:cNvPr>
            <p:cNvSpPr/>
            <p:nvPr/>
          </p:nvSpPr>
          <p:spPr>
            <a:xfrm>
              <a:off x="5822922" y="2279080"/>
              <a:ext cx="2589557" cy="2075290"/>
            </a:xfrm>
            <a:custGeom>
              <a:avLst/>
              <a:gdLst>
                <a:gd name="csX0" fmla="*/ 0 w 2589557"/>
                <a:gd name="csY0" fmla="*/ 0 h 1553734"/>
                <a:gd name="csX1" fmla="*/ 2589557 w 2589557"/>
                <a:gd name="csY1" fmla="*/ 0 h 1553734"/>
                <a:gd name="csX2" fmla="*/ 2589557 w 2589557"/>
                <a:gd name="csY2" fmla="*/ 1553734 h 1553734"/>
                <a:gd name="csX3" fmla="*/ 0 w 2589557"/>
                <a:gd name="csY3" fmla="*/ 1553734 h 1553734"/>
                <a:gd name="csX4" fmla="*/ 0 w 2589557"/>
                <a:gd name="csY4" fmla="*/ 0 h 1553734"/>
              </a:gdLst>
              <a:ahLst/>
              <a:cxnLst>
                <a:cxn ang="0">
                  <a:pos x="csX0" y="csY0"/>
                </a:cxn>
                <a:cxn ang="0">
                  <a:pos x="csX1" y="csY1"/>
                </a:cxn>
                <a:cxn ang="0">
                  <a:pos x="csX2" y="csY2"/>
                </a:cxn>
                <a:cxn ang="0">
                  <a:pos x="csX3" y="csY3"/>
                </a:cxn>
                <a:cxn ang="0">
                  <a:pos x="csX4" y="csY4"/>
                </a:cxn>
              </a:cxnLst>
              <a:rect l="l" t="t" r="r" b="b"/>
              <a:pathLst>
                <a:path w="2589557" h="1553734">
                  <a:moveTo>
                    <a:pt x="0" y="0"/>
                  </a:moveTo>
                  <a:lnTo>
                    <a:pt x="2589557" y="0"/>
                  </a:lnTo>
                  <a:lnTo>
                    <a:pt x="2589557" y="1553734"/>
                  </a:lnTo>
                  <a:lnTo>
                    <a:pt x="0" y="1553734"/>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910" tIns="41910" rIns="41910" bIns="41910" numCol="1" spcCol="1270" anchor="t" anchorCtr="0">
              <a:noAutofit/>
            </a:bodyPr>
            <a:lstStyle/>
            <a:p>
              <a:pPr lvl="0" defTabSz="488950">
                <a:lnSpc>
                  <a:spcPct val="90000"/>
                </a:lnSpc>
                <a:spcBef>
                  <a:spcPct val="0"/>
                </a:spcBef>
                <a:spcAft>
                  <a:spcPct val="35000"/>
                </a:spcAft>
              </a:pPr>
              <a:r>
                <a:rPr lang="en-GB" sz="1600" dirty="0">
                  <a:latin typeface="Poppins" panose="00000500000000000000" pitchFamily="2" charset="0"/>
                  <a:cs typeface="Poppins" panose="00000500000000000000" pitchFamily="2" charset="0"/>
                </a:rPr>
                <a:t>For pupils:</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The Genies</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ea typeface="Calibri" panose="020F0502020204030204" pitchFamily="34" charset="0"/>
                  <a:cs typeface="Poppins" panose="00000500000000000000" pitchFamily="2" charset="0"/>
                </a:rPr>
                <a:t>Genie information booklets for pupils (one per pupil with a Genie)</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Sweat bands for protecting the Genie</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Tubi grip bandage for pupils who cannot wear the Genie on their skin</a:t>
              </a:r>
            </a:p>
            <a:p>
              <a:pPr marL="628650" lvl="2"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Only for pupils with a specific reason such as skin sensitivities or sensory issues</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Feedback form for pupils</a:t>
              </a:r>
            </a:p>
            <a:p>
              <a:pPr marL="171450" lvl="1" indent="-171450" defTabSz="400050">
                <a:lnSpc>
                  <a:spcPct val="90000"/>
                </a:lnSpc>
                <a:spcBef>
                  <a:spcPts val="300"/>
                </a:spcBef>
                <a:spcAft>
                  <a:spcPct val="15000"/>
                </a:spcAft>
                <a:buFont typeface="Arial" panose="020B0604020202020204" pitchFamily="34" charset="0"/>
                <a:buChar char="•"/>
              </a:pPr>
              <a:r>
                <a:rPr lang="en-GB" sz="1100" dirty="0">
                  <a:latin typeface="Poppins" panose="00000500000000000000" pitchFamily="2" charset="0"/>
                  <a:cs typeface="Poppins" panose="00000500000000000000" pitchFamily="2" charset="0"/>
                </a:rPr>
                <a:t>Thank you certificates for pupils, once Genies have been collected</a:t>
              </a:r>
            </a:p>
            <a:p>
              <a:pPr marL="628650" lvl="2" indent="-171450" defTabSz="400050">
                <a:lnSpc>
                  <a:spcPct val="90000"/>
                </a:lnSpc>
                <a:spcBef>
                  <a:spcPts val="300"/>
                </a:spcBef>
                <a:spcAft>
                  <a:spcPct val="15000"/>
                </a:spcAft>
                <a:buFont typeface="Arial" panose="020B0604020202020204" pitchFamily="34" charset="0"/>
                <a:buChar char="•"/>
              </a:pPr>
              <a:endParaRPr lang="en-GB" sz="900" kern="1200" dirty="0">
                <a:latin typeface="Poppins" panose="00000500000000000000" pitchFamily="2" charset="0"/>
                <a:cs typeface="Poppins" panose="00000500000000000000" pitchFamily="2" charset="0"/>
              </a:endParaRPr>
            </a:p>
          </p:txBody>
        </p:sp>
      </p:grpSp>
    </p:spTree>
    <p:extLst>
      <p:ext uri="{BB962C8B-B14F-4D97-AF65-F5344CB8AC3E}">
        <p14:creationId xmlns:p14="http://schemas.microsoft.com/office/powerpoint/2010/main" val="2574306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875657B-F73E-448A-AC7C-64137A073E05}"/>
              </a:ext>
            </a:extLst>
          </p:cNvPr>
          <p:cNvSpPr/>
          <p:nvPr/>
        </p:nvSpPr>
        <p:spPr>
          <a:xfrm>
            <a:off x="0" y="0"/>
            <a:ext cx="4902740" cy="954157"/>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6" name="Title 2">
            <a:extLst>
              <a:ext uri="{FF2B5EF4-FFF2-40B4-BE49-F238E27FC236}">
                <a16:creationId xmlns:a16="http://schemas.microsoft.com/office/drawing/2014/main" id="{9BFA41A2-7C12-5B46-B25D-FF71D0A3E0B3}"/>
              </a:ext>
            </a:extLst>
          </p:cNvPr>
          <p:cNvSpPr>
            <a:spLocks noGrp="1"/>
          </p:cNvSpPr>
          <p:nvPr>
            <p:ph type="title"/>
          </p:nvPr>
        </p:nvSpPr>
        <p:spPr>
          <a:xfrm>
            <a:off x="315356" y="253422"/>
            <a:ext cx="4272028" cy="521540"/>
          </a:xfrm>
          <a:prstGeom prst="rect">
            <a:avLst/>
          </a:prstGeom>
        </p:spPr>
        <p:txBody>
          <a:bodyPr>
            <a:normAutofit/>
          </a:bodyPr>
          <a:lstStyle/>
          <a:p>
            <a:pPr>
              <a:lnSpc>
                <a:spcPct val="100000"/>
              </a:lnSpc>
            </a:pPr>
            <a:r>
              <a:rPr lang="en-US">
                <a:solidFill>
                  <a:schemeClr val="bg1"/>
                </a:solidFill>
              </a:rPr>
              <a:t>Collecting the Genies</a:t>
            </a:r>
            <a:endParaRPr lang="en-US">
              <a:solidFill>
                <a:schemeClr val="bg1"/>
              </a:solidFill>
              <a:latin typeface="Poppins SemiBold" panose="02000000000000000000" pitchFamily="2" charset="77"/>
              <a:cs typeface="Poppins SemiBold" panose="02000000000000000000" pitchFamily="2" charset="77"/>
            </a:endParaRPr>
          </a:p>
        </p:txBody>
      </p:sp>
      <p:sp>
        <p:nvSpPr>
          <p:cNvPr id="2" name="Content Placeholder 1">
            <a:extLst>
              <a:ext uri="{FF2B5EF4-FFF2-40B4-BE49-F238E27FC236}">
                <a16:creationId xmlns:a16="http://schemas.microsoft.com/office/drawing/2014/main" id="{32347AF2-7CDA-584A-A0AF-6E9085B18D99}"/>
              </a:ext>
            </a:extLst>
          </p:cNvPr>
          <p:cNvSpPr>
            <a:spLocks noGrp="1"/>
          </p:cNvSpPr>
          <p:nvPr>
            <p:ph idx="1"/>
          </p:nvPr>
        </p:nvSpPr>
        <p:spPr>
          <a:xfrm>
            <a:off x="219280" y="1107173"/>
            <a:ext cx="8309892" cy="3536170"/>
          </a:xfrm>
        </p:spPr>
        <p:txBody>
          <a:bodyPr>
            <a:noAutofit/>
          </a:bodyPr>
          <a:lstStyle/>
          <a:p>
            <a:pPr>
              <a:lnSpc>
                <a:spcPct val="100000"/>
              </a:lnSpc>
              <a:spcBef>
                <a:spcPts val="0"/>
              </a:spcBef>
            </a:pPr>
            <a:r>
              <a:rPr lang="en-GB" sz="1200" b="1" dirty="0">
                <a:solidFill>
                  <a:schemeClr val="accent2"/>
                </a:solidFill>
                <a:effectLst/>
                <a:latin typeface="Poppins" panose="00000500000000000000" pitchFamily="2" charset="0"/>
                <a:ea typeface="Calibri" panose="020F0502020204030204" pitchFamily="34" charset="0"/>
                <a:cs typeface="Poppins" panose="00000500000000000000" pitchFamily="2" charset="0"/>
              </a:rPr>
              <a:t>What happens when pupils have worn </a:t>
            </a:r>
            <a:r>
              <a:rPr lang="en-GB" sz="1200" b="1" dirty="0">
                <a:solidFill>
                  <a:schemeClr val="accent2"/>
                </a:solidFill>
                <a:latin typeface="Poppins" panose="00000500000000000000" pitchFamily="2" charset="0"/>
                <a:ea typeface="Calibri" panose="020F0502020204030204" pitchFamily="34" charset="0"/>
                <a:cs typeface="Poppins" panose="00000500000000000000" pitchFamily="2" charset="0"/>
              </a:rPr>
              <a:t>the Genie for 7 d</a:t>
            </a:r>
            <a:r>
              <a:rPr lang="en-GB" sz="1200" b="1" dirty="0">
                <a:solidFill>
                  <a:schemeClr val="accent2"/>
                </a:solidFill>
                <a:effectLst/>
                <a:latin typeface="Poppins" panose="00000500000000000000" pitchFamily="2" charset="0"/>
                <a:ea typeface="Calibri" panose="020F0502020204030204" pitchFamily="34" charset="0"/>
                <a:cs typeface="Poppins" panose="00000500000000000000" pitchFamily="2" charset="0"/>
              </a:rPr>
              <a:t>ays?</a:t>
            </a:r>
          </a:p>
          <a:p>
            <a:pPr>
              <a:lnSpc>
                <a:spcPct val="100000"/>
              </a:lnSpc>
              <a:spcBef>
                <a:spcPts val="0"/>
              </a:spcBef>
            </a:pPr>
            <a:r>
              <a:rPr lang="en-GB" sz="1200" dirty="0">
                <a:effectLst/>
                <a:latin typeface="Poppins" panose="00000500000000000000" pitchFamily="2" charset="0"/>
                <a:ea typeface="Calibri" panose="020F0502020204030204" pitchFamily="34" charset="0"/>
                <a:cs typeface="Poppins" panose="00000500000000000000" pitchFamily="2" charset="0"/>
              </a:rPr>
              <a:t>Schools will need to organise collecting the Genies from pupils on the eighth day (so the pupil has 7 complete days to wear the Genie).  They should ask pupils to complete the </a:t>
            </a:r>
            <a:r>
              <a:rPr lang="en-GB" sz="1200" b="1" dirty="0">
                <a:solidFill>
                  <a:schemeClr val="accent2"/>
                </a:solidFill>
                <a:latin typeface="Poppins" panose="00000500000000000000" pitchFamily="2" charset="0"/>
                <a:ea typeface="Calibri" panose="020F0502020204030204" pitchFamily="34" charset="0"/>
                <a:cs typeface="Poppins" panose="00000500000000000000" pitchFamily="2" charset="0"/>
              </a:rPr>
              <a:t>feedback form </a:t>
            </a:r>
            <a:r>
              <a:rPr lang="en-GB" sz="1200" dirty="0">
                <a:effectLst/>
                <a:latin typeface="Poppins" panose="00000500000000000000" pitchFamily="2" charset="0"/>
                <a:ea typeface="Calibri" panose="020F0502020204030204" pitchFamily="34" charset="0"/>
                <a:cs typeface="Poppins" panose="00000500000000000000" pitchFamily="2" charset="0"/>
              </a:rPr>
              <a:t>when they return their Genie. The school will collect these in and return them with the Genie. There is also a feedback form for the teacher.</a:t>
            </a:r>
          </a:p>
          <a:p>
            <a:pPr>
              <a:lnSpc>
                <a:spcPct val="100000"/>
              </a:lnSpc>
              <a:spcBef>
                <a:spcPts val="0"/>
              </a:spcBef>
            </a:pP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dirty="0">
                <a:effectLst/>
                <a:latin typeface="Poppins" panose="00000500000000000000" pitchFamily="2" charset="0"/>
                <a:ea typeface="Calibri" panose="020F0502020204030204" pitchFamily="34" charset="0"/>
                <a:cs typeface="Poppins" panose="00000500000000000000" pitchFamily="2" charset="0"/>
              </a:rPr>
              <a:t>They will then package the </a:t>
            </a:r>
            <a:r>
              <a:rPr lang="en-GB" sz="1200" dirty="0">
                <a:latin typeface="Poppins" panose="00000500000000000000" pitchFamily="2" charset="0"/>
                <a:ea typeface="Calibri" panose="020F0502020204030204" pitchFamily="34" charset="0"/>
                <a:cs typeface="Poppins" panose="00000500000000000000" pitchFamily="2" charset="0"/>
              </a:rPr>
              <a:t>Genies </a:t>
            </a:r>
            <a:r>
              <a:rPr lang="en-GB" sz="1200" dirty="0">
                <a:effectLst/>
                <a:latin typeface="Poppins" panose="00000500000000000000" pitchFamily="2" charset="0"/>
                <a:ea typeface="Calibri" panose="020F0502020204030204" pitchFamily="34" charset="0"/>
                <a:cs typeface="Poppins" panose="00000500000000000000" pitchFamily="2" charset="0"/>
              </a:rPr>
              <a:t>back into the box they were delivered in with the pupil and teacher feedback forms, ready for the courier to collect them on the pre-agreed collection date.</a:t>
            </a:r>
          </a:p>
          <a:p>
            <a:pPr>
              <a:lnSpc>
                <a:spcPct val="100000"/>
              </a:lnSpc>
              <a:spcBef>
                <a:spcPts val="0"/>
              </a:spcBef>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b="1" dirty="0">
                <a:solidFill>
                  <a:schemeClr val="accent2"/>
                </a:solidFill>
                <a:latin typeface="Poppins" panose="00000500000000000000" pitchFamily="2" charset="0"/>
                <a:ea typeface="Calibri" panose="020F0502020204030204" pitchFamily="34" charset="0"/>
                <a:cs typeface="Poppins" panose="00000500000000000000" pitchFamily="2" charset="0"/>
              </a:rPr>
              <a:t>What happens if a Genie gets lost or damaged?</a:t>
            </a: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Schools, pupils and parents are</a:t>
            </a:r>
            <a:r>
              <a:rPr lang="en-GB" sz="1200" b="1" dirty="0">
                <a:latin typeface="Poppins" panose="00000500000000000000" pitchFamily="2" charset="0"/>
                <a:ea typeface="Calibri" panose="020F0502020204030204" pitchFamily="34" charset="0"/>
                <a:cs typeface="Poppins" panose="00000500000000000000" pitchFamily="2" charset="0"/>
              </a:rPr>
              <a:t> not </a:t>
            </a:r>
            <a:r>
              <a:rPr lang="en-GB" sz="1200" dirty="0">
                <a:latin typeface="Poppins" panose="00000500000000000000" pitchFamily="2" charset="0"/>
                <a:ea typeface="Calibri" panose="020F0502020204030204" pitchFamily="34" charset="0"/>
                <a:cs typeface="Poppins" panose="00000500000000000000" pitchFamily="2" charset="0"/>
              </a:rPr>
              <a:t>responsible if a Genie gets lost or damaged. Schools have been asked to let their AP know as soon as possible if this happens. Please log this on Smartsheet. We will be unable to send the school a replacement Genie. </a:t>
            </a:r>
            <a:endParaRPr lang="en-GB" sz="1200" b="1" dirty="0">
              <a:solidFill>
                <a:schemeClr val="accent2"/>
              </a:solidFill>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200" b="1" dirty="0">
              <a:solidFill>
                <a:srgbClr val="0072D6"/>
              </a:solidFill>
              <a:latin typeface="Poppins" panose="00000500000000000000" pitchFamily="2" charset="0"/>
              <a:ea typeface="Yu Gothic Light" panose="020B0300000000000000" pitchFamily="34" charset="-128"/>
              <a:cs typeface="Poppins" panose="00000500000000000000" pitchFamily="2" charset="0"/>
            </a:endParaRPr>
          </a:p>
          <a:p>
            <a:pPr>
              <a:lnSpc>
                <a:spcPct val="100000"/>
              </a:lnSpc>
              <a:spcBef>
                <a:spcPts val="0"/>
              </a:spcBef>
            </a:pPr>
            <a:r>
              <a:rPr lang="en-GB" sz="1200" b="1" dirty="0">
                <a:solidFill>
                  <a:schemeClr val="accent2"/>
                </a:solidFill>
                <a:effectLst/>
                <a:latin typeface="Poppins" panose="00000500000000000000" pitchFamily="2" charset="0"/>
                <a:ea typeface="Yu Gothic Light" panose="020B0300000000000000" pitchFamily="34" charset="-128"/>
                <a:cs typeface="Poppins" panose="00000500000000000000" pitchFamily="2" charset="0"/>
              </a:rPr>
              <a:t>Do schools have to do anything else?</a:t>
            </a:r>
          </a:p>
          <a:p>
            <a:pPr>
              <a:lnSpc>
                <a:spcPct val="100000"/>
              </a:lnSpc>
              <a:spcBef>
                <a:spcPts val="0"/>
              </a:spcBef>
            </a:pPr>
            <a:r>
              <a:rPr lang="en-GB" sz="1200" dirty="0">
                <a:effectLst/>
                <a:latin typeface="Poppins" panose="00000500000000000000" pitchFamily="2" charset="0"/>
                <a:ea typeface="Calibri" panose="020F0502020204030204" pitchFamily="34" charset="0"/>
                <a:cs typeface="Poppins" panose="00000500000000000000" pitchFamily="2" charset="0"/>
              </a:rPr>
              <a:t>Schools need to make sure that the pupils who have worn</a:t>
            </a:r>
            <a:r>
              <a:rPr lang="en-GB" sz="1200" dirty="0">
                <a:latin typeface="Poppins" panose="00000500000000000000" pitchFamily="2" charset="0"/>
                <a:ea typeface="Calibri" panose="020F0502020204030204" pitchFamily="34" charset="0"/>
                <a:cs typeface="Poppins" panose="00000500000000000000" pitchFamily="2" charset="0"/>
              </a:rPr>
              <a:t> a Genie</a:t>
            </a:r>
            <a:r>
              <a:rPr lang="en-GB" sz="1200" dirty="0">
                <a:effectLst/>
                <a:latin typeface="Poppins" panose="00000500000000000000" pitchFamily="2" charset="0"/>
                <a:ea typeface="Calibri" panose="020F0502020204030204" pitchFamily="34" charset="0"/>
                <a:cs typeface="Poppins" panose="00000500000000000000" pitchFamily="2" charset="0"/>
              </a:rPr>
              <a:t>, also complete the online Active Lives Survey. This is very important and the only way their data can be included.</a:t>
            </a:r>
          </a:p>
          <a:p>
            <a:pPr>
              <a:lnSpc>
                <a:spcPct val="100000"/>
              </a:lnSpc>
              <a:spcBef>
                <a:spcPts val="0"/>
              </a:spcBef>
            </a:pP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dirty="0">
                <a:effectLst/>
                <a:latin typeface="Poppins" panose="00000500000000000000" pitchFamily="2" charset="0"/>
                <a:ea typeface="Calibri" panose="020F0502020204030204" pitchFamily="34" charset="0"/>
                <a:cs typeface="Poppins" panose="00000500000000000000" pitchFamily="2" charset="0"/>
              </a:rPr>
              <a:t>The pupils will need to enter their Genie device number into a box at the start of the survey so we can match the Genie data to their survey responses. This means they need to complete the survey before handing their Genie back. If pupils don’t have their Genie the teacher can refer to their lis</a:t>
            </a:r>
            <a:r>
              <a:rPr lang="en-GB" sz="1200" dirty="0">
                <a:latin typeface="Poppins" panose="00000500000000000000" pitchFamily="2" charset="0"/>
                <a:ea typeface="Calibri" panose="020F0502020204030204" pitchFamily="34" charset="0"/>
                <a:cs typeface="Poppins" panose="00000500000000000000" pitchFamily="2" charset="0"/>
              </a:rPr>
              <a:t>t of numbers.</a:t>
            </a:r>
            <a:endParaRPr lang="en-GB" sz="1200" dirty="0">
              <a:latin typeface="Poppins" panose="00000500000000000000" pitchFamily="2" charset="0"/>
              <a:cs typeface="Poppins" panose="00000500000000000000" pitchFamily="2" charset="0"/>
            </a:endParaRPr>
          </a:p>
          <a:p>
            <a:pPr>
              <a:lnSpc>
                <a:spcPct val="100000"/>
              </a:lnSpc>
              <a:spcBef>
                <a:spcPts val="0"/>
              </a:spcBef>
            </a:pPr>
            <a:endParaRPr lang="en-GB" sz="1000" dirty="0">
              <a:latin typeface="Poppins" panose="00000500000000000000" pitchFamily="2" charset="0"/>
              <a:cs typeface="Poppins" panose="00000500000000000000" pitchFamily="2" charset="0"/>
            </a:endParaRPr>
          </a:p>
          <a:p>
            <a:pPr>
              <a:lnSpc>
                <a:spcPct val="100000"/>
              </a:lnSpc>
              <a:spcBef>
                <a:spcPts val="0"/>
              </a:spcBef>
            </a:pPr>
            <a:endParaRPr lang="en-GB" sz="1000" dirty="0">
              <a:latin typeface="Poppins" panose="00000500000000000000" pitchFamily="2" charset="0"/>
              <a:cs typeface="Poppins" panose="00000500000000000000" pitchFamily="2" charset="0"/>
            </a:endParaRPr>
          </a:p>
          <a:p>
            <a:pPr>
              <a:lnSpc>
                <a:spcPct val="100000"/>
              </a:lnSpc>
              <a:spcBef>
                <a:spcPts val="0"/>
              </a:spcBef>
            </a:pPr>
            <a:endParaRPr lang="en-GB" sz="1000" dirty="0">
              <a:latin typeface="Poppins" panose="00000500000000000000" pitchFamily="2" charset="0"/>
              <a:cs typeface="Poppins" panose="00000500000000000000" pitchFamily="2" charset="0"/>
            </a:endParaRPr>
          </a:p>
          <a:p>
            <a:pPr>
              <a:lnSpc>
                <a:spcPct val="100000"/>
              </a:lnSpc>
              <a:spcBef>
                <a:spcPts val="0"/>
              </a:spcBef>
            </a:pPr>
            <a:endParaRPr lang="en-GB" sz="10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b="1" kern="0" dirty="0">
              <a:solidFill>
                <a:schemeClr val="tx2"/>
              </a:solidFill>
              <a:effectLst/>
              <a:highlight>
                <a:srgbClr val="00FFFF"/>
              </a:highlight>
              <a:latin typeface="Poppins" panose="00000500000000000000" pitchFamily="2" charset="0"/>
              <a:ea typeface="Yu Gothic Light" panose="020B0300000000000000" pitchFamily="34" charset="-128"/>
              <a:cs typeface="Poppins" panose="00000500000000000000" pitchFamily="2" charset="0"/>
            </a:endParaRPr>
          </a:p>
        </p:txBody>
      </p:sp>
      <p:pic>
        <p:nvPicPr>
          <p:cNvPr id="8" name="Graphic 7">
            <a:extLst>
              <a:ext uri="{FF2B5EF4-FFF2-40B4-BE49-F238E27FC236}">
                <a16:creationId xmlns:a16="http://schemas.microsoft.com/office/drawing/2014/main" id="{DD08F856-CC4D-7944-94C7-70D14FB3E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9FE6688-ED7E-40FB-8FD6-D93973294C7A}"/>
              </a:ext>
            </a:extLst>
          </p:cNvPr>
          <p:cNvSpPr/>
          <p:nvPr/>
        </p:nvSpPr>
        <p:spPr>
          <a:xfrm>
            <a:off x="0" y="0"/>
            <a:ext cx="125896" cy="13914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Watch with solid fill">
            <a:extLst>
              <a:ext uri="{FF2B5EF4-FFF2-40B4-BE49-F238E27FC236}">
                <a16:creationId xmlns:a16="http://schemas.microsoft.com/office/drawing/2014/main" id="{FFACFF43-820E-CFE1-C83B-69882B53E18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17026" y="14983"/>
            <a:ext cx="914400" cy="914400"/>
          </a:xfrm>
          <a:prstGeom prst="rect">
            <a:avLst/>
          </a:prstGeom>
        </p:spPr>
      </p:pic>
      <p:sp>
        <p:nvSpPr>
          <p:cNvPr id="7" name="Oval 6">
            <a:extLst>
              <a:ext uri="{FF2B5EF4-FFF2-40B4-BE49-F238E27FC236}">
                <a16:creationId xmlns:a16="http://schemas.microsoft.com/office/drawing/2014/main" id="{82EC39FA-C592-ABA5-70EE-BC4F1A19050E}"/>
              </a:ext>
            </a:extLst>
          </p:cNvPr>
          <p:cNvSpPr/>
          <p:nvPr/>
        </p:nvSpPr>
        <p:spPr>
          <a:xfrm>
            <a:off x="4143719" y="253422"/>
            <a:ext cx="468688" cy="45823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4598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AC30F-A3A0-9D39-D007-369C1DC3044D}"/>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4068D1A7-88CC-7492-8217-B9F70E369016}"/>
              </a:ext>
            </a:extLst>
          </p:cNvPr>
          <p:cNvSpPr/>
          <p:nvPr/>
        </p:nvSpPr>
        <p:spPr>
          <a:xfrm>
            <a:off x="0" y="0"/>
            <a:ext cx="4902740" cy="954157"/>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0A74ECA0-BF96-5678-0392-F00CFCC85171}"/>
              </a:ext>
            </a:extLst>
          </p:cNvPr>
          <p:cNvSpPr>
            <a:spLocks noGrp="1"/>
          </p:cNvSpPr>
          <p:nvPr>
            <p:ph type="title"/>
          </p:nvPr>
        </p:nvSpPr>
        <p:spPr>
          <a:xfrm>
            <a:off x="299972" y="242422"/>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Managing the Genies</a:t>
            </a:r>
          </a:p>
        </p:txBody>
      </p:sp>
      <p:pic>
        <p:nvPicPr>
          <p:cNvPr id="8" name="Graphic 7">
            <a:extLst>
              <a:ext uri="{FF2B5EF4-FFF2-40B4-BE49-F238E27FC236}">
                <a16:creationId xmlns:a16="http://schemas.microsoft.com/office/drawing/2014/main" id="{25F56EF4-029C-E167-FDA0-8DBF11868F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F46AC33C-9348-4C8B-6D00-D51152CD02D0}"/>
              </a:ext>
            </a:extLst>
          </p:cNvPr>
          <p:cNvSpPr/>
          <p:nvPr/>
        </p:nvSpPr>
        <p:spPr>
          <a:xfrm>
            <a:off x="0" y="0"/>
            <a:ext cx="125896" cy="13914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ontent Placeholder 1">
            <a:extLst>
              <a:ext uri="{FF2B5EF4-FFF2-40B4-BE49-F238E27FC236}">
                <a16:creationId xmlns:a16="http://schemas.microsoft.com/office/drawing/2014/main" id="{3A08618E-C871-F0D0-C018-2F09F5926270}"/>
              </a:ext>
            </a:extLst>
          </p:cNvPr>
          <p:cNvSpPr txBox="1">
            <a:spLocks/>
          </p:cNvSpPr>
          <p:nvPr/>
        </p:nvSpPr>
        <p:spPr>
          <a:xfrm>
            <a:off x="4807525" y="1156822"/>
            <a:ext cx="4080470" cy="3665873"/>
          </a:xfrm>
          <a:prstGeom prst="rect">
            <a:avLst/>
          </a:prstGeom>
        </p:spPr>
        <p:txBody>
          <a:bodyPr vert="horz" lIns="0" tIns="0" rIns="0" bIns="0" rtlCol="0">
            <a:noAutofit/>
          </a:bodyPr>
          <a:lstStyle>
            <a:lvl1pPr marL="0" indent="0" algn="l" defTabSz="914400" rtl="0" eaLnBrk="1" latinLnBrk="0" hangingPunct="1">
              <a:lnSpc>
                <a:spcPts val="1880"/>
              </a:lnSpc>
              <a:spcBef>
                <a:spcPts val="750"/>
              </a:spcBef>
              <a:buFont typeface="Arial" panose="020B0604020202020204" pitchFamily="34" charset="0"/>
              <a:buNone/>
              <a:defRPr sz="14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ts val="1880"/>
              </a:lnSpc>
              <a:spcBef>
                <a:spcPts val="750"/>
              </a:spcBef>
              <a:buClr>
                <a:schemeClr val="tx2"/>
              </a:buClr>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GB" sz="1000">
              <a:latin typeface="Poppins" panose="00000500000000000000" pitchFamily="2" charset="0"/>
              <a:ea typeface="Calibri" panose="020F0502020204030204" pitchFamily="34" charset="0"/>
              <a:cs typeface="Arial" panose="020B0604020202020204" pitchFamily="34" charset="0"/>
            </a:endParaRPr>
          </a:p>
          <a:p>
            <a:pPr>
              <a:lnSpc>
                <a:spcPct val="100000"/>
              </a:lnSpc>
              <a:spcBef>
                <a:spcPts val="0"/>
              </a:spcBef>
            </a:pPr>
            <a:endParaRPr lang="en-GB" sz="1100" b="1" u="sng" kern="0">
              <a:solidFill>
                <a:srgbClr val="002F4E"/>
              </a:solidFill>
              <a:latin typeface="Poppins" panose="00000500000000000000" pitchFamily="2" charset="0"/>
              <a:ea typeface="Yu Gothic Light" panose="020B0300000000000000" pitchFamily="34" charset="-128"/>
              <a:cs typeface="Poppins" panose="00000500000000000000" pitchFamily="2" charset="0"/>
            </a:endParaRPr>
          </a:p>
          <a:p>
            <a:pPr>
              <a:lnSpc>
                <a:spcPct val="100000"/>
              </a:lnSpc>
              <a:spcBef>
                <a:spcPts val="0"/>
              </a:spcBef>
            </a:pPr>
            <a:r>
              <a:rPr lang="en-GB" sz="1100">
                <a:latin typeface="Poppins" panose="00000500000000000000" pitchFamily="2" charset="0"/>
                <a:ea typeface="Calibri" panose="020F0502020204030204" pitchFamily="34" charset="0"/>
                <a:cs typeface="Arial" panose="020B0604020202020204" pitchFamily="34" charset="0"/>
              </a:rPr>
              <a:t>. </a:t>
            </a:r>
          </a:p>
          <a:p>
            <a:pPr>
              <a:lnSpc>
                <a:spcPct val="100000"/>
              </a:lnSpc>
              <a:spcBef>
                <a:spcPts val="0"/>
              </a:spcBef>
            </a:pPr>
            <a:r>
              <a:rPr lang="en-GB" sz="1100">
                <a:effectLst/>
                <a:latin typeface="Poppins" panose="00000500000000000000" pitchFamily="2" charset="0"/>
                <a:ea typeface="Calibri" panose="020F0502020204030204" pitchFamily="34" charset="0"/>
                <a:cs typeface="Poppins" panose="00000500000000000000" pitchFamily="2" charset="0"/>
              </a:rPr>
              <a:t> </a:t>
            </a:r>
          </a:p>
          <a:p>
            <a:pPr>
              <a:lnSpc>
                <a:spcPct val="100000"/>
              </a:lnSpc>
              <a:spcBef>
                <a:spcPts val="0"/>
              </a:spcBef>
            </a:pPr>
            <a:endParaRPr lang="en-GB" sz="1000">
              <a:effectLst/>
              <a:latin typeface="Poppins" panose="00000500000000000000" pitchFamily="2" charset="0"/>
              <a:ea typeface="Calibri" panose="020F0502020204030204" pitchFamily="34" charset="0"/>
              <a:cs typeface="Poppins" panose="00000500000000000000" pitchFamily="2" charset="0"/>
            </a:endParaRPr>
          </a:p>
        </p:txBody>
      </p:sp>
      <p:pic>
        <p:nvPicPr>
          <p:cNvPr id="7" name="Graphic 6" descr="Packing Box Open with solid fill">
            <a:extLst>
              <a:ext uri="{FF2B5EF4-FFF2-40B4-BE49-F238E27FC236}">
                <a16:creationId xmlns:a16="http://schemas.microsoft.com/office/drawing/2014/main" id="{30406084-D2F7-B153-7195-50C9FF659B8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93125" y="39757"/>
            <a:ext cx="914400" cy="914400"/>
          </a:xfrm>
          <a:prstGeom prst="rect">
            <a:avLst/>
          </a:prstGeom>
        </p:spPr>
      </p:pic>
      <p:sp>
        <p:nvSpPr>
          <p:cNvPr id="3" name="Content Placeholder 1">
            <a:extLst>
              <a:ext uri="{FF2B5EF4-FFF2-40B4-BE49-F238E27FC236}">
                <a16:creationId xmlns:a16="http://schemas.microsoft.com/office/drawing/2014/main" id="{3D7A24D6-D5C7-31B9-6D13-CBDA0B4E8FF1}"/>
              </a:ext>
            </a:extLst>
          </p:cNvPr>
          <p:cNvSpPr txBox="1">
            <a:spLocks/>
          </p:cNvSpPr>
          <p:nvPr/>
        </p:nvSpPr>
        <p:spPr>
          <a:xfrm>
            <a:off x="385363" y="1192596"/>
            <a:ext cx="7691837" cy="2929824"/>
          </a:xfrm>
          <a:prstGeom prst="rect">
            <a:avLst/>
          </a:prstGeom>
        </p:spPr>
        <p:txBody>
          <a:bodyPr vert="horz" lIns="0" tIns="0" rIns="0" bIns="0" rtlCol="0">
            <a:noAutofit/>
          </a:bodyPr>
          <a:lstStyle>
            <a:lvl1pPr marL="0" indent="0" algn="l" defTabSz="914400" rtl="0" eaLnBrk="1" latinLnBrk="0" hangingPunct="1">
              <a:lnSpc>
                <a:spcPts val="1880"/>
              </a:lnSpc>
              <a:spcBef>
                <a:spcPts val="750"/>
              </a:spcBef>
              <a:buFont typeface="Arial" panose="020B0604020202020204" pitchFamily="34" charset="0"/>
              <a:buNone/>
              <a:defRPr sz="14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ts val="1880"/>
              </a:lnSpc>
              <a:spcBef>
                <a:spcPts val="750"/>
              </a:spcBef>
              <a:buClr>
                <a:schemeClr val="tx2"/>
              </a:buClr>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200" b="1" dirty="0">
                <a:solidFill>
                  <a:schemeClr val="accent2"/>
                </a:solidFill>
                <a:latin typeface="Poppins" panose="00000500000000000000" pitchFamily="2" charset="0"/>
                <a:ea typeface="Calibri" panose="020F0502020204030204" pitchFamily="34" charset="0"/>
                <a:cs typeface="Poppins" panose="00000500000000000000" pitchFamily="2" charset="0"/>
              </a:rPr>
              <a:t>How will University of Exeter use the data?</a:t>
            </a:r>
          </a:p>
          <a:p>
            <a:pPr>
              <a:lnSpc>
                <a:spcPct val="100000"/>
              </a:lnSpc>
              <a:spcBef>
                <a:spcPts val="0"/>
              </a:spcBef>
            </a:pPr>
            <a:endParaRPr lang="en-GB" sz="1000" dirty="0">
              <a:latin typeface="Poppins" panose="00000500000000000000" pitchFamily="2"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Once the Genies are received back at the University of Exeter, they will download the data</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University of Exeter will process the raw data to create agreed variables indicating when pupils are active, sedentary, and when they were not wearing the Genies</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Ipsos will match these data to the main processed survey data</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Combined Genie data and survey data data will be sent to Sport England without an identifier for the school – they will not know which school the data comes from</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There will be no individual pupil-level reports</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The University of Exeter will also analyse the data from the pupil and teacher feedback forms</a:t>
            </a: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b="1" kern="0" dirty="0">
              <a:solidFill>
                <a:schemeClr val="tx2"/>
              </a:solidFill>
              <a:highlight>
                <a:srgbClr val="00FFFF"/>
              </a:highlight>
              <a:latin typeface="Poppins" panose="00000500000000000000" pitchFamily="2" charset="0"/>
              <a:ea typeface="Yu Gothic Light" panose="020B0300000000000000" pitchFamily="34" charset="-128"/>
              <a:cs typeface="Poppins" panose="00000500000000000000" pitchFamily="2" charset="0"/>
            </a:endParaRPr>
          </a:p>
        </p:txBody>
      </p:sp>
    </p:spTree>
    <p:extLst>
      <p:ext uri="{BB962C8B-B14F-4D97-AF65-F5344CB8AC3E}">
        <p14:creationId xmlns:p14="http://schemas.microsoft.com/office/powerpoint/2010/main" val="112432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E0CCC-8F57-4F16-0489-BB55723139F0}"/>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8FF22A53-8A8A-2C64-3AF0-029D7FC8435E}"/>
              </a:ext>
            </a:extLst>
          </p:cNvPr>
          <p:cNvSpPr/>
          <p:nvPr/>
        </p:nvSpPr>
        <p:spPr>
          <a:xfrm>
            <a:off x="0" y="0"/>
            <a:ext cx="4684644" cy="954157"/>
          </a:xfrm>
          <a:prstGeom prst="round2Diag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4887B9C2-2E42-9569-6CD4-0BA0032B7F2F}"/>
              </a:ext>
            </a:extLst>
          </p:cNvPr>
          <p:cNvSpPr>
            <a:spLocks noGrp="1"/>
          </p:cNvSpPr>
          <p:nvPr>
            <p:ph type="title"/>
          </p:nvPr>
        </p:nvSpPr>
        <p:spPr>
          <a:xfrm>
            <a:off x="412616" y="216308"/>
            <a:ext cx="3859411"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Incentives for schools</a:t>
            </a:r>
          </a:p>
        </p:txBody>
      </p:sp>
      <p:pic>
        <p:nvPicPr>
          <p:cNvPr id="8" name="Graphic 7">
            <a:extLst>
              <a:ext uri="{FF2B5EF4-FFF2-40B4-BE49-F238E27FC236}">
                <a16:creationId xmlns:a16="http://schemas.microsoft.com/office/drawing/2014/main" id="{A9AAB33D-2DE3-C312-5791-254344BBC5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674C620-C293-E22D-76E5-50649B887852}"/>
              </a:ext>
            </a:extLst>
          </p:cNvPr>
          <p:cNvSpPr/>
          <p:nvPr/>
        </p:nvSpPr>
        <p:spPr>
          <a:xfrm>
            <a:off x="0" y="0"/>
            <a:ext cx="125896" cy="139148"/>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Present with solid fill">
            <a:extLst>
              <a:ext uri="{FF2B5EF4-FFF2-40B4-BE49-F238E27FC236}">
                <a16:creationId xmlns:a16="http://schemas.microsoft.com/office/drawing/2014/main" id="{62377B8E-DA76-EF2F-2755-BD050ADDA7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57600" y="0"/>
            <a:ext cx="914400" cy="914400"/>
          </a:xfrm>
          <a:prstGeom prst="rect">
            <a:avLst/>
          </a:prstGeom>
        </p:spPr>
      </p:pic>
      <p:sp>
        <p:nvSpPr>
          <p:cNvPr id="2" name="Oval 1">
            <a:extLst>
              <a:ext uri="{FF2B5EF4-FFF2-40B4-BE49-F238E27FC236}">
                <a16:creationId xmlns:a16="http://schemas.microsoft.com/office/drawing/2014/main" id="{17F482BF-A607-BC14-50C9-A407D1E4A39F}"/>
              </a:ext>
            </a:extLst>
          </p:cNvPr>
          <p:cNvSpPr/>
          <p:nvPr/>
        </p:nvSpPr>
        <p:spPr>
          <a:xfrm>
            <a:off x="499819" y="1150906"/>
            <a:ext cx="508113" cy="50811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Poppins Black" pitchFamily="2" charset="77"/>
                <a:cs typeface="Poppins Black" pitchFamily="2" charset="77"/>
              </a:rPr>
              <a:t>1</a:t>
            </a:r>
          </a:p>
        </p:txBody>
      </p:sp>
      <p:sp>
        <p:nvSpPr>
          <p:cNvPr id="12" name="TextBox 11">
            <a:extLst>
              <a:ext uri="{FF2B5EF4-FFF2-40B4-BE49-F238E27FC236}">
                <a16:creationId xmlns:a16="http://schemas.microsoft.com/office/drawing/2014/main" id="{3BA73278-7B2E-167D-EDF0-83C09BC97B7D}"/>
              </a:ext>
            </a:extLst>
          </p:cNvPr>
          <p:cNvSpPr txBox="1"/>
          <p:nvPr/>
        </p:nvSpPr>
        <p:spPr>
          <a:xfrm>
            <a:off x="456217" y="1271394"/>
            <a:ext cx="3772208" cy="2600712"/>
          </a:xfrm>
          <a:prstGeom prst="rect">
            <a:avLst/>
          </a:prstGeom>
          <a:noFill/>
        </p:spPr>
        <p:txBody>
          <a:bodyPr wrap="square" lIns="0" tIns="0" rIns="0" bIns="0" numCol="1" spcCol="180000" rtlCol="0">
            <a:spAutoFit/>
          </a:bodyPr>
          <a:lstStyle/>
          <a:p>
            <a:pPr marL="634604" indent="-634604" defTabSz="457189">
              <a:spcBef>
                <a:spcPts val="600"/>
              </a:spcBef>
              <a:spcAft>
                <a:spcPts val="450"/>
              </a:spcAft>
            </a:pPr>
            <a:r>
              <a:rPr lang="en-GB" sz="1650" dirty="0">
                <a:solidFill>
                  <a:srgbClr val="000000"/>
                </a:solidFill>
                <a:latin typeface="Poppins Light" pitchFamily="2" charset="77"/>
                <a:cs typeface="Poppins Light" pitchFamily="2" charset="77"/>
              </a:rPr>
              <a:t>	School Report</a:t>
            </a:r>
          </a:p>
          <a:p>
            <a:pPr marL="634604" indent="-634604" defTabSz="457189">
              <a:spcBef>
                <a:spcPts val="900"/>
              </a:spcBef>
              <a:spcAft>
                <a:spcPts val="450"/>
              </a:spcAft>
            </a:pPr>
            <a:r>
              <a:rPr lang="en-GB" sz="1200" i="1" dirty="0">
                <a:solidFill>
                  <a:schemeClr val="accent6"/>
                </a:solidFill>
                <a:latin typeface="Poppins" panose="00000500000000000000" pitchFamily="2" charset="0"/>
                <a:cs typeface="Poppins" panose="00000500000000000000" pitchFamily="2" charset="0"/>
              </a:rPr>
              <a:t>Schools</a:t>
            </a:r>
            <a:r>
              <a:rPr lang="en-GB" sz="1200" i="1" dirty="0">
                <a:solidFill>
                  <a:schemeClr val="accent6"/>
                </a:solidFill>
                <a:latin typeface="Poppins Light" pitchFamily="2" charset="77"/>
                <a:cs typeface="Poppins Light" pitchFamily="2" charset="77"/>
              </a:rPr>
              <a:t> </a:t>
            </a:r>
            <a:r>
              <a:rPr lang="en-GB" sz="1200" i="1" dirty="0">
                <a:solidFill>
                  <a:schemeClr val="accent6"/>
                </a:solidFill>
                <a:latin typeface="Poppins" panose="00000500000000000000" pitchFamily="2" charset="0"/>
                <a:cs typeface="Poppins" panose="00000500000000000000" pitchFamily="2" charset="0"/>
              </a:rPr>
              <a:t>will receive:</a:t>
            </a:r>
          </a:p>
          <a:p>
            <a:pPr defTabSz="457189">
              <a:spcBef>
                <a:spcPts val="300"/>
              </a:spcBef>
              <a:spcAft>
                <a:spcPts val="225"/>
              </a:spcAft>
            </a:pPr>
            <a:r>
              <a:rPr lang="en-GB" sz="1200" dirty="0">
                <a:solidFill>
                  <a:srgbClr val="000000"/>
                </a:solidFill>
                <a:latin typeface="Poppins" panose="00000500000000000000" pitchFamily="2" charset="0"/>
                <a:cs typeface="Poppins" panose="00000500000000000000" pitchFamily="2" charset="0"/>
              </a:rPr>
              <a:t>Reports on their school’s data</a:t>
            </a:r>
          </a:p>
          <a:p>
            <a:pPr marL="214313" indent="-214313"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Ipsos will email the report on their online survey data*</a:t>
            </a:r>
          </a:p>
          <a:p>
            <a:pPr marL="180975" indent="-180975" defTabSz="609585">
              <a:spcBef>
                <a:spcPts val="400"/>
              </a:spcBef>
              <a:spcAft>
                <a:spcPts val="300"/>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Ipsos will also email a report on device-based measurement indicating the numbers consenting and taking part at your school. This will not include data referencing sleep patterns or bedtimes.</a:t>
            </a:r>
          </a:p>
          <a:p>
            <a:pPr marL="214313" indent="-214313"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There are no individual pupil-level reports.</a:t>
            </a:r>
          </a:p>
        </p:txBody>
      </p:sp>
      <p:sp>
        <p:nvSpPr>
          <p:cNvPr id="14" name="Rectangle 13">
            <a:extLst>
              <a:ext uri="{FF2B5EF4-FFF2-40B4-BE49-F238E27FC236}">
                <a16:creationId xmlns:a16="http://schemas.microsoft.com/office/drawing/2014/main" id="{F5DBA784-B7DE-822D-4437-E41033828941}"/>
              </a:ext>
            </a:extLst>
          </p:cNvPr>
          <p:cNvSpPr/>
          <p:nvPr/>
        </p:nvSpPr>
        <p:spPr>
          <a:xfrm>
            <a:off x="545842" y="4718529"/>
            <a:ext cx="3593976" cy="230832"/>
          </a:xfrm>
          <a:prstGeom prst="rect">
            <a:avLst/>
          </a:prstGeom>
        </p:spPr>
        <p:txBody>
          <a:bodyPr wrap="square" lIns="0" tIns="0" rIns="0" bIns="0">
            <a:spAutoFit/>
          </a:bodyPr>
          <a:lstStyle/>
          <a:p>
            <a:pPr defTabSz="457189">
              <a:spcBef>
                <a:spcPts val="800"/>
              </a:spcBef>
            </a:pPr>
            <a:r>
              <a:rPr lang="en-GB" sz="750" i="1">
                <a:latin typeface="Poppins Light" pitchFamily="2" charset="77"/>
                <a:cs typeface="Poppins Light" pitchFamily="2" charset="77"/>
              </a:rPr>
              <a:t>* Provided at least 25 responses are completed. Response numbers will affect the level of detail in the report. </a:t>
            </a:r>
          </a:p>
        </p:txBody>
      </p:sp>
      <p:sp>
        <p:nvSpPr>
          <p:cNvPr id="15" name="Rectangle 14">
            <a:hlinkClick r:id="rId6"/>
            <a:extLst>
              <a:ext uri="{FF2B5EF4-FFF2-40B4-BE49-F238E27FC236}">
                <a16:creationId xmlns:a16="http://schemas.microsoft.com/office/drawing/2014/main" id="{554A9BE1-F8B1-DB90-E0C4-71CCB435C1A3}"/>
              </a:ext>
            </a:extLst>
          </p:cNvPr>
          <p:cNvSpPr/>
          <p:nvPr/>
        </p:nvSpPr>
        <p:spPr>
          <a:xfrm>
            <a:off x="2093976" y="3957380"/>
            <a:ext cx="1462574" cy="3103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189"/>
            <a:r>
              <a:rPr lang="en-US" sz="825" b="1">
                <a:solidFill>
                  <a:schemeClr val="bg1"/>
                </a:solidFill>
                <a:latin typeface="Poppins SemiBold"/>
                <a:cs typeface="Poppins SemiBold"/>
              </a:rPr>
              <a:t>Survey report example</a:t>
            </a:r>
            <a:r>
              <a:rPr lang="en-US" sz="825" b="1">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rPr>
              <a:t>:</a:t>
            </a:r>
            <a:br>
              <a:rPr lang="en-US" sz="825" b="1">
                <a:latin typeface="Poppins SemiBold" pitchFamily="2" charset="77"/>
                <a:cs typeface="Poppins SemiBold" pitchFamily="2" charset="77"/>
                <a:hlinkClick r:id="rId7"/>
              </a:rPr>
            </a:br>
            <a:r>
              <a:rPr lang="en-US" sz="825" b="1">
                <a:solidFill>
                  <a:schemeClr val="bg1"/>
                </a:solidFill>
                <a:latin typeface="Poppins SemiBold"/>
                <a:cs typeface="Poppins SemiBold"/>
                <a:hlinkClick r:id="rId7">
                  <a:extLst>
                    <a:ext uri="{A12FA001-AC4F-418D-AE19-62706E023703}">
                      <ahyp:hlinkClr xmlns:ahyp="http://schemas.microsoft.com/office/drawing/2018/hyperlinkcolor" val="tx"/>
                    </a:ext>
                  </a:extLst>
                </a:hlinkClick>
              </a:rPr>
              <a:t> Yr 1-6 or Yr 3-6</a:t>
            </a:r>
            <a:endParaRPr lang="en-US" sz="825" b="1">
              <a:solidFill>
                <a:schemeClr val="bg1"/>
              </a:solidFill>
              <a:latin typeface="Poppins SemiBold"/>
              <a:cs typeface="Poppins SemiBold"/>
            </a:endParaRPr>
          </a:p>
        </p:txBody>
      </p:sp>
      <p:sp>
        <p:nvSpPr>
          <p:cNvPr id="20" name="Rectangle 19">
            <a:hlinkClick r:id="rId8"/>
            <a:extLst>
              <a:ext uri="{FF2B5EF4-FFF2-40B4-BE49-F238E27FC236}">
                <a16:creationId xmlns:a16="http://schemas.microsoft.com/office/drawing/2014/main" id="{8B84F645-D973-85EF-DA37-95528C693CF5}"/>
              </a:ext>
            </a:extLst>
          </p:cNvPr>
          <p:cNvSpPr/>
          <p:nvPr/>
        </p:nvSpPr>
        <p:spPr>
          <a:xfrm>
            <a:off x="544823" y="3957380"/>
            <a:ext cx="1367415" cy="3103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189"/>
            <a:r>
              <a:rPr lang="en-US" sz="788" b="1">
                <a:solidFill>
                  <a:schemeClr val="bg1"/>
                </a:solidFill>
                <a:latin typeface="Poppins SemiBold"/>
                <a:cs typeface="Poppins SemiBold"/>
                <a:hlinkClick r:id="rId9">
                  <a:extLst>
                    <a:ext uri="{A12FA001-AC4F-418D-AE19-62706E023703}">
                      <ahyp:hlinkClr xmlns:ahyp="http://schemas.microsoft.com/office/drawing/2018/hyperlinkcolor" val="tx"/>
                    </a:ext>
                  </a:extLst>
                </a:hlinkClick>
              </a:rPr>
              <a:t>Survey report example:</a:t>
            </a:r>
            <a:br>
              <a:rPr lang="en-US" sz="788" b="1">
                <a:latin typeface="Poppins SemiBold" pitchFamily="2" charset="77"/>
                <a:cs typeface="Poppins SemiBold" pitchFamily="2" charset="77"/>
                <a:hlinkClick r:id="rId9"/>
              </a:rPr>
            </a:br>
            <a:r>
              <a:rPr lang="en-US" sz="788" b="1">
                <a:solidFill>
                  <a:schemeClr val="bg1"/>
                </a:solidFill>
                <a:latin typeface="Poppins SemiBold"/>
                <a:cs typeface="Poppins SemiBold"/>
                <a:hlinkClick r:id="rId9">
                  <a:extLst>
                    <a:ext uri="{A12FA001-AC4F-418D-AE19-62706E023703}">
                      <ahyp:hlinkClr xmlns:ahyp="http://schemas.microsoft.com/office/drawing/2018/hyperlinkcolor" val="tx"/>
                    </a:ext>
                  </a:extLst>
                </a:hlinkClick>
              </a:rPr>
              <a:t> Yr 1-2 only</a:t>
            </a:r>
            <a:endParaRPr lang="en-US" sz="788" b="1">
              <a:solidFill>
                <a:schemeClr val="bg1"/>
              </a:solidFill>
              <a:latin typeface="Poppins SemiBold"/>
              <a:cs typeface="Poppins SemiBold"/>
            </a:endParaRPr>
          </a:p>
        </p:txBody>
      </p:sp>
      <p:sp>
        <p:nvSpPr>
          <p:cNvPr id="23" name="Rectangle 22">
            <a:hlinkClick r:id="rId10"/>
            <a:extLst>
              <a:ext uri="{FF2B5EF4-FFF2-40B4-BE49-F238E27FC236}">
                <a16:creationId xmlns:a16="http://schemas.microsoft.com/office/drawing/2014/main" id="{A87BE1D1-4A9A-F3A2-FCD4-E4BDAAE06716}"/>
              </a:ext>
            </a:extLst>
          </p:cNvPr>
          <p:cNvSpPr/>
          <p:nvPr/>
        </p:nvSpPr>
        <p:spPr>
          <a:xfrm>
            <a:off x="1292843" y="4315538"/>
            <a:ext cx="1462574" cy="3103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189"/>
            <a:r>
              <a:rPr lang="en-US" sz="825" b="1">
                <a:solidFill>
                  <a:schemeClr val="bg1"/>
                </a:solidFill>
                <a:latin typeface="Poppins SemiBold"/>
                <a:cs typeface="Poppins SemiBold"/>
                <a:hlinkClick r:id="rId9">
                  <a:extLst>
                    <a:ext uri="{A12FA001-AC4F-418D-AE19-62706E023703}">
                      <ahyp:hlinkClr xmlns:ahyp="http://schemas.microsoft.com/office/drawing/2018/hyperlinkcolor" val="tx"/>
                    </a:ext>
                  </a:extLst>
                </a:hlinkClick>
              </a:rPr>
              <a:t>Survey report example: </a:t>
            </a:r>
            <a:r>
              <a:rPr lang="en-US" sz="825" b="1">
                <a:solidFill>
                  <a:schemeClr val="bg1"/>
                </a:solidFill>
                <a:latin typeface="Poppins SemiBold"/>
                <a:cs typeface="Poppins SemiBold"/>
              </a:rPr>
              <a:t>Yr 7-11</a:t>
            </a:r>
          </a:p>
        </p:txBody>
      </p:sp>
      <p:sp>
        <p:nvSpPr>
          <p:cNvPr id="24" name="TextBox 23">
            <a:extLst>
              <a:ext uri="{FF2B5EF4-FFF2-40B4-BE49-F238E27FC236}">
                <a16:creationId xmlns:a16="http://schemas.microsoft.com/office/drawing/2014/main" id="{252B4F7C-3158-2F19-6E39-4C44FB77E3DE}"/>
              </a:ext>
            </a:extLst>
          </p:cNvPr>
          <p:cNvSpPr txBox="1"/>
          <p:nvPr/>
        </p:nvSpPr>
        <p:spPr>
          <a:xfrm>
            <a:off x="4385389" y="1343785"/>
            <a:ext cx="4048861" cy="2269852"/>
          </a:xfrm>
          <a:prstGeom prst="rect">
            <a:avLst/>
          </a:prstGeom>
          <a:noFill/>
        </p:spPr>
        <p:txBody>
          <a:bodyPr wrap="square" lIns="0" tIns="0" rIns="0" bIns="0" numCol="1" spcCol="180000" rtlCol="0">
            <a:spAutoFit/>
          </a:bodyPr>
          <a:lstStyle/>
          <a:p>
            <a:pPr marL="634604" marR="0" lvl="0" indent="-634604" algn="l" defTabSz="457189" rtl="0" eaLnBrk="1" fontAlgn="auto" latinLnBrk="0" hangingPunct="1">
              <a:lnSpc>
                <a:spcPct val="100000"/>
              </a:lnSpc>
              <a:spcBef>
                <a:spcPts val="600"/>
              </a:spcBef>
              <a:spcAft>
                <a:spcPts val="450"/>
              </a:spcAft>
              <a:buClrTx/>
              <a:buSzTx/>
              <a:buFontTx/>
              <a:buNone/>
              <a:tabLst/>
              <a:defRPr/>
            </a:pPr>
            <a:r>
              <a:rPr lang="en-GB" sz="1650" dirty="0">
                <a:solidFill>
                  <a:srgbClr val="000000"/>
                </a:solidFill>
                <a:latin typeface="Poppins Light" pitchFamily="2" charset="77"/>
                <a:cs typeface="Poppins Light" pitchFamily="2" charset="77"/>
              </a:rPr>
              <a:t>	</a:t>
            </a:r>
            <a:r>
              <a:rPr kumimoji="0" lang="en-GB" sz="165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Equipment Incentive</a:t>
            </a:r>
          </a:p>
          <a:p>
            <a:pPr marL="634604" marR="0" lvl="0" indent="-634604" algn="l" defTabSz="457189" rtl="0" eaLnBrk="1" fontAlgn="auto" latinLnBrk="0" hangingPunct="1">
              <a:lnSpc>
                <a:spcPct val="100000"/>
              </a:lnSpc>
              <a:spcBef>
                <a:spcPts val="900"/>
              </a:spcBef>
              <a:spcAft>
                <a:spcPts val="450"/>
              </a:spcAft>
              <a:buClrTx/>
              <a:buSzTx/>
              <a:buFontTx/>
              <a:buNone/>
              <a:tabLst/>
              <a:defRPr/>
            </a:pPr>
            <a:r>
              <a:rPr kumimoji="0" lang="en-GB" sz="1200" b="0" i="1" u="none" strike="noStrike" kern="1200" cap="none" spc="0" normalizeH="0" baseline="0" noProof="0" dirty="0">
                <a:ln>
                  <a:noFill/>
                </a:ln>
                <a:solidFill>
                  <a:srgbClr val="FE6105"/>
                </a:solidFill>
                <a:effectLst/>
                <a:uLnTx/>
                <a:uFillTx/>
                <a:latin typeface="Poppins" panose="00000500000000000000" pitchFamily="2" charset="0"/>
                <a:ea typeface="+mn-ea"/>
                <a:cs typeface="Poppins" panose="00000500000000000000" pitchFamily="2" charset="0"/>
              </a:rPr>
              <a:t>Schools</a:t>
            </a:r>
            <a:r>
              <a:rPr kumimoji="0" lang="en-GB" sz="1200" b="0" i="1" u="none" strike="noStrike" kern="1200" cap="none" spc="0" normalizeH="0" baseline="0" noProof="0" dirty="0">
                <a:ln>
                  <a:noFill/>
                </a:ln>
                <a:solidFill>
                  <a:srgbClr val="FE6105"/>
                </a:solidFill>
                <a:effectLst/>
                <a:uLnTx/>
                <a:uFillTx/>
                <a:latin typeface="Poppins Light" pitchFamily="2" charset="77"/>
                <a:ea typeface="+mn-ea"/>
                <a:cs typeface="Poppins Light" pitchFamily="2" charset="77"/>
              </a:rPr>
              <a:t> </a:t>
            </a:r>
            <a:r>
              <a:rPr kumimoji="0" lang="en-GB" sz="1200" b="0" i="1" u="none" strike="noStrike" kern="1200" cap="none" spc="0" normalizeH="0" baseline="0" noProof="0" dirty="0">
                <a:ln>
                  <a:noFill/>
                </a:ln>
                <a:solidFill>
                  <a:srgbClr val="FE6105"/>
                </a:solidFill>
                <a:effectLst/>
                <a:uLnTx/>
                <a:uFillTx/>
                <a:latin typeface="Poppins" panose="00000500000000000000" pitchFamily="2" charset="0"/>
                <a:ea typeface="+mn-ea"/>
                <a:cs typeface="Poppins" panose="00000500000000000000" pitchFamily="2" charset="0"/>
              </a:rPr>
              <a:t>will receive:</a:t>
            </a:r>
            <a:endParaRPr lang="en-GB" sz="2000" dirty="0">
              <a:solidFill>
                <a:srgbClr val="000000"/>
              </a:solidFill>
              <a:latin typeface="Poppins Light" pitchFamily="2" charset="77"/>
              <a:cs typeface="Poppins Light" pitchFamily="2" charset="77"/>
            </a:endParaRPr>
          </a:p>
          <a:p>
            <a:pPr marL="171450" indent="-171450"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For </a:t>
            </a:r>
            <a:r>
              <a:rPr lang="en-GB" sz="1200" dirty="0">
                <a:solidFill>
                  <a:schemeClr val="accent6"/>
                </a:solidFill>
                <a:latin typeface="Poppins" panose="00000500000000000000" pitchFamily="2" charset="0"/>
                <a:cs typeface="Poppins" panose="00000500000000000000" pitchFamily="2" charset="0"/>
              </a:rPr>
              <a:t>completing the online survey</a:t>
            </a:r>
            <a:r>
              <a:rPr lang="en-GB" sz="1200" dirty="0">
                <a:solidFill>
                  <a:srgbClr val="000000"/>
                </a:solidFill>
                <a:latin typeface="Poppins" panose="00000500000000000000" pitchFamily="2" charset="0"/>
                <a:cs typeface="Poppins" panose="00000500000000000000" pitchFamily="2" charset="0"/>
              </a:rPr>
              <a:t>: 10 credits (worth ~£100) to spend on equipment</a:t>
            </a:r>
          </a:p>
          <a:p>
            <a:pPr marL="171450" indent="-171450"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Credits for completions by Y1-2 parents</a:t>
            </a:r>
          </a:p>
          <a:p>
            <a:pPr marL="171450" indent="-171450" defTabSz="457189">
              <a:spcBef>
                <a:spcPts val="300"/>
              </a:spcBef>
              <a:spcAft>
                <a:spcPts val="225"/>
              </a:spcAft>
              <a:buFont typeface="Arial" panose="020B0604020202020204" pitchFamily="34" charset="0"/>
              <a:buChar char="•"/>
            </a:pPr>
            <a:endParaRPr lang="en-GB" sz="1200" dirty="0">
              <a:solidFill>
                <a:srgbClr val="000000"/>
              </a:solidFill>
              <a:latin typeface="Poppins" panose="00000500000000000000" pitchFamily="2" charset="0"/>
              <a:cs typeface="Poppins" panose="00000500000000000000" pitchFamily="2" charset="0"/>
            </a:endParaRPr>
          </a:p>
          <a:p>
            <a:pPr marL="171450" indent="-171450"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For </a:t>
            </a:r>
            <a:r>
              <a:rPr lang="en-GB" sz="1200" dirty="0">
                <a:solidFill>
                  <a:schemeClr val="accent6"/>
                </a:solidFill>
                <a:latin typeface="Poppins" panose="00000500000000000000" pitchFamily="2" charset="0"/>
                <a:cs typeface="Poppins" panose="00000500000000000000" pitchFamily="2" charset="0"/>
              </a:rPr>
              <a:t>device-based measurement</a:t>
            </a:r>
            <a:r>
              <a:rPr lang="en-GB" sz="1200" dirty="0">
                <a:solidFill>
                  <a:srgbClr val="000000"/>
                </a:solidFill>
                <a:latin typeface="Poppins" panose="00000500000000000000" pitchFamily="2" charset="0"/>
                <a:cs typeface="Poppins" panose="00000500000000000000" pitchFamily="2" charset="0"/>
              </a:rPr>
              <a:t>: Extra credits (worth £75) for every class that takes part</a:t>
            </a:r>
          </a:p>
          <a:p>
            <a:pPr defTabSz="457189">
              <a:spcBef>
                <a:spcPts val="300"/>
              </a:spcBef>
              <a:spcAft>
                <a:spcPts val="225"/>
              </a:spcAft>
            </a:pPr>
            <a:endParaRPr lang="en-GB" sz="1200" dirty="0">
              <a:solidFill>
                <a:srgbClr val="000000"/>
              </a:solidFill>
              <a:latin typeface="Poppins" panose="00000500000000000000" pitchFamily="2" charset="0"/>
              <a:cs typeface="Poppins" panose="00000500000000000000" pitchFamily="2" charset="0"/>
            </a:endParaRPr>
          </a:p>
        </p:txBody>
      </p:sp>
      <p:sp>
        <p:nvSpPr>
          <p:cNvPr id="25" name="Oval 24">
            <a:extLst>
              <a:ext uri="{FF2B5EF4-FFF2-40B4-BE49-F238E27FC236}">
                <a16:creationId xmlns:a16="http://schemas.microsoft.com/office/drawing/2014/main" id="{7651C36B-9435-E530-531A-45C994B43EA2}"/>
              </a:ext>
            </a:extLst>
          </p:cNvPr>
          <p:cNvSpPr/>
          <p:nvPr/>
        </p:nvSpPr>
        <p:spPr>
          <a:xfrm>
            <a:off x="4317943" y="1150906"/>
            <a:ext cx="508113" cy="50811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b="1" dirty="0">
                <a:solidFill>
                  <a:srgbClr val="FFFFFF"/>
                </a:solidFill>
                <a:latin typeface="Poppins Black" pitchFamily="2" charset="77"/>
                <a:cs typeface="Poppins Black" pitchFamily="2" charset="77"/>
              </a:rPr>
              <a:t>2</a:t>
            </a:r>
          </a:p>
        </p:txBody>
      </p:sp>
    </p:spTree>
    <p:extLst>
      <p:ext uri="{BB962C8B-B14F-4D97-AF65-F5344CB8AC3E}">
        <p14:creationId xmlns:p14="http://schemas.microsoft.com/office/powerpoint/2010/main" val="3121321712"/>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68CF8-78A3-D49E-A388-DC00500820BE}"/>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DE56CD02-0BFB-D92E-B148-97F9352CCE1B}"/>
              </a:ext>
            </a:extLst>
          </p:cNvPr>
          <p:cNvSpPr/>
          <p:nvPr/>
        </p:nvSpPr>
        <p:spPr>
          <a:xfrm>
            <a:off x="0" y="0"/>
            <a:ext cx="4684644" cy="954157"/>
          </a:xfrm>
          <a:prstGeom prst="round2Diag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30D26FBF-B3AE-40BD-7E11-F14D6A12C274}"/>
              </a:ext>
            </a:extLst>
          </p:cNvPr>
          <p:cNvSpPr>
            <a:spLocks noGrp="1"/>
          </p:cNvSpPr>
          <p:nvPr>
            <p:ph type="title"/>
          </p:nvPr>
        </p:nvSpPr>
        <p:spPr>
          <a:xfrm>
            <a:off x="412616" y="216308"/>
            <a:ext cx="3859411"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Incentives for schools</a:t>
            </a:r>
          </a:p>
        </p:txBody>
      </p:sp>
      <p:pic>
        <p:nvPicPr>
          <p:cNvPr id="8" name="Graphic 7">
            <a:extLst>
              <a:ext uri="{FF2B5EF4-FFF2-40B4-BE49-F238E27FC236}">
                <a16:creationId xmlns:a16="http://schemas.microsoft.com/office/drawing/2014/main" id="{3F40A96D-CC32-9A23-A4A8-3CD3CF38BCC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58AFDFE5-2DB1-E058-218A-11C6B38BBBEA}"/>
              </a:ext>
            </a:extLst>
          </p:cNvPr>
          <p:cNvSpPr/>
          <p:nvPr/>
        </p:nvSpPr>
        <p:spPr>
          <a:xfrm>
            <a:off x="0" y="0"/>
            <a:ext cx="125896" cy="139148"/>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Present with solid fill">
            <a:extLst>
              <a:ext uri="{FF2B5EF4-FFF2-40B4-BE49-F238E27FC236}">
                <a16:creationId xmlns:a16="http://schemas.microsoft.com/office/drawing/2014/main" id="{E025BE4C-1FAE-F38C-4EAD-A398164448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57600" y="0"/>
            <a:ext cx="914400" cy="914400"/>
          </a:xfrm>
          <a:prstGeom prst="rect">
            <a:avLst/>
          </a:prstGeom>
        </p:spPr>
      </p:pic>
      <p:sp>
        <p:nvSpPr>
          <p:cNvPr id="12" name="TextBox 11">
            <a:extLst>
              <a:ext uri="{FF2B5EF4-FFF2-40B4-BE49-F238E27FC236}">
                <a16:creationId xmlns:a16="http://schemas.microsoft.com/office/drawing/2014/main" id="{33F51760-DAFD-99D7-2D0B-6778750C40D4}"/>
              </a:ext>
            </a:extLst>
          </p:cNvPr>
          <p:cNvSpPr txBox="1"/>
          <p:nvPr/>
        </p:nvSpPr>
        <p:spPr>
          <a:xfrm>
            <a:off x="544823" y="1617918"/>
            <a:ext cx="4027177" cy="2518638"/>
          </a:xfrm>
          <a:prstGeom prst="rect">
            <a:avLst/>
          </a:prstGeom>
          <a:noFill/>
        </p:spPr>
        <p:txBody>
          <a:bodyPr wrap="square" lIns="0" tIns="0" rIns="0" bIns="0" numCol="1" spcCol="180000" rtlCol="0">
            <a:spAutoFit/>
          </a:bodyPr>
          <a:lstStyle/>
          <a:p>
            <a:pPr marL="634604" indent="-634604" defTabSz="457189">
              <a:spcBef>
                <a:spcPts val="600"/>
              </a:spcBef>
              <a:spcAft>
                <a:spcPts val="450"/>
              </a:spcAft>
            </a:pPr>
            <a:r>
              <a:rPr lang="en-GB" sz="1650">
                <a:solidFill>
                  <a:srgbClr val="000000"/>
                </a:solidFill>
                <a:latin typeface="Poppins Light" pitchFamily="2" charset="77"/>
                <a:cs typeface="Poppins Light" pitchFamily="2" charset="77"/>
              </a:rPr>
              <a:t>	Healthy Schools Rating Scheme</a:t>
            </a:r>
            <a:endParaRPr lang="en-GB" sz="900">
              <a:solidFill>
                <a:srgbClr val="000000"/>
              </a:solidFill>
              <a:latin typeface="Poppins Light" pitchFamily="2" charset="77"/>
              <a:cs typeface="Poppins Light" pitchFamily="2" charset="77"/>
            </a:endParaRPr>
          </a:p>
          <a:p>
            <a:pPr marL="634604" indent="-634604" defTabSz="457189">
              <a:spcBef>
                <a:spcPts val="900"/>
              </a:spcBef>
              <a:spcAft>
                <a:spcPts val="450"/>
              </a:spcAft>
            </a:pPr>
            <a:r>
              <a:rPr lang="en-GB" sz="1200" i="1">
                <a:solidFill>
                  <a:schemeClr val="accent6"/>
                </a:solidFill>
                <a:latin typeface="Poppins" panose="00000500000000000000" pitchFamily="2" charset="0"/>
                <a:cs typeface="Poppins" panose="00000500000000000000" pitchFamily="2" charset="0"/>
              </a:rPr>
              <a:t>Schools</a:t>
            </a:r>
            <a:r>
              <a:rPr lang="en-GB" sz="1200" i="1">
                <a:solidFill>
                  <a:schemeClr val="accent6"/>
                </a:solidFill>
                <a:latin typeface="Poppins Light" pitchFamily="2" charset="77"/>
                <a:cs typeface="Poppins Light" pitchFamily="2" charset="77"/>
              </a:rPr>
              <a:t> </a:t>
            </a:r>
            <a:r>
              <a:rPr lang="en-GB" sz="1200" i="1">
                <a:solidFill>
                  <a:schemeClr val="accent6"/>
                </a:solidFill>
                <a:latin typeface="Poppins" panose="00000500000000000000" pitchFamily="2" charset="0"/>
                <a:cs typeface="Poppins" panose="00000500000000000000" pitchFamily="2" charset="0"/>
              </a:rPr>
              <a:t>will receive:</a:t>
            </a:r>
          </a:p>
          <a:p>
            <a:pPr marL="171450" indent="-171450" defTabSz="457189">
              <a:spcBef>
                <a:spcPts val="1050"/>
              </a:spcBef>
              <a:buFont typeface="Arial" panose="020B0604020202020204" pitchFamily="34" charset="0"/>
              <a:buChar char="•"/>
            </a:pPr>
            <a:r>
              <a:rPr lang="en-GB" sz="1200">
                <a:solidFill>
                  <a:srgbClr val="000000"/>
                </a:solidFill>
                <a:latin typeface="Poppins" panose="00000500000000000000" pitchFamily="2" charset="0"/>
                <a:cs typeface="Poppins" panose="00000500000000000000" pitchFamily="2" charset="0"/>
              </a:rPr>
              <a:t>A rating certificate for the school to display.  Issued only as part of the school report</a:t>
            </a:r>
          </a:p>
          <a:p>
            <a:pPr marL="171450" indent="-171450" defTabSz="457189">
              <a:spcBef>
                <a:spcPts val="225"/>
              </a:spcBef>
              <a:spcAft>
                <a:spcPts val="300"/>
              </a:spcAft>
              <a:buFont typeface="Arial" panose="020B0604020202020204" pitchFamily="34" charset="0"/>
              <a:buChar char="•"/>
            </a:pPr>
            <a:r>
              <a:rPr lang="en-GB" sz="1200">
                <a:solidFill>
                  <a:srgbClr val="000000"/>
                </a:solidFill>
                <a:latin typeface="Poppins" panose="00000500000000000000" pitchFamily="2" charset="0"/>
                <a:cs typeface="Poppins" panose="00000500000000000000" pitchFamily="2" charset="0"/>
              </a:rPr>
              <a:t>Ratings are calculated based on the teacher response </a:t>
            </a:r>
          </a:p>
          <a:p>
            <a:pPr marL="171450" indent="-171450" defTabSz="457189">
              <a:spcBef>
                <a:spcPts val="225"/>
              </a:spcBef>
              <a:spcAft>
                <a:spcPts val="300"/>
              </a:spcAft>
              <a:buFont typeface="Arial" panose="020B0604020202020204" pitchFamily="34" charset="0"/>
              <a:buChar char="•"/>
            </a:pPr>
            <a:r>
              <a:rPr lang="en-GB" sz="1200">
                <a:solidFill>
                  <a:srgbClr val="000000"/>
                </a:solidFill>
                <a:latin typeface="Poppins" panose="00000500000000000000" pitchFamily="2" charset="0"/>
                <a:cs typeface="Poppins" panose="00000500000000000000" pitchFamily="2" charset="0"/>
              </a:rPr>
              <a:t>This is a Department for Education scheme - </a:t>
            </a:r>
            <a:r>
              <a:rPr lang="en-GB" sz="1200">
                <a:solidFill>
                  <a:srgbClr val="000000"/>
                </a:solidFill>
                <a:latin typeface="Poppins" panose="00000500000000000000" pitchFamily="2" charset="0"/>
                <a:cs typeface="Poppins" panose="00000500000000000000" pitchFamily="2" charset="0"/>
                <a:hlinkClick r:id="rId5"/>
              </a:rPr>
              <a:t>further information</a:t>
            </a:r>
            <a:endParaRPr lang="en-GB" sz="1200">
              <a:solidFill>
                <a:srgbClr val="000000"/>
              </a:solidFill>
              <a:latin typeface="Poppins" panose="00000500000000000000" pitchFamily="2" charset="0"/>
              <a:cs typeface="Poppins" panose="00000500000000000000" pitchFamily="2" charset="0"/>
            </a:endParaRPr>
          </a:p>
          <a:p>
            <a:pPr marL="171450" indent="-171450" defTabSz="457189">
              <a:spcBef>
                <a:spcPts val="225"/>
              </a:spcBef>
              <a:spcAft>
                <a:spcPts val="300"/>
              </a:spcAft>
              <a:buFont typeface="Arial" panose="020B0604020202020204" pitchFamily="34" charset="0"/>
              <a:buChar char="•"/>
            </a:pPr>
            <a:endParaRPr lang="en-GB" sz="1200">
              <a:solidFill>
                <a:srgbClr val="000000"/>
              </a:solidFill>
              <a:latin typeface="Poppins" panose="00000500000000000000" pitchFamily="2" charset="0"/>
              <a:cs typeface="Poppins" panose="00000500000000000000" pitchFamily="2" charset="0"/>
            </a:endParaRPr>
          </a:p>
          <a:p>
            <a:pPr defTabSz="457189">
              <a:spcBef>
                <a:spcPts val="225"/>
              </a:spcBef>
              <a:spcAft>
                <a:spcPts val="300"/>
              </a:spcAft>
            </a:pPr>
            <a:endParaRPr lang="en-GB" sz="1200">
              <a:solidFill>
                <a:srgbClr val="000000"/>
              </a:solidFill>
              <a:latin typeface="Poppins" panose="00000500000000000000" pitchFamily="2" charset="0"/>
              <a:cs typeface="Poppins" panose="00000500000000000000" pitchFamily="2" charset="0"/>
            </a:endParaRPr>
          </a:p>
        </p:txBody>
      </p:sp>
      <p:sp>
        <p:nvSpPr>
          <p:cNvPr id="24" name="TextBox 23">
            <a:extLst>
              <a:ext uri="{FF2B5EF4-FFF2-40B4-BE49-F238E27FC236}">
                <a16:creationId xmlns:a16="http://schemas.microsoft.com/office/drawing/2014/main" id="{4125D616-4735-D06E-81A0-EA45205A6CAF}"/>
              </a:ext>
            </a:extLst>
          </p:cNvPr>
          <p:cNvSpPr txBox="1"/>
          <p:nvPr/>
        </p:nvSpPr>
        <p:spPr>
          <a:xfrm>
            <a:off x="5004183" y="1494364"/>
            <a:ext cx="4048861" cy="2395528"/>
          </a:xfrm>
          <a:prstGeom prst="rect">
            <a:avLst/>
          </a:prstGeom>
          <a:noFill/>
        </p:spPr>
        <p:txBody>
          <a:bodyPr wrap="square" lIns="0" tIns="0" rIns="0" bIns="0" numCol="1" spcCol="180000" rtlCol="0">
            <a:spAutoFit/>
          </a:bodyPr>
          <a:lstStyle/>
          <a:p>
            <a:pPr marL="634604" marR="0" lvl="0" indent="-634604" algn="l" defTabSz="457189" rtl="0" eaLnBrk="1" fontAlgn="auto" latinLnBrk="0" hangingPunct="1">
              <a:lnSpc>
                <a:spcPct val="100000"/>
              </a:lnSpc>
              <a:spcBef>
                <a:spcPts val="600"/>
              </a:spcBef>
              <a:spcAft>
                <a:spcPts val="450"/>
              </a:spcAft>
              <a:buClrTx/>
              <a:buSzTx/>
              <a:buFontTx/>
              <a:buNone/>
              <a:tabLst/>
              <a:defRPr/>
            </a:pPr>
            <a:r>
              <a:rPr lang="en-GB" sz="1650" dirty="0">
                <a:solidFill>
                  <a:srgbClr val="000000"/>
                </a:solidFill>
                <a:latin typeface="Poppins Light" pitchFamily="2" charset="77"/>
                <a:cs typeface="Poppins Light" pitchFamily="2" charset="77"/>
              </a:rPr>
              <a:t>	School </a:t>
            </a:r>
            <a:r>
              <a:rPr kumimoji="0" lang="en-GB" sz="1650" b="0" i="0" u="none" strike="noStrike" kern="1200" cap="none" spc="0" normalizeH="0" baseline="0" noProof="0" dirty="0">
                <a:ln>
                  <a:noFill/>
                </a:ln>
                <a:solidFill>
                  <a:srgbClr val="000000"/>
                </a:solidFill>
                <a:effectLst/>
                <a:uLnTx/>
                <a:uFillTx/>
                <a:latin typeface="Poppins Light" pitchFamily="2" charset="77"/>
                <a:ea typeface="+mn-ea"/>
                <a:cs typeface="Poppins Light" pitchFamily="2" charset="77"/>
              </a:rPr>
              <a:t>Participation Certificate &amp; Pupil Thank You Certificate</a:t>
            </a:r>
          </a:p>
          <a:p>
            <a:pPr marL="634604" marR="0" lvl="0" indent="-634604" algn="l" defTabSz="457189" rtl="0" eaLnBrk="1" fontAlgn="auto" latinLnBrk="0" hangingPunct="1">
              <a:lnSpc>
                <a:spcPct val="100000"/>
              </a:lnSpc>
              <a:spcBef>
                <a:spcPts val="900"/>
              </a:spcBef>
              <a:spcAft>
                <a:spcPts val="450"/>
              </a:spcAft>
              <a:buClrTx/>
              <a:buSzTx/>
              <a:buFontTx/>
              <a:buNone/>
              <a:tabLst/>
              <a:defRPr/>
            </a:pPr>
            <a:r>
              <a:rPr kumimoji="0" lang="en-GB" sz="1200" b="0" i="1" u="none" strike="noStrike" kern="1200" cap="none" spc="0" normalizeH="0" baseline="0" noProof="0" dirty="0">
                <a:ln>
                  <a:noFill/>
                </a:ln>
                <a:solidFill>
                  <a:srgbClr val="FE6105"/>
                </a:solidFill>
                <a:effectLst/>
                <a:uLnTx/>
                <a:uFillTx/>
                <a:latin typeface="Poppins" panose="00000500000000000000" pitchFamily="2" charset="0"/>
                <a:ea typeface="+mn-ea"/>
                <a:cs typeface="Poppins" panose="00000500000000000000" pitchFamily="2" charset="0"/>
              </a:rPr>
              <a:t>Schools</a:t>
            </a:r>
            <a:r>
              <a:rPr kumimoji="0" lang="en-GB" sz="1200" b="0" i="1" u="none" strike="noStrike" kern="1200" cap="none" spc="0" normalizeH="0" baseline="0" noProof="0" dirty="0">
                <a:ln>
                  <a:noFill/>
                </a:ln>
                <a:solidFill>
                  <a:srgbClr val="FE6105"/>
                </a:solidFill>
                <a:effectLst/>
                <a:uLnTx/>
                <a:uFillTx/>
                <a:latin typeface="Poppins Light" pitchFamily="2" charset="77"/>
                <a:ea typeface="+mn-ea"/>
                <a:cs typeface="Poppins Light" pitchFamily="2" charset="77"/>
              </a:rPr>
              <a:t> </a:t>
            </a:r>
            <a:r>
              <a:rPr kumimoji="0" lang="en-GB" sz="1200" b="0" i="1" u="none" strike="noStrike" kern="1200" cap="none" spc="0" normalizeH="0" baseline="0" noProof="0" dirty="0">
                <a:ln>
                  <a:noFill/>
                </a:ln>
                <a:solidFill>
                  <a:srgbClr val="FE6105"/>
                </a:solidFill>
                <a:effectLst/>
                <a:uLnTx/>
                <a:uFillTx/>
                <a:latin typeface="Poppins" panose="00000500000000000000" pitchFamily="2" charset="0"/>
                <a:ea typeface="+mn-ea"/>
                <a:cs typeface="Poppins" panose="00000500000000000000" pitchFamily="2" charset="0"/>
              </a:rPr>
              <a:t>will receive:</a:t>
            </a:r>
            <a:endParaRPr lang="en-GB" sz="2000" dirty="0">
              <a:solidFill>
                <a:srgbClr val="000000"/>
              </a:solidFill>
              <a:latin typeface="Poppins Light" pitchFamily="2" charset="77"/>
              <a:cs typeface="Poppins Light" pitchFamily="2" charset="77"/>
            </a:endParaRPr>
          </a:p>
          <a:p>
            <a:pPr marL="171450" indent="-171450"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A device-based measurement participation certificate for the school congratulating them on their completion</a:t>
            </a:r>
          </a:p>
          <a:p>
            <a:pPr marL="171450" indent="-171450" defTabSz="457189">
              <a:spcBef>
                <a:spcPts val="300"/>
              </a:spcBef>
              <a:spcAft>
                <a:spcPts val="225"/>
              </a:spcAft>
              <a:buFont typeface="Arial" panose="020B0604020202020204" pitchFamily="34" charset="0"/>
              <a:buChar char="•"/>
            </a:pPr>
            <a:r>
              <a:rPr lang="en-GB" sz="1200" dirty="0">
                <a:solidFill>
                  <a:srgbClr val="000000"/>
                </a:solidFill>
                <a:latin typeface="Poppins" panose="00000500000000000000" pitchFamily="2" charset="0"/>
                <a:cs typeface="Poppins" panose="00000500000000000000" pitchFamily="2" charset="0"/>
              </a:rPr>
              <a:t>A thank you certificate to give to pupils who have participated and pupils who consented but were not selected</a:t>
            </a:r>
          </a:p>
          <a:p>
            <a:pPr defTabSz="457189">
              <a:spcBef>
                <a:spcPts val="300"/>
              </a:spcBef>
              <a:spcAft>
                <a:spcPts val="225"/>
              </a:spcAft>
            </a:pPr>
            <a:endParaRPr lang="en-GB" sz="1200" dirty="0">
              <a:solidFill>
                <a:srgbClr val="000000"/>
              </a:solidFill>
              <a:latin typeface="Poppins" panose="00000500000000000000" pitchFamily="2" charset="0"/>
              <a:cs typeface="Poppins" panose="00000500000000000000" pitchFamily="2" charset="0"/>
            </a:endParaRPr>
          </a:p>
        </p:txBody>
      </p:sp>
      <p:sp>
        <p:nvSpPr>
          <p:cNvPr id="25" name="Oval 24">
            <a:extLst>
              <a:ext uri="{FF2B5EF4-FFF2-40B4-BE49-F238E27FC236}">
                <a16:creationId xmlns:a16="http://schemas.microsoft.com/office/drawing/2014/main" id="{2F3A41E0-7AC4-0398-3CAD-406D18DEBCD4}"/>
              </a:ext>
            </a:extLst>
          </p:cNvPr>
          <p:cNvSpPr/>
          <p:nvPr/>
        </p:nvSpPr>
        <p:spPr>
          <a:xfrm>
            <a:off x="5004183" y="1494364"/>
            <a:ext cx="508113" cy="50811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b="1">
                <a:solidFill>
                  <a:srgbClr val="FFFFFF"/>
                </a:solidFill>
                <a:latin typeface="Poppins Black" pitchFamily="2" charset="77"/>
                <a:cs typeface="Poppins Black" pitchFamily="2" charset="77"/>
              </a:rPr>
              <a:t>4</a:t>
            </a:r>
          </a:p>
        </p:txBody>
      </p:sp>
      <p:sp>
        <p:nvSpPr>
          <p:cNvPr id="3" name="Oval 2">
            <a:extLst>
              <a:ext uri="{FF2B5EF4-FFF2-40B4-BE49-F238E27FC236}">
                <a16:creationId xmlns:a16="http://schemas.microsoft.com/office/drawing/2014/main" id="{41FFFEDE-6AEB-45A7-31C1-98466151E841}"/>
              </a:ext>
            </a:extLst>
          </p:cNvPr>
          <p:cNvSpPr/>
          <p:nvPr/>
        </p:nvSpPr>
        <p:spPr>
          <a:xfrm>
            <a:off x="506341" y="1440150"/>
            <a:ext cx="508113" cy="50811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b="1">
                <a:solidFill>
                  <a:srgbClr val="FFFFFF"/>
                </a:solidFill>
                <a:latin typeface="Poppins Black" pitchFamily="2" charset="77"/>
                <a:cs typeface="Poppins Black" pitchFamily="2" charset="77"/>
              </a:rPr>
              <a:t>3</a:t>
            </a:r>
          </a:p>
        </p:txBody>
      </p:sp>
    </p:spTree>
    <p:extLst>
      <p:ext uri="{BB962C8B-B14F-4D97-AF65-F5344CB8AC3E}">
        <p14:creationId xmlns:p14="http://schemas.microsoft.com/office/powerpoint/2010/main" val="2669471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31EEC-FDF1-2EE3-29B8-BE2072DDA6FB}"/>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E604CDAA-0D8F-FD38-37C1-E98D81E8760C}"/>
              </a:ext>
            </a:extLst>
          </p:cNvPr>
          <p:cNvSpPr/>
          <p:nvPr/>
        </p:nvSpPr>
        <p:spPr>
          <a:xfrm>
            <a:off x="-1" y="0"/>
            <a:ext cx="5322499" cy="954157"/>
          </a:xfrm>
          <a:prstGeom prst="round2Diag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471BBE55-AF84-A6A9-C802-8202016F0DF3}"/>
              </a:ext>
            </a:extLst>
          </p:cNvPr>
          <p:cNvSpPr>
            <a:spLocks noGrp="1"/>
          </p:cNvSpPr>
          <p:nvPr>
            <p:ph type="title"/>
          </p:nvPr>
        </p:nvSpPr>
        <p:spPr>
          <a:xfrm>
            <a:off x="125896" y="265093"/>
            <a:ext cx="4159384" cy="521540"/>
          </a:xfrm>
          <a:prstGeom prst="rect">
            <a:avLst/>
          </a:prstGeom>
        </p:spPr>
        <p:txBody>
          <a:bodyPr>
            <a:normAutofit/>
          </a:bodyPr>
          <a:lstStyle/>
          <a:p>
            <a:pPr>
              <a:lnSpc>
                <a:spcPct val="100000"/>
              </a:lnSpc>
            </a:pPr>
            <a:r>
              <a:rPr lang="en-US" dirty="0">
                <a:solidFill>
                  <a:schemeClr val="bg1"/>
                </a:solidFill>
              </a:rPr>
              <a:t>Smartsheet</a:t>
            </a:r>
            <a:endParaRPr lang="en-US" dirty="0">
              <a:solidFill>
                <a:schemeClr val="bg1"/>
              </a:solidFill>
              <a:latin typeface="Poppins SemiBold" panose="02000000000000000000" pitchFamily="2" charset="77"/>
              <a:cs typeface="Poppins SemiBold" panose="02000000000000000000" pitchFamily="2" charset="77"/>
            </a:endParaRPr>
          </a:p>
        </p:txBody>
      </p:sp>
      <p:sp>
        <p:nvSpPr>
          <p:cNvPr id="2" name="Content Placeholder 1">
            <a:extLst>
              <a:ext uri="{FF2B5EF4-FFF2-40B4-BE49-F238E27FC236}">
                <a16:creationId xmlns:a16="http://schemas.microsoft.com/office/drawing/2014/main" id="{5DFC123E-0B6C-91B2-ABE8-16A5D0D40B59}"/>
              </a:ext>
            </a:extLst>
          </p:cNvPr>
          <p:cNvSpPr>
            <a:spLocks noGrp="1"/>
          </p:cNvSpPr>
          <p:nvPr>
            <p:ph idx="1"/>
          </p:nvPr>
        </p:nvSpPr>
        <p:spPr>
          <a:xfrm>
            <a:off x="290342" y="1080102"/>
            <a:ext cx="8563316" cy="3396886"/>
          </a:xfrm>
        </p:spPr>
        <p:txBody>
          <a:bodyPr>
            <a:noAutofit/>
          </a:bodyPr>
          <a:lstStyle/>
          <a:p>
            <a:pPr>
              <a:lnSpc>
                <a:spcPct val="100000"/>
              </a:lnSpc>
              <a:spcBef>
                <a:spcPts val="0"/>
              </a:spcBef>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The logging and communication of information is essential to the success of the study. On the school sheet you should record:</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and when the school was invited to take part in the device-based measurement</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the school agreed</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Which week (choice of 6/7 per term) it would like to take part and date to receive Genies (avoid Fridays)</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Contact name and address for receiving device (plus email and telephone number)</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Date that the Genies will be collected in by the teacher (automatically generated)</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Date that the Genies will be collected from the school (automatically generated)</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Number of pupils in each selected year group invited and number consenting</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Genies have been received at the school</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Genies have been returned (according to the school)</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The research team will confirm that all surveys/ Genies have been returned and teacher list of devices can be destroyed – AP to inform the school</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A device level sheet will be used for recording:</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School name and URN and Device number</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Genie has been sent to school</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survey received for that case (research team record this and AP use this for checking with school)</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device has been received back (research team record this and AP use this for checking with school)</a:t>
            </a: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Whether device has been reported lost or damaged (AP record this)</a:t>
            </a:r>
          </a:p>
          <a:p>
            <a:pPr>
              <a:lnSpc>
                <a:spcPct val="100000"/>
              </a:lnSpc>
              <a:spcBef>
                <a:spcPts val="0"/>
              </a:spcBef>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p:txBody>
      </p:sp>
      <p:pic>
        <p:nvPicPr>
          <p:cNvPr id="8" name="Graphic 7">
            <a:extLst>
              <a:ext uri="{FF2B5EF4-FFF2-40B4-BE49-F238E27FC236}">
                <a16:creationId xmlns:a16="http://schemas.microsoft.com/office/drawing/2014/main" id="{54997F9F-6078-350F-4DB2-3A80E5CE34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E8102525-6C29-EFD6-1F7C-6CC7A8B32679}"/>
              </a:ext>
            </a:extLst>
          </p:cNvPr>
          <p:cNvSpPr/>
          <p:nvPr/>
        </p:nvSpPr>
        <p:spPr>
          <a:xfrm>
            <a:off x="0" y="0"/>
            <a:ext cx="125896" cy="13914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descr="Laptop outline">
            <a:extLst>
              <a:ext uri="{FF2B5EF4-FFF2-40B4-BE49-F238E27FC236}">
                <a16:creationId xmlns:a16="http://schemas.microsoft.com/office/drawing/2014/main" id="{5550BDE2-0362-2A02-BD9B-FF3FCE4298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85280" y="0"/>
            <a:ext cx="914400" cy="914400"/>
          </a:xfrm>
          <a:prstGeom prst="rect">
            <a:avLst/>
          </a:prstGeom>
        </p:spPr>
      </p:pic>
    </p:spTree>
    <p:extLst>
      <p:ext uri="{BB962C8B-B14F-4D97-AF65-F5344CB8AC3E}">
        <p14:creationId xmlns:p14="http://schemas.microsoft.com/office/powerpoint/2010/main" val="2441670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2D2D-CD82-AF46-6489-8D4BD13AE16A}"/>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23AA4003-2865-094A-85A0-A083F15B482D}"/>
              </a:ext>
            </a:extLst>
          </p:cNvPr>
          <p:cNvSpPr/>
          <p:nvPr/>
        </p:nvSpPr>
        <p:spPr>
          <a:xfrm>
            <a:off x="-1" y="0"/>
            <a:ext cx="5322499" cy="954157"/>
          </a:xfrm>
          <a:prstGeom prst="round2Diag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98C4CD43-8698-E314-83F1-5BA97DC00902}"/>
              </a:ext>
            </a:extLst>
          </p:cNvPr>
          <p:cNvSpPr>
            <a:spLocks noGrp="1"/>
          </p:cNvSpPr>
          <p:nvPr>
            <p:ph type="title"/>
          </p:nvPr>
        </p:nvSpPr>
        <p:spPr>
          <a:xfrm>
            <a:off x="125896" y="265093"/>
            <a:ext cx="4159384"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Any questions?</a:t>
            </a:r>
          </a:p>
        </p:txBody>
      </p:sp>
      <p:sp>
        <p:nvSpPr>
          <p:cNvPr id="2" name="Content Placeholder 1">
            <a:extLst>
              <a:ext uri="{FF2B5EF4-FFF2-40B4-BE49-F238E27FC236}">
                <a16:creationId xmlns:a16="http://schemas.microsoft.com/office/drawing/2014/main" id="{E442B197-45BA-5910-3895-48603B5DE67B}"/>
              </a:ext>
            </a:extLst>
          </p:cNvPr>
          <p:cNvSpPr>
            <a:spLocks noGrp="1"/>
          </p:cNvSpPr>
          <p:nvPr>
            <p:ph idx="1"/>
          </p:nvPr>
        </p:nvSpPr>
        <p:spPr>
          <a:xfrm>
            <a:off x="351244" y="1170465"/>
            <a:ext cx="7093351" cy="3396886"/>
          </a:xfrm>
        </p:spPr>
        <p:txBody>
          <a:bodyPr>
            <a:noAutofit/>
          </a:bodyPr>
          <a:lstStyle/>
          <a:p>
            <a:pPr>
              <a:lnSpc>
                <a:spcPct val="100000"/>
              </a:lnSpc>
              <a:spcBef>
                <a:spcPts val="0"/>
              </a:spcBef>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effectLst/>
                <a:latin typeface="Poppins" panose="00000500000000000000" pitchFamily="2" charset="0"/>
                <a:ea typeface="Calibri" panose="020F0502020204030204" pitchFamily="34" charset="0"/>
                <a:cs typeface="Poppins" panose="00000500000000000000" pitchFamily="2" charset="0"/>
              </a:rPr>
              <a:t>Active Partnerships have access to:</a:t>
            </a:r>
          </a:p>
          <a:p>
            <a:pPr marL="857250" lvl="1" indent="-171450">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This guide</a:t>
            </a:r>
          </a:p>
          <a:p>
            <a:pPr marL="857250" lvl="1" indent="-171450">
              <a:lnSpc>
                <a:spcPct val="100000"/>
              </a:lnSpc>
              <a:spcBef>
                <a:spcPts val="0"/>
              </a:spcBef>
            </a:pPr>
            <a:r>
              <a:rPr lang="en-GB" sz="1200" dirty="0">
                <a:effectLst/>
                <a:latin typeface="Poppins" panose="00000500000000000000" pitchFamily="2" charset="0"/>
                <a:ea typeface="Calibri" panose="020F0502020204030204" pitchFamily="34" charset="0"/>
                <a:cs typeface="Poppins" panose="00000500000000000000" pitchFamily="2" charset="0"/>
              </a:rPr>
              <a:t>A webinar at the start of the year</a:t>
            </a:r>
          </a:p>
          <a:p>
            <a:pPr marL="857250" lvl="1" indent="-171450">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A webinar part way through the autumn term</a:t>
            </a:r>
          </a:p>
          <a:p>
            <a:pPr marL="857250" lvl="1" indent="-171450">
              <a:lnSpc>
                <a:spcPct val="100000"/>
              </a:lnSpc>
              <a:spcBef>
                <a:spcPts val="0"/>
              </a:spcBef>
            </a:pPr>
            <a:r>
              <a:rPr lang="en-GB" sz="1200" dirty="0">
                <a:effectLst/>
                <a:latin typeface="Poppins" panose="00000500000000000000" pitchFamily="2" charset="0"/>
                <a:ea typeface="Calibri" panose="020F0502020204030204" pitchFamily="34" charset="0"/>
                <a:cs typeface="Poppins" panose="00000500000000000000" pitchFamily="2" charset="0"/>
              </a:rPr>
              <a:t>A debriefing webinar at the end of the year</a:t>
            </a:r>
          </a:p>
          <a:p>
            <a:pPr marL="857250" lvl="1" indent="-171450">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All the materials for schools, pupils and parents</a:t>
            </a:r>
          </a:p>
          <a:p>
            <a:pPr marL="857250" lvl="1" indent="-171450">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Smartsheet with information about which weeks are available</a:t>
            </a:r>
          </a:p>
          <a:p>
            <a:pPr marL="857250" lvl="1" indent="-171450">
              <a:lnSpc>
                <a:spcPct val="100000"/>
              </a:lnSpc>
              <a:spcBef>
                <a:spcPts val="0"/>
              </a:spcBef>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If you have questions which cannot be answered from these sources then please contact the Sport England team on activelives@sportengland.org</a:t>
            </a:r>
          </a:p>
          <a:p>
            <a:pPr marL="171450" indent="-171450">
              <a:lnSpc>
                <a:spcPct val="100000"/>
              </a:lnSpc>
              <a:spcBef>
                <a:spcPts val="0"/>
              </a:spcBef>
              <a:buFont typeface="Arial" panose="020B0604020202020204" pitchFamily="34" charset="0"/>
              <a:buChar char="•"/>
            </a:pPr>
            <a:endParaRPr lang="en-GB" sz="1200" b="1"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p:txBody>
      </p:sp>
      <p:pic>
        <p:nvPicPr>
          <p:cNvPr id="8" name="Graphic 7">
            <a:extLst>
              <a:ext uri="{FF2B5EF4-FFF2-40B4-BE49-F238E27FC236}">
                <a16:creationId xmlns:a16="http://schemas.microsoft.com/office/drawing/2014/main" id="{777E277D-0ED7-5128-456E-593C362E66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F7ED3074-B700-1485-442C-CF3882A682C7}"/>
              </a:ext>
            </a:extLst>
          </p:cNvPr>
          <p:cNvSpPr/>
          <p:nvPr/>
        </p:nvSpPr>
        <p:spPr>
          <a:xfrm>
            <a:off x="0" y="0"/>
            <a:ext cx="125896" cy="13914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ction Button: Help 8">
            <a:hlinkClick r:id="" action="ppaction://noaction" highlightClick="1"/>
            <a:extLst>
              <a:ext uri="{FF2B5EF4-FFF2-40B4-BE49-F238E27FC236}">
                <a16:creationId xmlns:a16="http://schemas.microsoft.com/office/drawing/2014/main" id="{824855DA-3F8A-2E9E-8579-79056FF6BFAA}"/>
              </a:ext>
            </a:extLst>
          </p:cNvPr>
          <p:cNvSpPr/>
          <p:nvPr/>
        </p:nvSpPr>
        <p:spPr>
          <a:xfrm>
            <a:off x="4285280" y="139148"/>
            <a:ext cx="694623" cy="647485"/>
          </a:xfrm>
          <a:prstGeom prst="actionButtonHelp">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4513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875657B-F73E-448A-AC7C-64137A073E05}"/>
              </a:ext>
            </a:extLst>
          </p:cNvPr>
          <p:cNvSpPr/>
          <p:nvPr/>
        </p:nvSpPr>
        <p:spPr>
          <a:xfrm>
            <a:off x="0" y="0"/>
            <a:ext cx="4684644" cy="954157"/>
          </a:xfrm>
          <a:prstGeom prst="round2Diag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9BFA41A2-7C12-5B46-B25D-FF71D0A3E0B3}"/>
              </a:ext>
            </a:extLst>
          </p:cNvPr>
          <p:cNvSpPr>
            <a:spLocks noGrp="1"/>
          </p:cNvSpPr>
          <p:nvPr>
            <p:ph type="title"/>
          </p:nvPr>
        </p:nvSpPr>
        <p:spPr>
          <a:xfrm>
            <a:off x="125896" y="265093"/>
            <a:ext cx="4159384" cy="521540"/>
          </a:xfrm>
          <a:prstGeom prst="rect">
            <a:avLst/>
          </a:prstGeom>
        </p:spPr>
        <p:txBody>
          <a:bodyPr>
            <a:normAutofit fontScale="90000"/>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Device-based measurement</a:t>
            </a:r>
          </a:p>
        </p:txBody>
      </p:sp>
      <p:sp>
        <p:nvSpPr>
          <p:cNvPr id="2" name="Content Placeholder 1">
            <a:extLst>
              <a:ext uri="{FF2B5EF4-FFF2-40B4-BE49-F238E27FC236}">
                <a16:creationId xmlns:a16="http://schemas.microsoft.com/office/drawing/2014/main" id="{32347AF2-7CDA-584A-A0AF-6E9085B18D99}"/>
              </a:ext>
            </a:extLst>
          </p:cNvPr>
          <p:cNvSpPr>
            <a:spLocks noGrp="1"/>
          </p:cNvSpPr>
          <p:nvPr>
            <p:ph idx="1"/>
          </p:nvPr>
        </p:nvSpPr>
        <p:spPr>
          <a:xfrm>
            <a:off x="351245" y="1170465"/>
            <a:ext cx="3838618" cy="3396886"/>
          </a:xfrm>
        </p:spPr>
        <p:txBody>
          <a:bodyPr>
            <a:noAutofit/>
          </a:bodyPr>
          <a:lstStyle/>
          <a:p>
            <a:pPr>
              <a:lnSpc>
                <a:spcPct val="100000"/>
              </a:lnSpc>
              <a:spcBef>
                <a:spcPts val="0"/>
              </a:spcBef>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effectLst/>
                <a:latin typeface="Poppins" panose="00000500000000000000" pitchFamily="2" charset="0"/>
                <a:ea typeface="Calibri" panose="020F0502020204030204" pitchFamily="34" charset="0"/>
                <a:cs typeface="Poppins" panose="00000500000000000000" pitchFamily="2" charset="0"/>
              </a:rPr>
              <a:t>The survey measures engagement in, and attitudes to, sport and physical activity among children and young people in school Years 1-11</a:t>
            </a: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Pupils in all selected classes are invited to complete</a:t>
            </a:r>
            <a:r>
              <a:rPr lang="en-GB" sz="1200" dirty="0">
                <a:effectLst/>
                <a:latin typeface="Poppins" panose="00000500000000000000" pitchFamily="2" charset="0"/>
                <a:ea typeface="Calibri" panose="020F0502020204030204" pitchFamily="34" charset="0"/>
                <a:cs typeface="Poppins" panose="00000500000000000000" pitchFamily="2" charset="0"/>
              </a:rPr>
              <a:t> the online survey</a:t>
            </a:r>
          </a:p>
          <a:p>
            <a:pPr>
              <a:lnSpc>
                <a:spcPct val="100000"/>
              </a:lnSpc>
              <a:spcBef>
                <a:spcPts val="0"/>
              </a:spcBef>
            </a:pPr>
            <a:endParaRPr lang="en-GB" sz="1200" b="1"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effectLst/>
                <a:latin typeface="Poppins" panose="00000500000000000000" pitchFamily="2" charset="0"/>
                <a:ea typeface="Calibri" panose="020F0502020204030204" pitchFamily="34" charset="0"/>
                <a:cs typeface="Poppins" panose="00000500000000000000" pitchFamily="2" charset="0"/>
              </a:rPr>
              <a:t>Pupils in TWO of the selected classes are also </a:t>
            </a:r>
            <a:r>
              <a:rPr lang="en-GB" sz="1200" dirty="0">
                <a:latin typeface="Poppins" panose="00000500000000000000" pitchFamily="2" charset="0"/>
                <a:ea typeface="Calibri" panose="020F0502020204030204" pitchFamily="34" charset="0"/>
                <a:cs typeface="Poppins" panose="00000500000000000000" pitchFamily="2" charset="0"/>
              </a:rPr>
              <a:t>invited </a:t>
            </a:r>
            <a:r>
              <a:rPr lang="en-GB" sz="1200" b="1" dirty="0">
                <a:effectLst/>
                <a:latin typeface="Poppins" panose="00000500000000000000" pitchFamily="2" charset="0"/>
                <a:ea typeface="Calibri" panose="020F0502020204030204" pitchFamily="34" charset="0"/>
                <a:cs typeface="Poppins" panose="00000500000000000000" pitchFamily="2" charset="0"/>
              </a:rPr>
              <a:t>to wear a movement monitor on their wrist to measure how much movement and rest </a:t>
            </a:r>
            <a:r>
              <a:rPr lang="en-GB" sz="1200" dirty="0">
                <a:effectLst/>
                <a:latin typeface="Poppins" panose="00000500000000000000" pitchFamily="2" charset="0"/>
                <a:ea typeface="Calibri" panose="020F0502020204030204" pitchFamily="34" charset="0"/>
                <a:cs typeface="Poppins" panose="00000500000000000000" pitchFamily="2" charset="0"/>
              </a:rPr>
              <a:t>they do across a week</a:t>
            </a:r>
          </a:p>
          <a:p>
            <a:pPr marL="857250" lvl="1" indent="-171450">
              <a:lnSpc>
                <a:spcPct val="100000"/>
              </a:lnSpc>
              <a:spcBef>
                <a:spcPts val="0"/>
              </a:spcBef>
              <a:buClrTx/>
            </a:pPr>
            <a:r>
              <a:rPr lang="en-GB" sz="1200" dirty="0">
                <a:latin typeface="Poppins" panose="00000500000000000000" pitchFamily="2" charset="0"/>
                <a:ea typeface="Calibri" panose="020F0502020204030204" pitchFamily="34" charset="0"/>
                <a:cs typeface="Poppins" panose="00000500000000000000" pitchFamily="2" charset="0"/>
              </a:rPr>
              <a:t>The movement monitor is a </a:t>
            </a:r>
            <a:r>
              <a:rPr lang="en-GB" sz="1200" dirty="0" err="1">
                <a:latin typeface="Poppins" panose="00000500000000000000" pitchFamily="2" charset="0"/>
                <a:ea typeface="Calibri" panose="020F0502020204030204" pitchFamily="34" charset="0"/>
                <a:cs typeface="Poppins" panose="00000500000000000000" pitchFamily="2" charset="0"/>
              </a:rPr>
              <a:t>GENEActiv</a:t>
            </a:r>
            <a:r>
              <a:rPr lang="en-GB" sz="1200" dirty="0">
                <a:latin typeface="Poppins" panose="00000500000000000000" pitchFamily="2" charset="0"/>
                <a:ea typeface="Calibri" panose="020F0502020204030204" pitchFamily="34" charset="0"/>
                <a:cs typeface="Poppins" panose="00000500000000000000" pitchFamily="2" charset="0"/>
              </a:rPr>
              <a:t> device from </a:t>
            </a:r>
            <a:r>
              <a:rPr lang="en-GB" sz="1200" dirty="0" err="1">
                <a:latin typeface="Poppins" panose="00000500000000000000" pitchFamily="2" charset="0"/>
                <a:ea typeface="Calibri" panose="020F0502020204030204" pitchFamily="34" charset="0"/>
                <a:cs typeface="Poppins" panose="00000500000000000000" pitchFamily="2" charset="0"/>
              </a:rPr>
              <a:t>ActivInsights</a:t>
            </a:r>
            <a:endParaRPr lang="en-GB" sz="1200" dirty="0">
              <a:latin typeface="Poppins" panose="00000500000000000000" pitchFamily="2" charset="0"/>
              <a:ea typeface="Calibri" panose="020F0502020204030204" pitchFamily="34" charset="0"/>
              <a:cs typeface="Poppins" panose="00000500000000000000" pitchFamily="2" charset="0"/>
            </a:endParaRPr>
          </a:p>
          <a:p>
            <a:pPr marL="857250" lvl="1" indent="-171450">
              <a:lnSpc>
                <a:spcPct val="100000"/>
              </a:lnSpc>
              <a:spcBef>
                <a:spcPts val="0"/>
              </a:spcBef>
              <a:buClrTx/>
            </a:pPr>
            <a:r>
              <a:rPr lang="en-GB" sz="1200" dirty="0">
                <a:effectLst/>
                <a:latin typeface="Poppins" panose="00000500000000000000" pitchFamily="2" charset="0"/>
                <a:ea typeface="Calibri" panose="020F0502020204030204" pitchFamily="34" charset="0"/>
                <a:cs typeface="Poppins" panose="00000500000000000000" pitchFamily="2" charset="0"/>
              </a:rPr>
              <a:t>For shor</a:t>
            </a:r>
            <a:r>
              <a:rPr lang="en-GB" sz="1200" dirty="0">
                <a:latin typeface="Poppins" panose="00000500000000000000" pitchFamily="2" charset="0"/>
                <a:ea typeface="Calibri" panose="020F0502020204030204" pitchFamily="34" charset="0"/>
                <a:cs typeface="Poppins" panose="00000500000000000000" pitchFamily="2" charset="0"/>
              </a:rPr>
              <a:t>t we call it ‘Genie’</a:t>
            </a: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We would like pupils to wear a Genie </a:t>
            </a:r>
            <a:r>
              <a:rPr lang="en-GB" sz="1200" b="1" dirty="0">
                <a:latin typeface="Poppins" panose="00000500000000000000" pitchFamily="2" charset="0"/>
                <a:ea typeface="Calibri" panose="020F0502020204030204" pitchFamily="34" charset="0"/>
                <a:cs typeface="Poppins" panose="00000500000000000000" pitchFamily="2" charset="0"/>
              </a:rPr>
              <a:t>24 hours a day, for 7 consecutive days</a:t>
            </a: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p:txBody>
      </p:sp>
      <p:pic>
        <p:nvPicPr>
          <p:cNvPr id="8" name="Graphic 7">
            <a:extLst>
              <a:ext uri="{FF2B5EF4-FFF2-40B4-BE49-F238E27FC236}">
                <a16:creationId xmlns:a16="http://schemas.microsoft.com/office/drawing/2014/main" id="{DD08F856-CC4D-7944-94C7-70D14FB3E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9FE6688-ED7E-40FB-8FD6-D93973294C7A}"/>
              </a:ext>
            </a:extLst>
          </p:cNvPr>
          <p:cNvSpPr/>
          <p:nvPr/>
        </p:nvSpPr>
        <p:spPr>
          <a:xfrm>
            <a:off x="0" y="0"/>
            <a:ext cx="125896" cy="13914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Close-up of hands holding onto a bar&#10;&#10;AI-generated content may be incorrect.">
            <a:extLst>
              <a:ext uri="{FF2B5EF4-FFF2-40B4-BE49-F238E27FC236}">
                <a16:creationId xmlns:a16="http://schemas.microsoft.com/office/drawing/2014/main" id="{07CAAB44-94B1-DFA4-EF78-72C09F14BC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8119" y="540273"/>
            <a:ext cx="3018291" cy="1677127"/>
          </a:xfrm>
          <a:prstGeom prst="rect">
            <a:avLst/>
          </a:prstGeom>
          <a:noFill/>
          <a:ln>
            <a:noFill/>
          </a:ln>
        </p:spPr>
      </p:pic>
      <p:sp>
        <p:nvSpPr>
          <p:cNvPr id="10" name="Content Placeholder 1">
            <a:extLst>
              <a:ext uri="{FF2B5EF4-FFF2-40B4-BE49-F238E27FC236}">
                <a16:creationId xmlns:a16="http://schemas.microsoft.com/office/drawing/2014/main" id="{90B3BEE7-09C2-EA0D-AB82-EF66438CFFFD}"/>
              </a:ext>
            </a:extLst>
          </p:cNvPr>
          <p:cNvSpPr txBox="1">
            <a:spLocks/>
          </p:cNvSpPr>
          <p:nvPr/>
        </p:nvSpPr>
        <p:spPr>
          <a:xfrm>
            <a:off x="4864105" y="2345267"/>
            <a:ext cx="4279895" cy="2511825"/>
          </a:xfrm>
          <a:prstGeom prst="rect">
            <a:avLst/>
          </a:prstGeom>
        </p:spPr>
        <p:txBody>
          <a:bodyPr vert="horz" lIns="0" tIns="0" rIns="0" bIns="0" rtlCol="0">
            <a:noAutofit/>
          </a:bodyPr>
          <a:lstStyle>
            <a:lvl1pPr marL="0" indent="0" algn="l" defTabSz="914400" rtl="0" eaLnBrk="1" latinLnBrk="0" hangingPunct="1">
              <a:lnSpc>
                <a:spcPts val="1880"/>
              </a:lnSpc>
              <a:spcBef>
                <a:spcPts val="750"/>
              </a:spcBef>
              <a:buFont typeface="Arial" panose="020B0604020202020204" pitchFamily="34" charset="0"/>
              <a:buNone/>
              <a:defRPr sz="14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ts val="1880"/>
              </a:lnSpc>
              <a:spcBef>
                <a:spcPts val="750"/>
              </a:spcBef>
              <a:buClr>
                <a:schemeClr val="tx2"/>
              </a:buClr>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Genies are worn on the wrist and look like a black faceless watch</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It does not have a screen, camera, Internet or Bluetooth connection</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It is waterproof and comes fully charged</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Genies do not record location or send any live data whilst they are wearing it </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Poppins" panose="00000500000000000000" pitchFamily="2" charset="0"/>
              </a:rPr>
              <a:t>Schools &amp; pupils are </a:t>
            </a:r>
            <a:r>
              <a:rPr lang="en-GB" sz="1200" b="1" dirty="0">
                <a:latin typeface="Poppins" panose="00000500000000000000" pitchFamily="2" charset="0"/>
                <a:ea typeface="Calibri" panose="020F0502020204030204" pitchFamily="34" charset="0"/>
                <a:cs typeface="Poppins" panose="00000500000000000000" pitchFamily="2" charset="0"/>
              </a:rPr>
              <a:t>not</a:t>
            </a:r>
            <a:r>
              <a:rPr lang="en-GB" sz="1200" dirty="0">
                <a:latin typeface="Poppins" panose="00000500000000000000" pitchFamily="2" charset="0"/>
                <a:ea typeface="Calibri" panose="020F0502020204030204" pitchFamily="34" charset="0"/>
                <a:cs typeface="Poppins" panose="00000500000000000000" pitchFamily="2" charset="0"/>
              </a:rPr>
              <a:t> responsible if a Genie gets lost or damaged</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latin typeface="Poppins" panose="00000500000000000000" pitchFamily="2" charset="0"/>
              <a:ea typeface="Calibri" panose="020F0502020204030204" pitchFamily="34" charset="0"/>
              <a:cs typeface="Poppins" panose="00000500000000000000" pitchFamily="2" charset="0"/>
            </a:endParaRPr>
          </a:p>
        </p:txBody>
      </p:sp>
      <p:pic>
        <p:nvPicPr>
          <p:cNvPr id="12" name="Graphic 11" descr="Watch with solid fill">
            <a:extLst>
              <a:ext uri="{FF2B5EF4-FFF2-40B4-BE49-F238E27FC236}">
                <a16:creationId xmlns:a16="http://schemas.microsoft.com/office/drawing/2014/main" id="{C51FA46B-BDF6-11CC-279F-3C024088C10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17026" y="14983"/>
            <a:ext cx="914400" cy="914400"/>
          </a:xfrm>
          <a:prstGeom prst="rect">
            <a:avLst/>
          </a:prstGeom>
        </p:spPr>
      </p:pic>
      <p:sp>
        <p:nvSpPr>
          <p:cNvPr id="13" name="Oval 12">
            <a:extLst>
              <a:ext uri="{FF2B5EF4-FFF2-40B4-BE49-F238E27FC236}">
                <a16:creationId xmlns:a16="http://schemas.microsoft.com/office/drawing/2014/main" id="{F9E50AD8-C80C-7533-0442-421422CD272D}"/>
              </a:ext>
            </a:extLst>
          </p:cNvPr>
          <p:cNvSpPr/>
          <p:nvPr/>
        </p:nvSpPr>
        <p:spPr>
          <a:xfrm>
            <a:off x="4143719" y="253422"/>
            <a:ext cx="468688" cy="45823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2834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875657B-F73E-448A-AC7C-64137A073E05}"/>
              </a:ext>
            </a:extLst>
          </p:cNvPr>
          <p:cNvSpPr/>
          <p:nvPr/>
        </p:nvSpPr>
        <p:spPr>
          <a:xfrm>
            <a:off x="0" y="0"/>
            <a:ext cx="4684644" cy="954157"/>
          </a:xfrm>
          <a:prstGeom prst="round2Diag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9BFA41A2-7C12-5B46-B25D-FF71D0A3E0B3}"/>
              </a:ext>
            </a:extLst>
          </p:cNvPr>
          <p:cNvSpPr>
            <a:spLocks noGrp="1"/>
          </p:cNvSpPr>
          <p:nvPr>
            <p:ph type="title"/>
          </p:nvPr>
        </p:nvSpPr>
        <p:spPr>
          <a:xfrm>
            <a:off x="299972" y="290946"/>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Recruiting schools</a:t>
            </a:r>
          </a:p>
        </p:txBody>
      </p:sp>
      <p:sp>
        <p:nvSpPr>
          <p:cNvPr id="2" name="Content Placeholder 1">
            <a:extLst>
              <a:ext uri="{FF2B5EF4-FFF2-40B4-BE49-F238E27FC236}">
                <a16:creationId xmlns:a16="http://schemas.microsoft.com/office/drawing/2014/main" id="{32347AF2-7CDA-584A-A0AF-6E9085B18D99}"/>
              </a:ext>
            </a:extLst>
          </p:cNvPr>
          <p:cNvSpPr>
            <a:spLocks noGrp="1"/>
          </p:cNvSpPr>
          <p:nvPr>
            <p:ph idx="1"/>
          </p:nvPr>
        </p:nvSpPr>
        <p:spPr>
          <a:xfrm>
            <a:off x="270061" y="1008748"/>
            <a:ext cx="8736779" cy="3647479"/>
          </a:xfrm>
          <a:ln>
            <a:noFill/>
          </a:ln>
        </p:spPr>
        <p:txBody>
          <a:bodyPr>
            <a:noAutofit/>
          </a:bodyPr>
          <a:lstStyle/>
          <a:p>
            <a:pPr>
              <a:lnSpc>
                <a:spcPct val="100000"/>
              </a:lnSpc>
              <a:spcBef>
                <a:spcPts val="0"/>
              </a:spcBef>
            </a:pPr>
            <a:r>
              <a:rPr lang="en-GB" sz="1200" b="1" dirty="0">
                <a:solidFill>
                  <a:schemeClr val="accent4"/>
                </a:solidFill>
                <a:latin typeface="Poppins" panose="00000500000000000000" pitchFamily="2" charset="0"/>
                <a:ea typeface="Yu Gothic Light" panose="020B0300000000000000" pitchFamily="34" charset="-128"/>
                <a:cs typeface="Poppins" panose="00000500000000000000" pitchFamily="2" charset="0"/>
              </a:rPr>
              <a:t>What do APs need to do?</a:t>
            </a: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Ipsos will give you a sample of schools (four schools per term from the main sample) and from this list APs will need to recruit </a:t>
            </a:r>
            <a:r>
              <a:rPr lang="en-GB" sz="1200" b="1" dirty="0">
                <a:solidFill>
                  <a:srgbClr val="000000"/>
                </a:solidFill>
                <a:latin typeface="Poppins" panose="00000500000000000000" pitchFamily="2" charset="0"/>
                <a:cs typeface="Poppins" panose="00000500000000000000" pitchFamily="2" charset="0"/>
              </a:rPr>
              <a:t>one</a:t>
            </a:r>
            <a:r>
              <a:rPr lang="en-GB" sz="1200" dirty="0">
                <a:solidFill>
                  <a:srgbClr val="000000"/>
                </a:solidFill>
                <a:latin typeface="Poppins" panose="00000500000000000000" pitchFamily="2" charset="0"/>
                <a:cs typeface="Poppins" panose="00000500000000000000" pitchFamily="2" charset="0"/>
              </a:rPr>
              <a:t> school per term for the device-based measurement. If more than one school agrees please select one of those agreeing. All of the schools should be asked if they would do the survey even if they do not agree to or are not needed for the device-based measurement. </a:t>
            </a:r>
          </a:p>
          <a:p>
            <a:pPr>
              <a:lnSpc>
                <a:spcPct val="100000"/>
              </a:lnSpc>
              <a:spcBef>
                <a:spcPts val="0"/>
              </a:spcBef>
            </a:pPr>
            <a:endParaRPr lang="en-GB" sz="800" dirty="0">
              <a:solidFill>
                <a:srgbClr val="000000"/>
              </a:solidFill>
              <a:latin typeface="Poppins" panose="00000500000000000000" pitchFamily="2" charset="0"/>
              <a:cs typeface="Poppins" panose="00000500000000000000" pitchFamily="2" charset="0"/>
            </a:endParaRPr>
          </a:p>
          <a:p>
            <a:pPr>
              <a:lnSpc>
                <a:spcPct val="100000"/>
              </a:lnSpc>
              <a:spcBef>
                <a:spcPts val="0"/>
              </a:spcBef>
            </a:pPr>
            <a:r>
              <a:rPr lang="en-GB" sz="1200" b="1" dirty="0">
                <a:solidFill>
                  <a:schemeClr val="accent4"/>
                </a:solidFill>
                <a:latin typeface="Poppins" panose="00000500000000000000" pitchFamily="2" charset="0"/>
                <a:ea typeface="Yu Gothic Light" panose="020B0300000000000000" pitchFamily="34" charset="-128"/>
                <a:cs typeface="Poppins" panose="00000500000000000000" pitchFamily="2" charset="0"/>
              </a:rPr>
              <a:t>When do APs recruit schools?</a:t>
            </a: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It is recommended that APs make initial contact with schools before the end of the previous term (or before the start of term for the autumn term).  This can then be followed up with confirmation and additional information when the term has started.</a:t>
            </a:r>
          </a:p>
          <a:p>
            <a:pPr>
              <a:lnSpc>
                <a:spcPct val="100000"/>
              </a:lnSpc>
              <a:spcBef>
                <a:spcPts val="0"/>
              </a:spcBef>
            </a:pPr>
            <a:endParaRPr lang="en-GB" sz="800" b="1" dirty="0">
              <a:solidFill>
                <a:srgbClr val="0072D6"/>
              </a:solidFill>
              <a:latin typeface="Poppins" panose="00000500000000000000" pitchFamily="2" charset="0"/>
              <a:ea typeface="Yu Gothic Light" panose="020B0300000000000000" pitchFamily="34" charset="-128"/>
              <a:cs typeface="Poppins" panose="00000500000000000000" pitchFamily="2" charset="0"/>
            </a:endParaRPr>
          </a:p>
          <a:p>
            <a:pPr>
              <a:lnSpc>
                <a:spcPct val="100000"/>
              </a:lnSpc>
              <a:spcBef>
                <a:spcPts val="0"/>
              </a:spcBef>
            </a:pPr>
            <a:r>
              <a:rPr lang="en-GB" sz="1200" b="1" dirty="0">
                <a:solidFill>
                  <a:schemeClr val="accent4"/>
                </a:solidFill>
                <a:latin typeface="Poppins" panose="00000500000000000000" pitchFamily="2" charset="0"/>
                <a:ea typeface="Yu Gothic Light" panose="020B0300000000000000" pitchFamily="34" charset="-128"/>
                <a:cs typeface="Poppins" panose="00000500000000000000" pitchFamily="2" charset="0"/>
              </a:rPr>
              <a:t>How many classes are taking part?</a:t>
            </a:r>
          </a:p>
          <a:p>
            <a:pPr>
              <a:lnSpc>
                <a:spcPct val="100000"/>
              </a:lnSpc>
              <a:spcBef>
                <a:spcPts val="0"/>
              </a:spcBef>
            </a:pPr>
            <a:r>
              <a:rPr lang="en-GB" sz="1200" dirty="0">
                <a:latin typeface="Poppins" panose="00000500000000000000" pitchFamily="2" charset="0"/>
                <a:cs typeface="Poppins" panose="00000500000000000000" pitchFamily="2" charset="0"/>
              </a:rPr>
              <a:t>Three classes per school are invited to complete the online survey and </a:t>
            </a:r>
            <a:r>
              <a:rPr lang="en-GB" sz="1200" dirty="0">
                <a:solidFill>
                  <a:schemeClr val="accent4"/>
                </a:solidFill>
                <a:latin typeface="Poppins" panose="00000500000000000000" pitchFamily="2" charset="0"/>
                <a:cs typeface="Poppins" panose="00000500000000000000" pitchFamily="2" charset="0"/>
              </a:rPr>
              <a:t>two of these selected classes are invited to also wear Genies</a:t>
            </a:r>
            <a:r>
              <a:rPr lang="en-GB" sz="1200" dirty="0">
                <a:solidFill>
                  <a:srgbClr val="000000"/>
                </a:solidFill>
                <a:latin typeface="Poppins" panose="00000500000000000000" pitchFamily="2" charset="0"/>
                <a:cs typeface="Poppins" panose="00000500000000000000" pitchFamily="2" charset="0"/>
              </a:rPr>
              <a:t>. APs will be given pre-assigned year groups to select, regardless of which school is recruited. Within the pre-assigned year groups usual processes should be used to select one class if needed.</a:t>
            </a:r>
          </a:p>
          <a:p>
            <a:pPr>
              <a:lnSpc>
                <a:spcPct val="100000"/>
              </a:lnSpc>
              <a:spcBef>
                <a:spcPts val="0"/>
              </a:spcBef>
            </a:pPr>
            <a:endParaRPr lang="en-GB" sz="800" dirty="0">
              <a:solidFill>
                <a:srgbClr val="000000"/>
              </a:solidFill>
              <a:latin typeface="Poppins" panose="00000500000000000000" pitchFamily="2" charset="0"/>
              <a:cs typeface="Poppins" panose="00000500000000000000" pitchFamily="2" charset="0"/>
            </a:endParaRP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A whole class will be invited to take part. </a:t>
            </a:r>
            <a:r>
              <a:rPr lang="en-GB" sz="1200" dirty="0">
                <a:latin typeface="Poppins" panose="00000500000000000000" pitchFamily="2" charset="0"/>
                <a:cs typeface="Poppins" panose="00000500000000000000" pitchFamily="2" charset="0"/>
              </a:rPr>
              <a:t>If there are high consent rates at the school, not every pupil will receive a Genie. We will let you know if we cannot provide Genies to all pupils who have consented. </a:t>
            </a:r>
            <a:r>
              <a:rPr lang="en-GB" sz="1200" dirty="0">
                <a:solidFill>
                  <a:srgbClr val="000000"/>
                </a:solidFill>
                <a:latin typeface="Poppins" panose="00000500000000000000" pitchFamily="2" charset="0"/>
                <a:cs typeface="Poppins" panose="00000500000000000000" pitchFamily="2" charset="0"/>
              </a:rPr>
              <a:t>Ipsos will randomly select pupils if more pupils than we have Genies for consent to take part. </a:t>
            </a:r>
          </a:p>
          <a:p>
            <a:pPr>
              <a:lnSpc>
                <a:spcPct val="100000"/>
              </a:lnSpc>
              <a:spcBef>
                <a:spcPts val="0"/>
              </a:spcBef>
            </a:pPr>
            <a:endParaRPr lang="en-GB" sz="800" dirty="0">
              <a:solidFill>
                <a:srgbClr val="000000"/>
              </a:solidFill>
              <a:latin typeface="Poppins" panose="00000500000000000000" pitchFamily="2" charset="0"/>
              <a:cs typeface="Poppins" panose="00000500000000000000" pitchFamily="2" charset="0"/>
            </a:endParaRPr>
          </a:p>
          <a:p>
            <a:pPr>
              <a:lnSpc>
                <a:spcPct val="100000"/>
              </a:lnSpc>
              <a:spcBef>
                <a:spcPts val="0"/>
              </a:spcBef>
            </a:pPr>
            <a:r>
              <a:rPr lang="en-GB" sz="1200" b="1" dirty="0">
                <a:solidFill>
                  <a:schemeClr val="accent4"/>
                </a:solidFill>
                <a:latin typeface="Poppins" panose="00000500000000000000" pitchFamily="2" charset="0"/>
                <a:ea typeface="Calibri" panose="020F0502020204030204" pitchFamily="34" charset="0"/>
                <a:cs typeface="Poppins" panose="00000500000000000000" pitchFamily="2" charset="0"/>
              </a:rPr>
              <a:t>Are there any materials available to help APs recruit schools?</a:t>
            </a: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There are invitation materials to send to schools including an invitation letter and school guide. We also have an initial contact email template you can use to contact schools. </a:t>
            </a:r>
          </a:p>
          <a:p>
            <a:pPr>
              <a:lnSpc>
                <a:spcPct val="100000"/>
              </a:lnSpc>
              <a:spcBef>
                <a:spcPts val="0"/>
              </a:spcBef>
            </a:pPr>
            <a:endParaRPr lang="en-GB" sz="1200" dirty="0">
              <a:solidFill>
                <a:srgbClr val="000000"/>
              </a:solidFill>
              <a:latin typeface="Poppins" panose="00000500000000000000" pitchFamily="2" charset="0"/>
              <a:cs typeface="Poppins" panose="00000500000000000000" pitchFamily="2" charset="0"/>
            </a:endParaRPr>
          </a:p>
        </p:txBody>
      </p:sp>
      <p:pic>
        <p:nvPicPr>
          <p:cNvPr id="8" name="Graphic 7">
            <a:extLst>
              <a:ext uri="{FF2B5EF4-FFF2-40B4-BE49-F238E27FC236}">
                <a16:creationId xmlns:a16="http://schemas.microsoft.com/office/drawing/2014/main" id="{DD08F856-CC4D-7944-94C7-70D14FB3E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9FE6688-ED7E-40FB-8FD6-D93973294C7A}"/>
              </a:ext>
            </a:extLst>
          </p:cNvPr>
          <p:cNvSpPr/>
          <p:nvPr/>
        </p:nvSpPr>
        <p:spPr>
          <a:xfrm>
            <a:off x="0" y="0"/>
            <a:ext cx="125896" cy="13914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solidFill>
            </a:endParaRPr>
          </a:p>
        </p:txBody>
      </p:sp>
      <p:pic>
        <p:nvPicPr>
          <p:cNvPr id="7" name="Graphic 6" descr="Schoolhouse outline">
            <a:extLst>
              <a:ext uri="{FF2B5EF4-FFF2-40B4-BE49-F238E27FC236}">
                <a16:creationId xmlns:a16="http://schemas.microsoft.com/office/drawing/2014/main" id="{6C227FA7-947C-F950-C633-9EFB1078297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91469" y="-54591"/>
            <a:ext cx="968991" cy="968991"/>
          </a:xfrm>
          <a:prstGeom prst="rect">
            <a:avLst/>
          </a:prstGeom>
        </p:spPr>
      </p:pic>
    </p:spTree>
    <p:extLst>
      <p:ext uri="{BB962C8B-B14F-4D97-AF65-F5344CB8AC3E}">
        <p14:creationId xmlns:p14="http://schemas.microsoft.com/office/powerpoint/2010/main" val="316217947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8F2DD-CFA8-A84B-C77C-8DCDFFBB0D0B}"/>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87C509F2-9E68-5603-0EFF-560C35C830BD}"/>
              </a:ext>
            </a:extLst>
          </p:cNvPr>
          <p:cNvSpPr/>
          <p:nvPr/>
        </p:nvSpPr>
        <p:spPr>
          <a:xfrm>
            <a:off x="0" y="0"/>
            <a:ext cx="5441576" cy="954157"/>
          </a:xfrm>
          <a:prstGeom prst="round2Diag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B40DB403-69FE-D136-E505-A3F1EFF172F5}"/>
              </a:ext>
            </a:extLst>
          </p:cNvPr>
          <p:cNvSpPr>
            <a:spLocks noGrp="1"/>
          </p:cNvSpPr>
          <p:nvPr>
            <p:ph type="title"/>
          </p:nvPr>
        </p:nvSpPr>
        <p:spPr>
          <a:xfrm>
            <a:off x="299972" y="290946"/>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School sample breakdown</a:t>
            </a:r>
          </a:p>
        </p:txBody>
      </p:sp>
      <p:pic>
        <p:nvPicPr>
          <p:cNvPr id="8" name="Graphic 7">
            <a:extLst>
              <a:ext uri="{FF2B5EF4-FFF2-40B4-BE49-F238E27FC236}">
                <a16:creationId xmlns:a16="http://schemas.microsoft.com/office/drawing/2014/main" id="{30DA7708-4750-4A53-8698-43A4A5AAB6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11027683-390E-807A-237F-E818A797060B}"/>
              </a:ext>
            </a:extLst>
          </p:cNvPr>
          <p:cNvSpPr/>
          <p:nvPr/>
        </p:nvSpPr>
        <p:spPr>
          <a:xfrm>
            <a:off x="0" y="0"/>
            <a:ext cx="125896" cy="13914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994F91"/>
              </a:solidFill>
              <a:effectLst/>
              <a:uLnTx/>
              <a:uFillTx/>
              <a:latin typeface="Calibri" panose="020F0502020204030204"/>
              <a:ea typeface="+mn-ea"/>
              <a:cs typeface="+mn-cs"/>
            </a:endParaRPr>
          </a:p>
        </p:txBody>
      </p:sp>
      <p:pic>
        <p:nvPicPr>
          <p:cNvPr id="7" name="Graphic 6" descr="Schoolhouse outline">
            <a:extLst>
              <a:ext uri="{FF2B5EF4-FFF2-40B4-BE49-F238E27FC236}">
                <a16:creationId xmlns:a16="http://schemas.microsoft.com/office/drawing/2014/main" id="{8CFB6F13-3C5B-9718-1D28-BD60CA9776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87476" y="-87427"/>
            <a:ext cx="968991" cy="968991"/>
          </a:xfrm>
          <a:prstGeom prst="rect">
            <a:avLst/>
          </a:prstGeom>
        </p:spPr>
      </p:pic>
      <p:grpSp>
        <p:nvGrpSpPr>
          <p:cNvPr id="12" name="Group 11">
            <a:extLst>
              <a:ext uri="{FF2B5EF4-FFF2-40B4-BE49-F238E27FC236}">
                <a16:creationId xmlns:a16="http://schemas.microsoft.com/office/drawing/2014/main" id="{79C9C2F7-278E-BBF4-138C-EBEF922D3E85}"/>
              </a:ext>
            </a:extLst>
          </p:cNvPr>
          <p:cNvGrpSpPr/>
          <p:nvPr/>
        </p:nvGrpSpPr>
        <p:grpSpPr>
          <a:xfrm>
            <a:off x="698432" y="1245103"/>
            <a:ext cx="8216128" cy="3511411"/>
            <a:chOff x="840195" y="2613143"/>
            <a:chExt cx="8216128" cy="997365"/>
          </a:xfrm>
        </p:grpSpPr>
        <p:sp>
          <p:nvSpPr>
            <p:cNvPr id="16" name="Arrow: Right 15">
              <a:extLst>
                <a:ext uri="{FF2B5EF4-FFF2-40B4-BE49-F238E27FC236}">
                  <a16:creationId xmlns:a16="http://schemas.microsoft.com/office/drawing/2014/main" id="{F6FA3517-019A-CA50-EE57-44657D78A3B3}"/>
                </a:ext>
              </a:extLst>
            </p:cNvPr>
            <p:cNvSpPr/>
            <p:nvPr/>
          </p:nvSpPr>
          <p:spPr>
            <a:xfrm rot="5400000">
              <a:off x="840195"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18" name="Free-form: Shape 17">
              <a:extLst>
                <a:ext uri="{FF2B5EF4-FFF2-40B4-BE49-F238E27FC236}">
                  <a16:creationId xmlns:a16="http://schemas.microsoft.com/office/drawing/2014/main" id="{FF18C70A-5B84-7B2C-7668-6BF792F34280}"/>
                </a:ext>
              </a:extLst>
            </p:cNvPr>
            <p:cNvSpPr/>
            <p:nvPr/>
          </p:nvSpPr>
          <p:spPr>
            <a:xfrm>
              <a:off x="1467521" y="2613143"/>
              <a:ext cx="928108" cy="232027"/>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19" name="Arrow: Right 18">
              <a:extLst>
                <a:ext uri="{FF2B5EF4-FFF2-40B4-BE49-F238E27FC236}">
                  <a16:creationId xmlns:a16="http://schemas.microsoft.com/office/drawing/2014/main" id="{B27DCA68-6FB3-EC69-11CB-1F12CA13C655}"/>
                </a:ext>
              </a:extLst>
            </p:cNvPr>
            <p:cNvSpPr/>
            <p:nvPr/>
          </p:nvSpPr>
          <p:spPr>
            <a:xfrm rot="5400000">
              <a:off x="1915813" y="2860931"/>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20" name="Free-form: Shape 19">
              <a:extLst>
                <a:ext uri="{FF2B5EF4-FFF2-40B4-BE49-F238E27FC236}">
                  <a16:creationId xmlns:a16="http://schemas.microsoft.com/office/drawing/2014/main" id="{60C490A1-4D39-1054-D686-C7B03B4D8B1E}"/>
                </a:ext>
              </a:extLst>
            </p:cNvPr>
            <p:cNvSpPr/>
            <p:nvPr/>
          </p:nvSpPr>
          <p:spPr>
            <a:xfrm>
              <a:off x="1509707" y="2918997"/>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rgbClr val="426B9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08" tIns="17608" rIns="17608" bIns="17608" numCol="1" spcCol="1270" anchor="t" anchorCtr="0">
              <a:noAutofit/>
            </a:bodyPr>
            <a:lstStyle/>
            <a:p>
              <a:pPr marL="0" lvl="0" indent="0" algn="ctr" defTabSz="400050">
                <a:lnSpc>
                  <a:spcPct val="90000"/>
                </a:lnSpc>
                <a:spcBef>
                  <a:spcPct val="0"/>
                </a:spcBef>
                <a:spcAft>
                  <a:spcPct val="35000"/>
                </a:spcAft>
                <a:buNone/>
              </a:pPr>
              <a:r>
                <a:rPr lang="en-GB" sz="1100" kern="1200">
                  <a:solidFill>
                    <a:schemeClr val="bg1"/>
                  </a:solidFill>
                  <a:latin typeface="Poppins" panose="00000500000000000000" pitchFamily="2" charset="0"/>
                  <a:cs typeface="Poppins" panose="00000500000000000000" pitchFamily="2" charset="0"/>
                </a:rPr>
                <a:t>Invited to survey</a:t>
              </a:r>
            </a:p>
          </p:txBody>
        </p:sp>
        <p:sp>
          <p:nvSpPr>
            <p:cNvPr id="21" name="Arrow: Right 20">
              <a:extLst>
                <a:ext uri="{FF2B5EF4-FFF2-40B4-BE49-F238E27FC236}">
                  <a16:creationId xmlns:a16="http://schemas.microsoft.com/office/drawing/2014/main" id="{78E09082-2DA1-C57E-AACC-61A67299D51F}"/>
                </a:ext>
              </a:extLst>
            </p:cNvPr>
            <p:cNvSpPr/>
            <p:nvPr/>
          </p:nvSpPr>
          <p:spPr>
            <a:xfrm rot="5400000">
              <a:off x="1913118"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22" name="Free-form: Shape 21">
              <a:extLst>
                <a:ext uri="{FF2B5EF4-FFF2-40B4-BE49-F238E27FC236}">
                  <a16:creationId xmlns:a16="http://schemas.microsoft.com/office/drawing/2014/main" id="{004D095E-5E19-FC93-8C96-EFF2B49FDC28}"/>
                </a:ext>
              </a:extLst>
            </p:cNvPr>
            <p:cNvSpPr/>
            <p:nvPr/>
          </p:nvSpPr>
          <p:spPr>
            <a:xfrm>
              <a:off x="1509707" y="3203758"/>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878" tIns="18878" rIns="18878" bIns="18878" numCol="1" spcCol="1270" anchor="t" anchorCtr="0">
              <a:noAutofit/>
            </a:bodyPr>
            <a:lstStyle/>
            <a:p>
              <a:pPr marL="0" lvl="0" indent="0" algn="ctr" defTabSz="44450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a:t>
              </a:r>
            </a:p>
          </p:txBody>
        </p:sp>
        <p:sp>
          <p:nvSpPr>
            <p:cNvPr id="23" name="Free-form: Shape 22">
              <a:extLst>
                <a:ext uri="{FF2B5EF4-FFF2-40B4-BE49-F238E27FC236}">
                  <a16:creationId xmlns:a16="http://schemas.microsoft.com/office/drawing/2014/main" id="{BD44C000-2AB6-BF6E-F06B-C69BE5F70E6E}"/>
                </a:ext>
              </a:extLst>
            </p:cNvPr>
            <p:cNvSpPr/>
            <p:nvPr/>
          </p:nvSpPr>
          <p:spPr>
            <a:xfrm>
              <a:off x="2513752" y="2613143"/>
              <a:ext cx="928108" cy="232027"/>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24" name="Arrow: Right 23">
              <a:extLst>
                <a:ext uri="{FF2B5EF4-FFF2-40B4-BE49-F238E27FC236}">
                  <a16:creationId xmlns:a16="http://schemas.microsoft.com/office/drawing/2014/main" id="{18957F7D-FC77-2C27-8744-7837AE36F2C9}"/>
                </a:ext>
              </a:extLst>
            </p:cNvPr>
            <p:cNvSpPr/>
            <p:nvPr/>
          </p:nvSpPr>
          <p:spPr>
            <a:xfrm rot="5400000">
              <a:off x="2967584" y="2863627"/>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25" name="Free-form: Shape 24">
              <a:extLst>
                <a:ext uri="{FF2B5EF4-FFF2-40B4-BE49-F238E27FC236}">
                  <a16:creationId xmlns:a16="http://schemas.microsoft.com/office/drawing/2014/main" id="{69F3150C-8655-F8A9-FB28-A68F2C652626}"/>
                </a:ext>
              </a:extLst>
            </p:cNvPr>
            <p:cNvSpPr/>
            <p:nvPr/>
          </p:nvSpPr>
          <p:spPr>
            <a:xfrm>
              <a:off x="2555939" y="2918997"/>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rgbClr val="426B9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338" tIns="16338" rIns="16338" bIns="16338" numCol="1" spcCol="1270" anchor="t" anchorCtr="0">
              <a:noAutofit/>
            </a:bodyPr>
            <a:lstStyle/>
            <a:p>
              <a:pPr marL="0" lvl="0" indent="0" algn="ctr" defTabSz="355600">
                <a:lnSpc>
                  <a:spcPct val="90000"/>
                </a:lnSpc>
                <a:spcBef>
                  <a:spcPct val="0"/>
                </a:spcBef>
                <a:spcAft>
                  <a:spcPct val="35000"/>
                </a:spcAft>
                <a:buNone/>
              </a:pPr>
              <a:r>
                <a:rPr lang="en-GB" sz="1100" kern="1200">
                  <a:solidFill>
                    <a:schemeClr val="bg1"/>
                  </a:solidFill>
                  <a:latin typeface="Poppins" panose="00000500000000000000" pitchFamily="2" charset="0"/>
                  <a:cs typeface="Poppins" panose="00000500000000000000" pitchFamily="2" charset="0"/>
                </a:rPr>
                <a:t>Invited to survey</a:t>
              </a:r>
            </a:p>
          </p:txBody>
        </p:sp>
        <p:sp>
          <p:nvSpPr>
            <p:cNvPr id="26" name="Arrow: Right 25">
              <a:extLst>
                <a:ext uri="{FF2B5EF4-FFF2-40B4-BE49-F238E27FC236}">
                  <a16:creationId xmlns:a16="http://schemas.microsoft.com/office/drawing/2014/main" id="{33EC1A8E-B286-CCD8-004B-29F5BEB7F8C8}"/>
                </a:ext>
              </a:extLst>
            </p:cNvPr>
            <p:cNvSpPr/>
            <p:nvPr/>
          </p:nvSpPr>
          <p:spPr>
            <a:xfrm rot="5400000">
              <a:off x="2959349"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27" name="Free-form: Shape 26">
              <a:extLst>
                <a:ext uri="{FF2B5EF4-FFF2-40B4-BE49-F238E27FC236}">
                  <a16:creationId xmlns:a16="http://schemas.microsoft.com/office/drawing/2014/main" id="{FD463AAB-A57C-DFEA-EBFA-D51D3D2A57BE}"/>
                </a:ext>
              </a:extLst>
            </p:cNvPr>
            <p:cNvSpPr/>
            <p:nvPr/>
          </p:nvSpPr>
          <p:spPr>
            <a:xfrm>
              <a:off x="2555939" y="3203758"/>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338" tIns="16338" rIns="16338" bIns="16338" numCol="1" spcCol="1270" anchor="t" anchorCtr="0">
              <a:noAutofit/>
            </a:bodyPr>
            <a:lstStyle/>
            <a:p>
              <a:pPr marL="0" lvl="0" indent="0" algn="ctr" defTabSz="35560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a:t>
              </a:r>
            </a:p>
          </p:txBody>
        </p:sp>
        <p:sp>
          <p:nvSpPr>
            <p:cNvPr id="29" name="Arrow: Right 28">
              <a:extLst>
                <a:ext uri="{FF2B5EF4-FFF2-40B4-BE49-F238E27FC236}">
                  <a16:creationId xmlns:a16="http://schemas.microsoft.com/office/drawing/2014/main" id="{BE320775-DEB3-1385-F634-BB47B7557187}"/>
                </a:ext>
              </a:extLst>
            </p:cNvPr>
            <p:cNvSpPr/>
            <p:nvPr/>
          </p:nvSpPr>
          <p:spPr>
            <a:xfrm rot="5400000">
              <a:off x="4003593" y="2860931"/>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31" name="Arrow: Right 30">
              <a:extLst>
                <a:ext uri="{FF2B5EF4-FFF2-40B4-BE49-F238E27FC236}">
                  <a16:creationId xmlns:a16="http://schemas.microsoft.com/office/drawing/2014/main" id="{754214AF-E5C9-AA33-9348-0E3BF85947FA}"/>
                </a:ext>
              </a:extLst>
            </p:cNvPr>
            <p:cNvSpPr/>
            <p:nvPr/>
          </p:nvSpPr>
          <p:spPr>
            <a:xfrm rot="5400000">
              <a:off x="4005581"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32" name="Free-form: Shape 31">
              <a:extLst>
                <a:ext uri="{FF2B5EF4-FFF2-40B4-BE49-F238E27FC236}">
                  <a16:creationId xmlns:a16="http://schemas.microsoft.com/office/drawing/2014/main" id="{CF7CCAB7-B335-577A-365F-E3A5DFE8A229}"/>
                </a:ext>
              </a:extLst>
            </p:cNvPr>
            <p:cNvSpPr/>
            <p:nvPr/>
          </p:nvSpPr>
          <p:spPr>
            <a:xfrm>
              <a:off x="3602170" y="3203758"/>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0148" tIns="20148" rIns="20148" bIns="20148" numCol="1" spcCol="1270" anchor="t" anchorCtr="0">
              <a:noAutofit/>
            </a:bodyPr>
            <a:lstStyle/>
            <a:p>
              <a:pPr marL="0" lvl="0" indent="0" algn="ctr" defTabSz="4889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a:t>
              </a:r>
            </a:p>
          </p:txBody>
        </p:sp>
        <p:sp>
          <p:nvSpPr>
            <p:cNvPr id="33" name="Free-form: Shape 32">
              <a:extLst>
                <a:ext uri="{FF2B5EF4-FFF2-40B4-BE49-F238E27FC236}">
                  <a16:creationId xmlns:a16="http://schemas.microsoft.com/office/drawing/2014/main" id="{4A6DEF5A-6A0B-E9F3-9523-21232D113A04}"/>
                </a:ext>
              </a:extLst>
            </p:cNvPr>
            <p:cNvSpPr/>
            <p:nvPr/>
          </p:nvSpPr>
          <p:spPr>
            <a:xfrm>
              <a:off x="4606214" y="2613143"/>
              <a:ext cx="928108" cy="232027"/>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34" name="Arrow: Right 33">
              <a:extLst>
                <a:ext uri="{FF2B5EF4-FFF2-40B4-BE49-F238E27FC236}">
                  <a16:creationId xmlns:a16="http://schemas.microsoft.com/office/drawing/2014/main" id="{CE042CA0-5A79-EA94-22FC-0B0AD96D2AEB}"/>
                </a:ext>
              </a:extLst>
            </p:cNvPr>
            <p:cNvSpPr/>
            <p:nvPr/>
          </p:nvSpPr>
          <p:spPr>
            <a:xfrm rot="5400000">
              <a:off x="5039602" y="2860931"/>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35" name="Free-form: Shape 34">
              <a:extLst>
                <a:ext uri="{FF2B5EF4-FFF2-40B4-BE49-F238E27FC236}">
                  <a16:creationId xmlns:a16="http://schemas.microsoft.com/office/drawing/2014/main" id="{A41C724F-94FD-69C0-833A-50175C5D2C95}"/>
                </a:ext>
              </a:extLst>
            </p:cNvPr>
            <p:cNvSpPr/>
            <p:nvPr/>
          </p:nvSpPr>
          <p:spPr>
            <a:xfrm>
              <a:off x="4648401" y="2918997"/>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4">
                <a:lumMod val="60000"/>
                <a:lumOff val="4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Invited to survey &amp; DBM</a:t>
              </a:r>
            </a:p>
          </p:txBody>
        </p:sp>
        <p:sp>
          <p:nvSpPr>
            <p:cNvPr id="36" name="Arrow: Right 35">
              <a:extLst>
                <a:ext uri="{FF2B5EF4-FFF2-40B4-BE49-F238E27FC236}">
                  <a16:creationId xmlns:a16="http://schemas.microsoft.com/office/drawing/2014/main" id="{C500AD85-20C8-ECF5-409B-350446566BC0}"/>
                </a:ext>
              </a:extLst>
            </p:cNvPr>
            <p:cNvSpPr/>
            <p:nvPr/>
          </p:nvSpPr>
          <p:spPr>
            <a:xfrm rot="5400000">
              <a:off x="5051812"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37" name="Free-form: Shape 36">
              <a:extLst>
                <a:ext uri="{FF2B5EF4-FFF2-40B4-BE49-F238E27FC236}">
                  <a16:creationId xmlns:a16="http://schemas.microsoft.com/office/drawing/2014/main" id="{5C2C133B-5D48-0ECE-6265-4D38B19DF6DF}"/>
                </a:ext>
              </a:extLst>
            </p:cNvPr>
            <p:cNvSpPr/>
            <p:nvPr/>
          </p:nvSpPr>
          <p:spPr>
            <a:xfrm>
              <a:off x="4648401" y="3203758"/>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 only</a:t>
              </a:r>
            </a:p>
          </p:txBody>
        </p:sp>
        <p:sp>
          <p:nvSpPr>
            <p:cNvPr id="38" name="Free-form: Shape 37">
              <a:extLst>
                <a:ext uri="{FF2B5EF4-FFF2-40B4-BE49-F238E27FC236}">
                  <a16:creationId xmlns:a16="http://schemas.microsoft.com/office/drawing/2014/main" id="{4D5EA39D-E32C-3FD6-39F1-3078B3E83AB2}"/>
                </a:ext>
              </a:extLst>
            </p:cNvPr>
            <p:cNvSpPr/>
            <p:nvPr/>
          </p:nvSpPr>
          <p:spPr>
            <a:xfrm>
              <a:off x="5652446" y="2613143"/>
              <a:ext cx="928108" cy="232027"/>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39" name="Arrow: Right 38">
              <a:extLst>
                <a:ext uri="{FF2B5EF4-FFF2-40B4-BE49-F238E27FC236}">
                  <a16:creationId xmlns:a16="http://schemas.microsoft.com/office/drawing/2014/main" id="{3D6D8AF2-A2BF-F5C4-D4E3-8D9811FC1F97}"/>
                </a:ext>
              </a:extLst>
            </p:cNvPr>
            <p:cNvSpPr/>
            <p:nvPr/>
          </p:nvSpPr>
          <p:spPr>
            <a:xfrm rot="5400000">
              <a:off x="6085834" y="2860931"/>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40" name="Free-form: Shape 39">
              <a:extLst>
                <a:ext uri="{FF2B5EF4-FFF2-40B4-BE49-F238E27FC236}">
                  <a16:creationId xmlns:a16="http://schemas.microsoft.com/office/drawing/2014/main" id="{D4EE20B1-D56E-8142-8438-19DE24241ED2}"/>
                </a:ext>
              </a:extLst>
            </p:cNvPr>
            <p:cNvSpPr/>
            <p:nvPr/>
          </p:nvSpPr>
          <p:spPr>
            <a:xfrm>
              <a:off x="5694632" y="2918997"/>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4">
                <a:lumMod val="60000"/>
                <a:lumOff val="4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Invited to survey &amp; DBM</a:t>
              </a:r>
            </a:p>
          </p:txBody>
        </p:sp>
        <p:sp>
          <p:nvSpPr>
            <p:cNvPr id="41" name="Arrow: Right 40">
              <a:extLst>
                <a:ext uri="{FF2B5EF4-FFF2-40B4-BE49-F238E27FC236}">
                  <a16:creationId xmlns:a16="http://schemas.microsoft.com/office/drawing/2014/main" id="{1910A05F-90CD-1733-3EC0-6B4CAA831AC8}"/>
                </a:ext>
              </a:extLst>
            </p:cNvPr>
            <p:cNvSpPr/>
            <p:nvPr/>
          </p:nvSpPr>
          <p:spPr>
            <a:xfrm rot="5400000">
              <a:off x="6098043"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42" name="Free-form: Shape 41">
              <a:extLst>
                <a:ext uri="{FF2B5EF4-FFF2-40B4-BE49-F238E27FC236}">
                  <a16:creationId xmlns:a16="http://schemas.microsoft.com/office/drawing/2014/main" id="{B6AB7D09-2BFC-56CC-8891-8D85A9440304}"/>
                </a:ext>
              </a:extLst>
            </p:cNvPr>
            <p:cNvSpPr/>
            <p:nvPr/>
          </p:nvSpPr>
          <p:spPr>
            <a:xfrm>
              <a:off x="5694632" y="3203758"/>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 only</a:t>
              </a:r>
            </a:p>
          </p:txBody>
        </p:sp>
        <p:sp>
          <p:nvSpPr>
            <p:cNvPr id="43" name="Free-form: Shape 42">
              <a:extLst>
                <a:ext uri="{FF2B5EF4-FFF2-40B4-BE49-F238E27FC236}">
                  <a16:creationId xmlns:a16="http://schemas.microsoft.com/office/drawing/2014/main" id="{C38676FE-07B7-9C09-CA19-2344A5578301}"/>
                </a:ext>
              </a:extLst>
            </p:cNvPr>
            <p:cNvSpPr/>
            <p:nvPr/>
          </p:nvSpPr>
          <p:spPr>
            <a:xfrm>
              <a:off x="6698677" y="2613143"/>
              <a:ext cx="928108" cy="232027"/>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44" name="Arrow: Right 43">
              <a:extLst>
                <a:ext uri="{FF2B5EF4-FFF2-40B4-BE49-F238E27FC236}">
                  <a16:creationId xmlns:a16="http://schemas.microsoft.com/office/drawing/2014/main" id="{8043EDA0-5F37-FFE8-86AB-4EE3162C3E21}"/>
                </a:ext>
              </a:extLst>
            </p:cNvPr>
            <p:cNvSpPr/>
            <p:nvPr/>
          </p:nvSpPr>
          <p:spPr>
            <a:xfrm rot="5400000">
              <a:off x="7144274" y="2863627"/>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45" name="Free-form: Shape 44">
              <a:extLst>
                <a:ext uri="{FF2B5EF4-FFF2-40B4-BE49-F238E27FC236}">
                  <a16:creationId xmlns:a16="http://schemas.microsoft.com/office/drawing/2014/main" id="{6382A59F-2C0A-ECEB-D04A-C69A9CECC1D7}"/>
                </a:ext>
              </a:extLst>
            </p:cNvPr>
            <p:cNvSpPr/>
            <p:nvPr/>
          </p:nvSpPr>
          <p:spPr>
            <a:xfrm>
              <a:off x="6740864" y="2918997"/>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4">
                <a:lumMod val="60000"/>
                <a:lumOff val="4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Invited to survey &amp; DBM</a:t>
              </a:r>
            </a:p>
          </p:txBody>
        </p:sp>
        <p:sp>
          <p:nvSpPr>
            <p:cNvPr id="46" name="Arrow: Right 45">
              <a:extLst>
                <a:ext uri="{FF2B5EF4-FFF2-40B4-BE49-F238E27FC236}">
                  <a16:creationId xmlns:a16="http://schemas.microsoft.com/office/drawing/2014/main" id="{E6D4E840-BDBA-8685-EB8F-14833170EA23}"/>
                </a:ext>
              </a:extLst>
            </p:cNvPr>
            <p:cNvSpPr/>
            <p:nvPr/>
          </p:nvSpPr>
          <p:spPr>
            <a:xfrm rot="5400000">
              <a:off x="7144274"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47" name="Free-form: Shape 46">
              <a:extLst>
                <a:ext uri="{FF2B5EF4-FFF2-40B4-BE49-F238E27FC236}">
                  <a16:creationId xmlns:a16="http://schemas.microsoft.com/office/drawing/2014/main" id="{AA577566-69B2-0FDD-EF74-FDA089BF8EB1}"/>
                </a:ext>
              </a:extLst>
            </p:cNvPr>
            <p:cNvSpPr/>
            <p:nvPr/>
          </p:nvSpPr>
          <p:spPr>
            <a:xfrm>
              <a:off x="6740864" y="3203758"/>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 only</a:t>
              </a:r>
            </a:p>
          </p:txBody>
        </p:sp>
        <p:sp>
          <p:nvSpPr>
            <p:cNvPr id="48" name="Free-form: Shape 47">
              <a:extLst>
                <a:ext uri="{FF2B5EF4-FFF2-40B4-BE49-F238E27FC236}">
                  <a16:creationId xmlns:a16="http://schemas.microsoft.com/office/drawing/2014/main" id="{A9B28235-02C3-6F3B-CC39-FEDFEE7E288E}"/>
                </a:ext>
              </a:extLst>
            </p:cNvPr>
            <p:cNvSpPr/>
            <p:nvPr/>
          </p:nvSpPr>
          <p:spPr>
            <a:xfrm>
              <a:off x="7744908" y="2613143"/>
              <a:ext cx="928108" cy="232027"/>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49" name="Arrow: Right 48">
              <a:extLst>
                <a:ext uri="{FF2B5EF4-FFF2-40B4-BE49-F238E27FC236}">
                  <a16:creationId xmlns:a16="http://schemas.microsoft.com/office/drawing/2014/main" id="{F4FC700B-7CDB-59F9-993E-25D94940AC84}"/>
                </a:ext>
              </a:extLst>
            </p:cNvPr>
            <p:cNvSpPr/>
            <p:nvPr/>
          </p:nvSpPr>
          <p:spPr>
            <a:xfrm rot="5400000">
              <a:off x="8190506" y="2863627"/>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50" name="Free-form: Shape 49">
              <a:extLst>
                <a:ext uri="{FF2B5EF4-FFF2-40B4-BE49-F238E27FC236}">
                  <a16:creationId xmlns:a16="http://schemas.microsoft.com/office/drawing/2014/main" id="{4D75F3BF-B02E-5CD7-82FA-8411D5C28A7A}"/>
                </a:ext>
              </a:extLst>
            </p:cNvPr>
            <p:cNvSpPr/>
            <p:nvPr/>
          </p:nvSpPr>
          <p:spPr>
            <a:xfrm>
              <a:off x="7787095" y="2918997"/>
              <a:ext cx="843734" cy="210933"/>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4">
                <a:lumMod val="60000"/>
                <a:lumOff val="4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ctr" defTabSz="22225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Invited to survey &amp; DBM</a:t>
              </a:r>
            </a:p>
          </p:txBody>
        </p:sp>
        <p:sp>
          <p:nvSpPr>
            <p:cNvPr id="51" name="Arrow: Right 50">
              <a:extLst>
                <a:ext uri="{FF2B5EF4-FFF2-40B4-BE49-F238E27FC236}">
                  <a16:creationId xmlns:a16="http://schemas.microsoft.com/office/drawing/2014/main" id="{A990F330-872A-AB12-5685-A6D34F962A64}"/>
                </a:ext>
              </a:extLst>
            </p:cNvPr>
            <p:cNvSpPr/>
            <p:nvPr/>
          </p:nvSpPr>
          <p:spPr>
            <a:xfrm rot="5400000">
              <a:off x="8190506" y="3148388"/>
              <a:ext cx="36913"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52" name="Free-form: Shape 51">
              <a:extLst>
                <a:ext uri="{FF2B5EF4-FFF2-40B4-BE49-F238E27FC236}">
                  <a16:creationId xmlns:a16="http://schemas.microsoft.com/office/drawing/2014/main" id="{110ABB64-F47C-CD9D-207B-FE43F1261653}"/>
                </a:ext>
              </a:extLst>
            </p:cNvPr>
            <p:cNvSpPr/>
            <p:nvPr/>
          </p:nvSpPr>
          <p:spPr>
            <a:xfrm>
              <a:off x="7787094" y="3203758"/>
              <a:ext cx="1269229" cy="406750"/>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4">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528" tIns="12528" rIns="12528" bIns="12528" numCol="1" spcCol="1270" anchor="t" anchorCtr="0">
              <a:noAutofit/>
            </a:bodyPr>
            <a:lstStyle/>
            <a:p>
              <a:pPr marL="0" lvl="0" indent="0" algn="l" defTabSz="222250">
                <a:lnSpc>
                  <a:spcPct val="90000"/>
                </a:lnSpc>
                <a:spcBef>
                  <a:spcPct val="0"/>
                </a:spcBef>
                <a:spcAft>
                  <a:spcPct val="35000"/>
                </a:spcAft>
                <a:buNone/>
              </a:pPr>
              <a:r>
                <a:rPr lang="en-GB" sz="1100" kern="1200" dirty="0">
                  <a:solidFill>
                    <a:schemeClr val="bg1"/>
                  </a:solidFill>
                  <a:latin typeface="Poppins" panose="00000500000000000000" pitchFamily="2" charset="0"/>
                  <a:cs typeface="Poppins" panose="00000500000000000000" pitchFamily="2" charset="0"/>
                </a:rPr>
                <a:t>Completes survey &amp; DBM</a:t>
              </a:r>
            </a:p>
            <a:p>
              <a:pPr marL="57150" lvl="1" indent="-57150" defTabSz="177800">
                <a:lnSpc>
                  <a:spcPct val="90000"/>
                </a:lnSpc>
                <a:spcBef>
                  <a:spcPct val="0"/>
                </a:spcBef>
                <a:spcAft>
                  <a:spcPct val="15000"/>
                </a:spcAft>
                <a:buChar char="•"/>
              </a:pPr>
              <a:r>
                <a:rPr lang="en-GB" sz="1050" kern="1200" dirty="0">
                  <a:solidFill>
                    <a:schemeClr val="bg1"/>
                  </a:solidFill>
                  <a:latin typeface="Poppins" panose="00000500000000000000" pitchFamily="2" charset="0"/>
                  <a:cs typeface="Poppins" panose="00000500000000000000" pitchFamily="2" charset="0"/>
                </a:rPr>
                <a:t>One class completes survey ONLY</a:t>
              </a:r>
            </a:p>
            <a:p>
              <a:pPr marL="57150" lvl="1" indent="-57150" defTabSz="177800">
                <a:lnSpc>
                  <a:spcPct val="90000"/>
                </a:lnSpc>
                <a:spcBef>
                  <a:spcPct val="0"/>
                </a:spcBef>
                <a:spcAft>
                  <a:spcPct val="15000"/>
                </a:spcAft>
                <a:buChar char="•"/>
              </a:pPr>
              <a:r>
                <a:rPr lang="en-GB" sz="1050" kern="1200" dirty="0">
                  <a:solidFill>
                    <a:schemeClr val="bg1"/>
                  </a:solidFill>
                  <a:latin typeface="Poppins" panose="00000500000000000000" pitchFamily="2" charset="0"/>
                  <a:cs typeface="Poppins" panose="00000500000000000000" pitchFamily="2" charset="0"/>
                </a:rPr>
                <a:t>Two classes complete survey &amp; DBM</a:t>
              </a:r>
            </a:p>
          </p:txBody>
        </p:sp>
      </p:grpSp>
      <p:sp>
        <p:nvSpPr>
          <p:cNvPr id="61" name="Free-form: Shape 60">
            <a:extLst>
              <a:ext uri="{FF2B5EF4-FFF2-40B4-BE49-F238E27FC236}">
                <a16:creationId xmlns:a16="http://schemas.microsoft.com/office/drawing/2014/main" id="{90F073BE-B5A1-A9E0-6A27-08D721FA4D87}"/>
              </a:ext>
            </a:extLst>
          </p:cNvPr>
          <p:cNvSpPr/>
          <p:nvPr/>
        </p:nvSpPr>
        <p:spPr>
          <a:xfrm>
            <a:off x="3397775" y="1245103"/>
            <a:ext cx="928108" cy="816895"/>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62" name="Free-form: Shape 61">
            <a:extLst>
              <a:ext uri="{FF2B5EF4-FFF2-40B4-BE49-F238E27FC236}">
                <a16:creationId xmlns:a16="http://schemas.microsoft.com/office/drawing/2014/main" id="{093DD4E5-E1B6-E98F-FBD7-DF9CFCFAB42A}"/>
              </a:ext>
            </a:extLst>
          </p:cNvPr>
          <p:cNvSpPr/>
          <p:nvPr/>
        </p:nvSpPr>
        <p:spPr>
          <a:xfrm>
            <a:off x="299972" y="1245103"/>
            <a:ext cx="928108" cy="816895"/>
          </a:xfrm>
          <a:custGeom>
            <a:avLst/>
            <a:gdLst>
              <a:gd name="csX0" fmla="*/ 0 w 928108"/>
              <a:gd name="csY0" fmla="*/ 23203 h 232027"/>
              <a:gd name="csX1" fmla="*/ 23203 w 928108"/>
              <a:gd name="csY1" fmla="*/ 0 h 232027"/>
              <a:gd name="csX2" fmla="*/ 904905 w 928108"/>
              <a:gd name="csY2" fmla="*/ 0 h 232027"/>
              <a:gd name="csX3" fmla="*/ 928108 w 928108"/>
              <a:gd name="csY3" fmla="*/ 23203 h 232027"/>
              <a:gd name="csX4" fmla="*/ 928108 w 928108"/>
              <a:gd name="csY4" fmla="*/ 208824 h 232027"/>
              <a:gd name="csX5" fmla="*/ 904905 w 928108"/>
              <a:gd name="csY5" fmla="*/ 232027 h 232027"/>
              <a:gd name="csX6" fmla="*/ 23203 w 928108"/>
              <a:gd name="csY6" fmla="*/ 232027 h 232027"/>
              <a:gd name="csX7" fmla="*/ 0 w 928108"/>
              <a:gd name="csY7" fmla="*/ 208824 h 232027"/>
              <a:gd name="csX8" fmla="*/ 0 w 928108"/>
              <a:gd name="csY8" fmla="*/ 23203 h 2320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28108" h="232027">
                <a:moveTo>
                  <a:pt x="0" y="23203"/>
                </a:moveTo>
                <a:cubicBezTo>
                  <a:pt x="0" y="10388"/>
                  <a:pt x="10388" y="0"/>
                  <a:pt x="23203" y="0"/>
                </a:cubicBezTo>
                <a:lnTo>
                  <a:pt x="904905" y="0"/>
                </a:lnTo>
                <a:cubicBezTo>
                  <a:pt x="917720" y="0"/>
                  <a:pt x="928108" y="10388"/>
                  <a:pt x="928108" y="23203"/>
                </a:cubicBezTo>
                <a:lnTo>
                  <a:pt x="928108" y="208824"/>
                </a:lnTo>
                <a:cubicBezTo>
                  <a:pt x="928108" y="221639"/>
                  <a:pt x="917720" y="232027"/>
                  <a:pt x="904905" y="232027"/>
                </a:cubicBezTo>
                <a:lnTo>
                  <a:pt x="23203" y="232027"/>
                </a:lnTo>
                <a:cubicBezTo>
                  <a:pt x="10388" y="232027"/>
                  <a:pt x="0" y="221639"/>
                  <a:pt x="0" y="208824"/>
                </a:cubicBezTo>
                <a:lnTo>
                  <a:pt x="0" y="2320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36" tIns="22036" rIns="22036" bIns="22036" numCol="1" spcCol="1270" anchor="ctr" anchorCtr="0">
            <a:noAutofit/>
          </a:bodyPr>
          <a:lstStyle/>
          <a:p>
            <a:pPr marL="0" lvl="0" indent="0" algn="ctr" defTabSz="533400">
              <a:lnSpc>
                <a:spcPct val="90000"/>
              </a:lnSpc>
              <a:spcBef>
                <a:spcPct val="0"/>
              </a:spcBef>
              <a:spcAft>
                <a:spcPct val="35000"/>
              </a:spcAft>
              <a:buNone/>
            </a:pPr>
            <a:r>
              <a:rPr lang="en-GB" sz="1200" kern="1200">
                <a:latin typeface="Poppins" panose="00000500000000000000" pitchFamily="2" charset="0"/>
                <a:cs typeface="Poppins" panose="00000500000000000000" pitchFamily="2" charset="0"/>
              </a:rPr>
              <a:t>School</a:t>
            </a:r>
          </a:p>
        </p:txBody>
      </p:sp>
      <p:sp>
        <p:nvSpPr>
          <p:cNvPr id="64" name="Arrow: Right 63">
            <a:extLst>
              <a:ext uri="{FF2B5EF4-FFF2-40B4-BE49-F238E27FC236}">
                <a16:creationId xmlns:a16="http://schemas.microsoft.com/office/drawing/2014/main" id="{19661E2C-2CFC-356A-F49B-42DA13AF9EE1}"/>
              </a:ext>
            </a:extLst>
          </p:cNvPr>
          <p:cNvSpPr/>
          <p:nvPr/>
        </p:nvSpPr>
        <p:spPr>
          <a:xfrm rot="5400000">
            <a:off x="670366" y="2169776"/>
            <a:ext cx="129959" cy="36913"/>
          </a:xfrm>
          <a:prstGeom prst="rightArrow">
            <a:avLst>
              <a:gd name="adj1" fmla="val 667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latin typeface="Poppins" panose="00000500000000000000" pitchFamily="2" charset="0"/>
              <a:cs typeface="Poppins" panose="00000500000000000000" pitchFamily="2" charset="0"/>
            </a:endParaRPr>
          </a:p>
        </p:txBody>
      </p:sp>
      <p:sp>
        <p:nvSpPr>
          <p:cNvPr id="65" name="Free-form: Shape 64">
            <a:extLst>
              <a:ext uri="{FF2B5EF4-FFF2-40B4-BE49-F238E27FC236}">
                <a16:creationId xmlns:a16="http://schemas.microsoft.com/office/drawing/2014/main" id="{A621D412-9D1C-9E4F-4607-8ABD69FA73C7}"/>
              </a:ext>
            </a:extLst>
          </p:cNvPr>
          <p:cNvSpPr/>
          <p:nvPr/>
        </p:nvSpPr>
        <p:spPr>
          <a:xfrm>
            <a:off x="3482149" y="2321920"/>
            <a:ext cx="843734" cy="742629"/>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rgbClr val="426B9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338" tIns="16338" rIns="16338" bIns="16338" numCol="1" spcCol="1270" anchor="t" anchorCtr="0">
            <a:noAutofit/>
          </a:bodyPr>
          <a:lstStyle/>
          <a:p>
            <a:pPr marL="0" lvl="0" indent="0" algn="ctr" defTabSz="355600">
              <a:lnSpc>
                <a:spcPct val="90000"/>
              </a:lnSpc>
              <a:spcBef>
                <a:spcPct val="0"/>
              </a:spcBef>
              <a:spcAft>
                <a:spcPct val="35000"/>
              </a:spcAft>
              <a:buNone/>
            </a:pPr>
            <a:r>
              <a:rPr lang="en-GB" sz="1100" kern="1200">
                <a:solidFill>
                  <a:schemeClr val="bg1"/>
                </a:solidFill>
                <a:latin typeface="Poppins" panose="00000500000000000000" pitchFamily="2" charset="0"/>
                <a:cs typeface="Poppins" panose="00000500000000000000" pitchFamily="2" charset="0"/>
              </a:rPr>
              <a:t>Invited to survey</a:t>
            </a:r>
          </a:p>
        </p:txBody>
      </p:sp>
      <p:sp>
        <p:nvSpPr>
          <p:cNvPr id="66" name="Free-form: Shape 65">
            <a:extLst>
              <a:ext uri="{FF2B5EF4-FFF2-40B4-BE49-F238E27FC236}">
                <a16:creationId xmlns:a16="http://schemas.microsoft.com/office/drawing/2014/main" id="{C07A2EEF-287E-5F7A-B2E3-82B92BE356A7}"/>
              </a:ext>
            </a:extLst>
          </p:cNvPr>
          <p:cNvSpPr/>
          <p:nvPr/>
        </p:nvSpPr>
        <p:spPr>
          <a:xfrm>
            <a:off x="342159" y="2321919"/>
            <a:ext cx="843734" cy="742629"/>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rgbClr val="426B90">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08" tIns="17608" rIns="17608" bIns="17608" numCol="1" spcCol="1270" anchor="t" anchorCtr="0">
            <a:noAutofit/>
          </a:bodyPr>
          <a:lstStyle/>
          <a:p>
            <a:pPr marL="0" lvl="0" indent="0" algn="ctr" defTabSz="400050">
              <a:lnSpc>
                <a:spcPct val="90000"/>
              </a:lnSpc>
              <a:spcBef>
                <a:spcPct val="0"/>
              </a:spcBef>
              <a:spcAft>
                <a:spcPct val="35000"/>
              </a:spcAft>
              <a:buNone/>
            </a:pPr>
            <a:r>
              <a:rPr lang="en-GB" sz="1100" kern="1200">
                <a:solidFill>
                  <a:schemeClr val="bg1"/>
                </a:solidFill>
                <a:latin typeface="Poppins" panose="00000500000000000000" pitchFamily="2" charset="0"/>
                <a:cs typeface="Poppins" panose="00000500000000000000" pitchFamily="2" charset="0"/>
              </a:rPr>
              <a:t>Invited to survey</a:t>
            </a:r>
          </a:p>
        </p:txBody>
      </p:sp>
      <p:sp>
        <p:nvSpPr>
          <p:cNvPr id="67" name="Free-form: Shape 66">
            <a:extLst>
              <a:ext uri="{FF2B5EF4-FFF2-40B4-BE49-F238E27FC236}">
                <a16:creationId xmlns:a16="http://schemas.microsoft.com/office/drawing/2014/main" id="{0677CF95-1C5C-66FC-74ED-A7164AC04999}"/>
              </a:ext>
            </a:extLst>
          </p:cNvPr>
          <p:cNvSpPr/>
          <p:nvPr/>
        </p:nvSpPr>
        <p:spPr>
          <a:xfrm>
            <a:off x="342159" y="3324474"/>
            <a:ext cx="843734" cy="742629"/>
          </a:xfrm>
          <a:custGeom>
            <a:avLst/>
            <a:gdLst>
              <a:gd name="csX0" fmla="*/ 0 w 843734"/>
              <a:gd name="csY0" fmla="*/ 21093 h 210933"/>
              <a:gd name="csX1" fmla="*/ 21093 w 843734"/>
              <a:gd name="csY1" fmla="*/ 0 h 210933"/>
              <a:gd name="csX2" fmla="*/ 822641 w 843734"/>
              <a:gd name="csY2" fmla="*/ 0 h 210933"/>
              <a:gd name="csX3" fmla="*/ 843734 w 843734"/>
              <a:gd name="csY3" fmla="*/ 21093 h 210933"/>
              <a:gd name="csX4" fmla="*/ 843734 w 843734"/>
              <a:gd name="csY4" fmla="*/ 189840 h 210933"/>
              <a:gd name="csX5" fmla="*/ 822641 w 843734"/>
              <a:gd name="csY5" fmla="*/ 210933 h 210933"/>
              <a:gd name="csX6" fmla="*/ 21093 w 843734"/>
              <a:gd name="csY6" fmla="*/ 210933 h 210933"/>
              <a:gd name="csX7" fmla="*/ 0 w 843734"/>
              <a:gd name="csY7" fmla="*/ 189840 h 210933"/>
              <a:gd name="csX8" fmla="*/ 0 w 843734"/>
              <a:gd name="csY8" fmla="*/ 21093 h 2109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43734" h="210933">
                <a:moveTo>
                  <a:pt x="0" y="21093"/>
                </a:moveTo>
                <a:cubicBezTo>
                  <a:pt x="0" y="9444"/>
                  <a:pt x="9444" y="0"/>
                  <a:pt x="21093" y="0"/>
                </a:cubicBezTo>
                <a:lnTo>
                  <a:pt x="822641" y="0"/>
                </a:lnTo>
                <a:cubicBezTo>
                  <a:pt x="834290" y="0"/>
                  <a:pt x="843734" y="9444"/>
                  <a:pt x="843734" y="21093"/>
                </a:cubicBezTo>
                <a:lnTo>
                  <a:pt x="843734" y="189840"/>
                </a:lnTo>
                <a:cubicBezTo>
                  <a:pt x="843734" y="201489"/>
                  <a:pt x="834290" y="210933"/>
                  <a:pt x="822641" y="210933"/>
                </a:cubicBezTo>
                <a:lnTo>
                  <a:pt x="21093" y="210933"/>
                </a:lnTo>
                <a:cubicBezTo>
                  <a:pt x="9444" y="210933"/>
                  <a:pt x="0" y="201489"/>
                  <a:pt x="0" y="189840"/>
                </a:cubicBezTo>
                <a:lnTo>
                  <a:pt x="0" y="21093"/>
                </a:lnTo>
                <a:close/>
              </a:path>
            </a:pathLst>
          </a:custGeom>
          <a:solidFill>
            <a:schemeClr val="accent3">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878" tIns="18878" rIns="18878" bIns="18878" numCol="1" spcCol="1270" anchor="t" anchorCtr="0">
            <a:noAutofit/>
          </a:bodyPr>
          <a:lstStyle/>
          <a:p>
            <a:pPr marL="0" lvl="0" indent="0" algn="ctr" defTabSz="444500">
              <a:lnSpc>
                <a:spcPct val="90000"/>
              </a:lnSpc>
              <a:spcBef>
                <a:spcPct val="0"/>
              </a:spcBef>
              <a:spcAft>
                <a:spcPct val="35000"/>
              </a:spcAft>
              <a:buNone/>
            </a:pPr>
            <a:r>
              <a:rPr lang="en-GB" sz="1100" kern="1200">
                <a:latin typeface="Poppins" panose="00000500000000000000" pitchFamily="2" charset="0"/>
                <a:cs typeface="Poppins" panose="00000500000000000000" pitchFamily="2" charset="0"/>
              </a:rPr>
              <a:t>Completes survey</a:t>
            </a:r>
          </a:p>
        </p:txBody>
      </p:sp>
      <p:sp>
        <p:nvSpPr>
          <p:cNvPr id="73" name="TextBox 72">
            <a:extLst>
              <a:ext uri="{FF2B5EF4-FFF2-40B4-BE49-F238E27FC236}">
                <a16:creationId xmlns:a16="http://schemas.microsoft.com/office/drawing/2014/main" id="{622AD9A7-FAD4-ECDE-C8ED-0CB0DA31026C}"/>
              </a:ext>
            </a:extLst>
          </p:cNvPr>
          <p:cNvSpPr txBox="1"/>
          <p:nvPr/>
        </p:nvSpPr>
        <p:spPr>
          <a:xfrm>
            <a:off x="4277370" y="4423074"/>
            <a:ext cx="2903221" cy="553998"/>
          </a:xfrm>
          <a:prstGeom prst="rect">
            <a:avLst/>
          </a:prstGeom>
          <a:noFill/>
          <a:ln>
            <a:solidFill>
              <a:schemeClr val="accent4"/>
            </a:solidFill>
          </a:ln>
        </p:spPr>
        <p:txBody>
          <a:bodyPr wrap="square" rtlCol="0">
            <a:spAutoFit/>
          </a:bodyPr>
          <a:lstStyle/>
          <a:p>
            <a:pPr marL="171450" indent="-171450">
              <a:buFont typeface="Courier New" panose="02070309020205020404" pitchFamily="49" charset="0"/>
              <a:buChar char="o"/>
            </a:pPr>
            <a:r>
              <a:rPr lang="en-GB" sz="1000" dirty="0">
                <a:latin typeface="Poppins" panose="00000500000000000000" pitchFamily="2" charset="0"/>
                <a:cs typeface="Poppins" panose="00000500000000000000" pitchFamily="2" charset="0"/>
              </a:rPr>
              <a:t>Only </a:t>
            </a:r>
            <a:r>
              <a:rPr lang="en-GB" sz="1000" b="1" dirty="0">
                <a:solidFill>
                  <a:schemeClr val="accent4"/>
                </a:solidFill>
                <a:latin typeface="Poppins" panose="00000500000000000000" pitchFamily="2" charset="0"/>
                <a:cs typeface="Poppins" panose="00000500000000000000" pitchFamily="2" charset="0"/>
              </a:rPr>
              <a:t>one</a:t>
            </a:r>
            <a:r>
              <a:rPr lang="en-GB" sz="1000" dirty="0">
                <a:solidFill>
                  <a:schemeClr val="accent4"/>
                </a:solidFill>
                <a:latin typeface="Poppins" panose="00000500000000000000" pitchFamily="2" charset="0"/>
                <a:cs typeface="Poppins" panose="00000500000000000000" pitchFamily="2" charset="0"/>
              </a:rPr>
              <a:t> </a:t>
            </a:r>
            <a:r>
              <a:rPr lang="en-GB" sz="1000" b="1" dirty="0">
                <a:solidFill>
                  <a:schemeClr val="accent4"/>
                </a:solidFill>
                <a:latin typeface="Poppins" panose="00000500000000000000" pitchFamily="2" charset="0"/>
                <a:cs typeface="Poppins" panose="00000500000000000000" pitchFamily="2" charset="0"/>
              </a:rPr>
              <a:t>school</a:t>
            </a:r>
            <a:r>
              <a:rPr lang="en-GB" sz="1000" dirty="0">
                <a:solidFill>
                  <a:schemeClr val="accent4"/>
                </a:solidFill>
                <a:latin typeface="Poppins" panose="00000500000000000000" pitchFamily="2" charset="0"/>
                <a:cs typeface="Poppins" panose="00000500000000000000" pitchFamily="2" charset="0"/>
              </a:rPr>
              <a:t> </a:t>
            </a:r>
            <a:r>
              <a:rPr lang="en-GB" sz="1000" dirty="0">
                <a:latin typeface="Poppins" panose="00000500000000000000" pitchFamily="2" charset="0"/>
                <a:cs typeface="Poppins" panose="00000500000000000000" pitchFamily="2" charset="0"/>
              </a:rPr>
              <a:t>completes device pilot. </a:t>
            </a:r>
          </a:p>
          <a:p>
            <a:pPr marL="171450" indent="-171450">
              <a:buFont typeface="Courier New" panose="02070309020205020404" pitchFamily="49" charset="0"/>
              <a:buChar char="o"/>
            </a:pPr>
            <a:r>
              <a:rPr lang="en-GB" sz="1000" dirty="0">
                <a:latin typeface="Poppins" panose="00000500000000000000" pitchFamily="2" charset="0"/>
                <a:cs typeface="Poppins" panose="00000500000000000000" pitchFamily="2" charset="0"/>
              </a:rPr>
              <a:t>Only </a:t>
            </a:r>
            <a:r>
              <a:rPr lang="en-GB" sz="1000" b="1" dirty="0">
                <a:solidFill>
                  <a:schemeClr val="accent4"/>
                </a:solidFill>
                <a:latin typeface="Poppins" panose="00000500000000000000" pitchFamily="2" charset="0"/>
                <a:cs typeface="Poppins" panose="00000500000000000000" pitchFamily="2" charset="0"/>
              </a:rPr>
              <a:t>two</a:t>
            </a:r>
            <a:r>
              <a:rPr lang="en-GB" sz="1000" dirty="0">
                <a:latin typeface="Poppins" panose="00000500000000000000" pitchFamily="2" charset="0"/>
                <a:cs typeface="Poppins" panose="00000500000000000000" pitchFamily="2" charset="0"/>
              </a:rPr>
              <a:t> of the three </a:t>
            </a:r>
            <a:r>
              <a:rPr lang="en-GB" sz="1000" b="1" dirty="0">
                <a:latin typeface="Poppins" panose="00000500000000000000" pitchFamily="2" charset="0"/>
                <a:cs typeface="Poppins" panose="00000500000000000000" pitchFamily="2" charset="0"/>
              </a:rPr>
              <a:t>classes</a:t>
            </a:r>
            <a:r>
              <a:rPr lang="en-GB" sz="1000" dirty="0">
                <a:latin typeface="Poppins" panose="00000500000000000000" pitchFamily="2" charset="0"/>
                <a:cs typeface="Poppins" panose="00000500000000000000" pitchFamily="2" charset="0"/>
              </a:rPr>
              <a:t> wear devices</a:t>
            </a:r>
          </a:p>
        </p:txBody>
      </p:sp>
      <p:cxnSp>
        <p:nvCxnSpPr>
          <p:cNvPr id="69" name="Straight Arrow Connector 68">
            <a:extLst>
              <a:ext uri="{FF2B5EF4-FFF2-40B4-BE49-F238E27FC236}">
                <a16:creationId xmlns:a16="http://schemas.microsoft.com/office/drawing/2014/main" id="{00F8CD8B-CA57-5C35-9D76-ED4B4B5AF432}"/>
              </a:ext>
            </a:extLst>
          </p:cNvPr>
          <p:cNvCxnSpPr>
            <a:cxnSpLocks/>
          </p:cNvCxnSpPr>
          <p:nvPr/>
        </p:nvCxnSpPr>
        <p:spPr>
          <a:xfrm flipV="1">
            <a:off x="7210465" y="4423074"/>
            <a:ext cx="387563" cy="2874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9" name="Graphic 78" descr="List outline">
            <a:extLst>
              <a:ext uri="{FF2B5EF4-FFF2-40B4-BE49-F238E27FC236}">
                <a16:creationId xmlns:a16="http://schemas.microsoft.com/office/drawing/2014/main" id="{F247EBBA-386F-6249-56DC-A72BD8D24E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86797" y="2661774"/>
            <a:ext cx="369115" cy="369115"/>
          </a:xfrm>
          <a:prstGeom prst="rect">
            <a:avLst/>
          </a:prstGeom>
        </p:spPr>
      </p:pic>
      <p:pic>
        <p:nvPicPr>
          <p:cNvPr id="80" name="Graphic 79" descr="List outline">
            <a:extLst>
              <a:ext uri="{FF2B5EF4-FFF2-40B4-BE49-F238E27FC236}">
                <a16:creationId xmlns:a16="http://schemas.microsoft.com/office/drawing/2014/main" id="{FEB487DC-2BB7-DD8F-7AAB-F68AC1C711C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9468" y="2640839"/>
            <a:ext cx="369115" cy="369115"/>
          </a:xfrm>
          <a:prstGeom prst="rect">
            <a:avLst/>
          </a:prstGeom>
        </p:spPr>
      </p:pic>
      <p:pic>
        <p:nvPicPr>
          <p:cNvPr id="81" name="Graphic 80" descr="List outline">
            <a:extLst>
              <a:ext uri="{FF2B5EF4-FFF2-40B4-BE49-F238E27FC236}">
                <a16:creationId xmlns:a16="http://schemas.microsoft.com/office/drawing/2014/main" id="{60BD1949-980F-171D-F54D-91C70ABA8FA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729" y="2661773"/>
            <a:ext cx="369115" cy="369115"/>
          </a:xfrm>
          <a:prstGeom prst="rect">
            <a:avLst/>
          </a:prstGeom>
        </p:spPr>
      </p:pic>
      <p:pic>
        <p:nvPicPr>
          <p:cNvPr id="82" name="Graphic 81" descr="List outline">
            <a:extLst>
              <a:ext uri="{FF2B5EF4-FFF2-40B4-BE49-F238E27FC236}">
                <a16:creationId xmlns:a16="http://schemas.microsoft.com/office/drawing/2014/main" id="{3C714C49-8AC0-683E-E62F-C8901B1F37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78176" y="2661775"/>
            <a:ext cx="369115" cy="369115"/>
          </a:xfrm>
          <a:prstGeom prst="rect">
            <a:avLst/>
          </a:prstGeom>
        </p:spPr>
      </p:pic>
      <p:pic>
        <p:nvPicPr>
          <p:cNvPr id="83" name="Graphic 82" descr="List outline">
            <a:extLst>
              <a:ext uri="{FF2B5EF4-FFF2-40B4-BE49-F238E27FC236}">
                <a16:creationId xmlns:a16="http://schemas.microsoft.com/office/drawing/2014/main" id="{80F749A3-81D1-CAA4-81C0-82EB504E907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01336" y="2770496"/>
            <a:ext cx="274517" cy="274517"/>
          </a:xfrm>
          <a:prstGeom prst="rect">
            <a:avLst/>
          </a:prstGeom>
        </p:spPr>
      </p:pic>
      <p:pic>
        <p:nvPicPr>
          <p:cNvPr id="84" name="Graphic 83" descr="List outline">
            <a:extLst>
              <a:ext uri="{FF2B5EF4-FFF2-40B4-BE49-F238E27FC236}">
                <a16:creationId xmlns:a16="http://schemas.microsoft.com/office/drawing/2014/main" id="{CBD5ADC2-807C-6085-0912-EDF4B349253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52869" y="2783673"/>
            <a:ext cx="274517" cy="274517"/>
          </a:xfrm>
          <a:prstGeom prst="rect">
            <a:avLst/>
          </a:prstGeom>
        </p:spPr>
      </p:pic>
      <p:pic>
        <p:nvPicPr>
          <p:cNvPr id="85" name="Graphic 84" descr="List outline">
            <a:extLst>
              <a:ext uri="{FF2B5EF4-FFF2-40B4-BE49-F238E27FC236}">
                <a16:creationId xmlns:a16="http://schemas.microsoft.com/office/drawing/2014/main" id="{AB4357AB-42BC-34E1-38B1-59F0E15AF63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25532" y="2783673"/>
            <a:ext cx="274517" cy="274517"/>
          </a:xfrm>
          <a:prstGeom prst="rect">
            <a:avLst/>
          </a:prstGeom>
        </p:spPr>
      </p:pic>
      <p:pic>
        <p:nvPicPr>
          <p:cNvPr id="86" name="Graphic 85" descr="List outline">
            <a:extLst>
              <a:ext uri="{FF2B5EF4-FFF2-40B4-BE49-F238E27FC236}">
                <a16:creationId xmlns:a16="http://schemas.microsoft.com/office/drawing/2014/main" id="{E32AC14F-4C03-5BFA-BAA9-B946BF16C9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45331" y="2790031"/>
            <a:ext cx="274517" cy="274517"/>
          </a:xfrm>
          <a:prstGeom prst="rect">
            <a:avLst/>
          </a:prstGeom>
        </p:spPr>
      </p:pic>
      <p:pic>
        <p:nvPicPr>
          <p:cNvPr id="87" name="Graphic 86" descr="Watch with solid fill">
            <a:extLst>
              <a:ext uri="{FF2B5EF4-FFF2-40B4-BE49-F238E27FC236}">
                <a16:creationId xmlns:a16="http://schemas.microsoft.com/office/drawing/2014/main" id="{BEEF4966-67BF-40DD-9848-454DB4BDBA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82746" y="2716121"/>
            <a:ext cx="314767" cy="314767"/>
          </a:xfrm>
          <a:prstGeom prst="rect">
            <a:avLst/>
          </a:prstGeom>
        </p:spPr>
      </p:pic>
      <p:sp>
        <p:nvSpPr>
          <p:cNvPr id="88" name="Oval 87">
            <a:extLst>
              <a:ext uri="{FF2B5EF4-FFF2-40B4-BE49-F238E27FC236}">
                <a16:creationId xmlns:a16="http://schemas.microsoft.com/office/drawing/2014/main" id="{D11BD4FC-8027-8830-9F72-D6753CB7A8BE}"/>
              </a:ext>
            </a:extLst>
          </p:cNvPr>
          <p:cNvSpPr/>
          <p:nvPr/>
        </p:nvSpPr>
        <p:spPr>
          <a:xfrm>
            <a:off x="6162973" y="2795695"/>
            <a:ext cx="155754" cy="14986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3" name="Graphic 92" descr="Watch with solid fill">
            <a:extLst>
              <a:ext uri="{FF2B5EF4-FFF2-40B4-BE49-F238E27FC236}">
                <a16:creationId xmlns:a16="http://schemas.microsoft.com/office/drawing/2014/main" id="{E50995F8-4788-5A60-4322-027077FB139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70255" y="2730246"/>
            <a:ext cx="314767" cy="314767"/>
          </a:xfrm>
          <a:prstGeom prst="rect">
            <a:avLst/>
          </a:prstGeom>
        </p:spPr>
      </p:pic>
      <p:pic>
        <p:nvPicPr>
          <p:cNvPr id="94" name="Graphic 93" descr="Watch with solid fill">
            <a:extLst>
              <a:ext uri="{FF2B5EF4-FFF2-40B4-BE49-F238E27FC236}">
                <a16:creationId xmlns:a16="http://schemas.microsoft.com/office/drawing/2014/main" id="{827B9476-3BD4-9376-5D34-B05A34759F2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216486" y="2727975"/>
            <a:ext cx="314767" cy="314767"/>
          </a:xfrm>
          <a:prstGeom prst="rect">
            <a:avLst/>
          </a:prstGeom>
        </p:spPr>
      </p:pic>
      <p:sp>
        <p:nvSpPr>
          <p:cNvPr id="95" name="Oval 94">
            <a:extLst>
              <a:ext uri="{FF2B5EF4-FFF2-40B4-BE49-F238E27FC236}">
                <a16:creationId xmlns:a16="http://schemas.microsoft.com/office/drawing/2014/main" id="{46C01F2D-F65B-219B-12BB-EAB8E6546FBC}"/>
              </a:ext>
            </a:extLst>
          </p:cNvPr>
          <p:cNvSpPr/>
          <p:nvPr/>
        </p:nvSpPr>
        <p:spPr>
          <a:xfrm>
            <a:off x="7248492" y="2810425"/>
            <a:ext cx="155754" cy="14986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8715CCDE-0D10-D806-A8B1-366FFE212B74}"/>
              </a:ext>
            </a:extLst>
          </p:cNvPr>
          <p:cNvSpPr/>
          <p:nvPr/>
        </p:nvSpPr>
        <p:spPr>
          <a:xfrm>
            <a:off x="8295992" y="2810425"/>
            <a:ext cx="155754" cy="14986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3DDA7DBF-04AC-9DD1-1FA3-358480D3DA7E}"/>
              </a:ext>
            </a:extLst>
          </p:cNvPr>
          <p:cNvSpPr/>
          <p:nvPr/>
        </p:nvSpPr>
        <p:spPr>
          <a:xfrm>
            <a:off x="5164902" y="2810425"/>
            <a:ext cx="155754" cy="149866"/>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9" name="Graphic 98" descr="Watch with solid fill">
            <a:extLst>
              <a:ext uri="{FF2B5EF4-FFF2-40B4-BE49-F238E27FC236}">
                <a16:creationId xmlns:a16="http://schemas.microsoft.com/office/drawing/2014/main" id="{B111180E-B16E-CC78-D01D-2BC72AA9281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077792" y="2731871"/>
            <a:ext cx="314767" cy="314767"/>
          </a:xfrm>
          <a:prstGeom prst="rect">
            <a:avLst/>
          </a:prstGeom>
        </p:spPr>
      </p:pic>
      <p:pic>
        <p:nvPicPr>
          <p:cNvPr id="100" name="Graphic 99" descr="List outline">
            <a:extLst>
              <a:ext uri="{FF2B5EF4-FFF2-40B4-BE49-F238E27FC236}">
                <a16:creationId xmlns:a16="http://schemas.microsoft.com/office/drawing/2014/main" id="{E87D4FEA-8CCA-4CD1-B339-2EC1A6430DD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14186" y="3671379"/>
            <a:ext cx="369115" cy="369115"/>
          </a:xfrm>
          <a:prstGeom prst="rect">
            <a:avLst/>
          </a:prstGeom>
        </p:spPr>
      </p:pic>
      <p:pic>
        <p:nvPicPr>
          <p:cNvPr id="101" name="Graphic 100" descr="List outline">
            <a:extLst>
              <a:ext uri="{FF2B5EF4-FFF2-40B4-BE49-F238E27FC236}">
                <a16:creationId xmlns:a16="http://schemas.microsoft.com/office/drawing/2014/main" id="{05E8BA74-5798-825C-8B63-AC90AEAFE6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74365" y="3671378"/>
            <a:ext cx="369115" cy="369115"/>
          </a:xfrm>
          <a:prstGeom prst="rect">
            <a:avLst/>
          </a:prstGeom>
        </p:spPr>
      </p:pic>
      <p:pic>
        <p:nvPicPr>
          <p:cNvPr id="102" name="Graphic 101" descr="List outline">
            <a:extLst>
              <a:ext uri="{FF2B5EF4-FFF2-40B4-BE49-F238E27FC236}">
                <a16:creationId xmlns:a16="http://schemas.microsoft.com/office/drawing/2014/main" id="{41690BB6-2900-8CF9-9AAB-73D7E5A96E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05253" y="3671377"/>
            <a:ext cx="369115" cy="369115"/>
          </a:xfrm>
          <a:prstGeom prst="rect">
            <a:avLst/>
          </a:prstGeom>
        </p:spPr>
      </p:pic>
      <p:pic>
        <p:nvPicPr>
          <p:cNvPr id="103" name="Graphic 102" descr="List outline">
            <a:extLst>
              <a:ext uri="{FF2B5EF4-FFF2-40B4-BE49-F238E27FC236}">
                <a16:creationId xmlns:a16="http://schemas.microsoft.com/office/drawing/2014/main" id="{300824AF-52B8-BB73-8CE6-114D19E0BC5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244" y="3671376"/>
            <a:ext cx="369115" cy="369115"/>
          </a:xfrm>
          <a:prstGeom prst="rect">
            <a:avLst/>
          </a:prstGeom>
        </p:spPr>
      </p:pic>
      <p:pic>
        <p:nvPicPr>
          <p:cNvPr id="104" name="Graphic 103" descr="List outline">
            <a:extLst>
              <a:ext uri="{FF2B5EF4-FFF2-40B4-BE49-F238E27FC236}">
                <a16:creationId xmlns:a16="http://schemas.microsoft.com/office/drawing/2014/main" id="{7C1A13CA-756E-860B-D8FF-7E1104975EC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25491" y="3671375"/>
            <a:ext cx="369115" cy="369115"/>
          </a:xfrm>
          <a:prstGeom prst="rect">
            <a:avLst/>
          </a:prstGeom>
        </p:spPr>
      </p:pic>
      <p:pic>
        <p:nvPicPr>
          <p:cNvPr id="105" name="Graphic 104" descr="List outline">
            <a:extLst>
              <a:ext uri="{FF2B5EF4-FFF2-40B4-BE49-F238E27FC236}">
                <a16:creationId xmlns:a16="http://schemas.microsoft.com/office/drawing/2014/main" id="{A85ADCAC-EA17-BB70-BD3D-7DA5D43802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59513" y="3671375"/>
            <a:ext cx="369115" cy="369115"/>
          </a:xfrm>
          <a:prstGeom prst="rect">
            <a:avLst/>
          </a:prstGeom>
        </p:spPr>
      </p:pic>
      <p:pic>
        <p:nvPicPr>
          <p:cNvPr id="106" name="Graphic 105" descr="List outline">
            <a:extLst>
              <a:ext uri="{FF2B5EF4-FFF2-40B4-BE49-F238E27FC236}">
                <a16:creationId xmlns:a16="http://schemas.microsoft.com/office/drawing/2014/main" id="{ACDCF6B1-4250-882B-F565-622D8548C69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17953" y="3671374"/>
            <a:ext cx="369115" cy="369115"/>
          </a:xfrm>
          <a:prstGeom prst="rect">
            <a:avLst/>
          </a:prstGeom>
        </p:spPr>
      </p:pic>
      <p:pic>
        <p:nvPicPr>
          <p:cNvPr id="107" name="Graphic 106" descr="List outline">
            <a:extLst>
              <a:ext uri="{FF2B5EF4-FFF2-40B4-BE49-F238E27FC236}">
                <a16:creationId xmlns:a16="http://schemas.microsoft.com/office/drawing/2014/main" id="{CA11BBEC-83F2-6078-B3A1-F0937F855E8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664017" y="3625850"/>
            <a:ext cx="205357" cy="205357"/>
          </a:xfrm>
          <a:prstGeom prst="rect">
            <a:avLst/>
          </a:prstGeom>
        </p:spPr>
      </p:pic>
      <p:pic>
        <p:nvPicPr>
          <p:cNvPr id="108" name="Graphic 107" descr="Watch with solid fill">
            <a:extLst>
              <a:ext uri="{FF2B5EF4-FFF2-40B4-BE49-F238E27FC236}">
                <a16:creationId xmlns:a16="http://schemas.microsoft.com/office/drawing/2014/main" id="{7726ECFC-A5D4-9786-38B2-AA9904525C5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166756" y="4419695"/>
            <a:ext cx="314767" cy="314767"/>
          </a:xfrm>
          <a:prstGeom prst="rect">
            <a:avLst/>
          </a:prstGeom>
        </p:spPr>
      </p:pic>
      <p:sp>
        <p:nvSpPr>
          <p:cNvPr id="109" name="Oval 108">
            <a:extLst>
              <a:ext uri="{FF2B5EF4-FFF2-40B4-BE49-F238E27FC236}">
                <a16:creationId xmlns:a16="http://schemas.microsoft.com/office/drawing/2014/main" id="{1AEF6453-FFFD-5023-CA6B-0539FAEBD6DA}"/>
              </a:ext>
            </a:extLst>
          </p:cNvPr>
          <p:cNvSpPr/>
          <p:nvPr/>
        </p:nvSpPr>
        <p:spPr>
          <a:xfrm>
            <a:off x="8255692" y="4502145"/>
            <a:ext cx="155754" cy="14986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1711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5DDD9-C046-0D21-3D1B-1B3C3B093A36}"/>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AE99D98-FB20-5221-90C6-0A9EE359C8A2}"/>
              </a:ext>
            </a:extLst>
          </p:cNvPr>
          <p:cNvSpPr/>
          <p:nvPr/>
        </p:nvSpPr>
        <p:spPr>
          <a:xfrm>
            <a:off x="0" y="0"/>
            <a:ext cx="5441576" cy="954157"/>
          </a:xfrm>
          <a:prstGeom prst="round2Diag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F4DB84AD-0DAF-3D31-A3A5-A1CDD6477AC2}"/>
              </a:ext>
            </a:extLst>
          </p:cNvPr>
          <p:cNvSpPr>
            <a:spLocks noGrp="1"/>
          </p:cNvSpPr>
          <p:nvPr>
            <p:ph type="title"/>
          </p:nvPr>
        </p:nvSpPr>
        <p:spPr>
          <a:xfrm>
            <a:off x="299972" y="290946"/>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Encouraging participation</a:t>
            </a:r>
          </a:p>
        </p:txBody>
      </p:sp>
      <p:sp>
        <p:nvSpPr>
          <p:cNvPr id="2" name="Content Placeholder 1">
            <a:extLst>
              <a:ext uri="{FF2B5EF4-FFF2-40B4-BE49-F238E27FC236}">
                <a16:creationId xmlns:a16="http://schemas.microsoft.com/office/drawing/2014/main" id="{0104660D-A6C1-7FF3-ACD7-3F6B44CEBD4E}"/>
              </a:ext>
            </a:extLst>
          </p:cNvPr>
          <p:cNvSpPr>
            <a:spLocks noGrp="1"/>
          </p:cNvSpPr>
          <p:nvPr>
            <p:ph idx="1"/>
          </p:nvPr>
        </p:nvSpPr>
        <p:spPr>
          <a:xfrm>
            <a:off x="387082" y="1182910"/>
            <a:ext cx="8369835" cy="3647479"/>
          </a:xfrm>
          <a:ln>
            <a:noFill/>
          </a:ln>
        </p:spPr>
        <p:txBody>
          <a:bodyPr>
            <a:noAutofit/>
          </a:bodyPr>
          <a:lstStyle/>
          <a:p>
            <a:pPr>
              <a:lnSpc>
                <a:spcPct val="100000"/>
              </a:lnSpc>
              <a:spcBef>
                <a:spcPts val="0"/>
              </a:spcBef>
            </a:pPr>
            <a:r>
              <a:rPr lang="en-GB" sz="1200" b="1" dirty="0">
                <a:solidFill>
                  <a:schemeClr val="accent4"/>
                </a:solidFill>
                <a:latin typeface="Poppins" panose="00000500000000000000" pitchFamily="2" charset="0"/>
                <a:ea typeface="Calibri" panose="020F0502020204030204" pitchFamily="34" charset="0"/>
                <a:cs typeface="Poppins" panose="00000500000000000000" pitchFamily="2" charset="0"/>
              </a:rPr>
              <a:t>What could motivate schools to take part?</a:t>
            </a: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Schools will receive two reports (one for survey results and one for device-based measurement). </a:t>
            </a: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They will also receive extra credits to buy equipment for every class that wears a Genie for 7 days. </a:t>
            </a:r>
          </a:p>
          <a:p>
            <a:pPr>
              <a:lnSpc>
                <a:spcPct val="100000"/>
              </a:lnSpc>
              <a:spcBef>
                <a:spcPts val="0"/>
              </a:spcBef>
            </a:pPr>
            <a:endParaRPr lang="en-GB" sz="1200" dirty="0">
              <a:solidFill>
                <a:srgbClr val="000000"/>
              </a:solidFill>
              <a:latin typeface="Poppins" panose="00000500000000000000" pitchFamily="2" charset="0"/>
              <a:cs typeface="Poppins" panose="00000500000000000000" pitchFamily="2" charset="0"/>
            </a:endParaRPr>
          </a:p>
          <a:p>
            <a:pPr>
              <a:lnSpc>
                <a:spcPct val="100000"/>
              </a:lnSpc>
              <a:spcBef>
                <a:spcPts val="0"/>
              </a:spcBef>
            </a:pPr>
            <a:r>
              <a:rPr lang="en-GB" sz="1200" b="1" dirty="0">
                <a:solidFill>
                  <a:schemeClr val="accent4"/>
                </a:solidFill>
                <a:latin typeface="Poppins" panose="00000500000000000000" pitchFamily="2" charset="0"/>
                <a:ea typeface="Calibri" panose="020F0502020204030204" pitchFamily="34" charset="0"/>
                <a:cs typeface="Poppins" panose="00000500000000000000" pitchFamily="2" charset="0"/>
              </a:rPr>
              <a:t>What difference will taking part make?</a:t>
            </a: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This is an opportunity for the school to help shape and inform an important new development on this study</a:t>
            </a:r>
          </a:p>
          <a:p>
            <a:pPr>
              <a:lnSpc>
                <a:spcPct val="100000"/>
              </a:lnSpc>
              <a:spcBef>
                <a:spcPts val="0"/>
              </a:spcBef>
            </a:pPr>
            <a:endParaRPr lang="en-GB" sz="1200" dirty="0">
              <a:solidFill>
                <a:srgbClr val="000000"/>
              </a:solidFill>
              <a:latin typeface="Poppins" panose="00000500000000000000" pitchFamily="2" charset="0"/>
              <a:cs typeface="Poppins" panose="00000500000000000000" pitchFamily="2" charset="0"/>
            </a:endParaRPr>
          </a:p>
          <a:p>
            <a:pPr>
              <a:lnSpc>
                <a:spcPct val="100000"/>
              </a:lnSpc>
              <a:spcBef>
                <a:spcPts val="0"/>
              </a:spcBef>
            </a:pPr>
            <a:r>
              <a:rPr lang="en-GB" sz="1200" b="1" dirty="0">
                <a:solidFill>
                  <a:schemeClr val="accent4"/>
                </a:solidFill>
                <a:latin typeface="Poppins" panose="00000500000000000000" pitchFamily="2" charset="0"/>
                <a:ea typeface="Calibri" panose="020F0502020204030204" pitchFamily="34" charset="0"/>
                <a:cs typeface="Poppins" panose="00000500000000000000" pitchFamily="2" charset="0"/>
              </a:rPr>
              <a:t>Support and flexibility</a:t>
            </a:r>
          </a:p>
          <a:p>
            <a:pPr>
              <a:lnSpc>
                <a:spcPct val="100000"/>
              </a:lnSpc>
              <a:spcBef>
                <a:spcPts val="0"/>
              </a:spcBef>
            </a:pPr>
            <a:r>
              <a:rPr lang="en-GB" sz="1200" dirty="0">
                <a:solidFill>
                  <a:srgbClr val="000000"/>
                </a:solidFill>
                <a:latin typeface="Poppins" panose="00000500000000000000" pitchFamily="2" charset="0"/>
                <a:cs typeface="Poppins" panose="00000500000000000000" pitchFamily="2" charset="0"/>
              </a:rPr>
              <a:t>Schools can choose when in the term to take part (6 possible weeks). The sooner they decide the more choice they will have about which week they can take part. The Active Partnership will be there to support with the consent process, answer any questions etc. The devices will be delivered to their schools with all the information and materials needed to take part and will be collected afterwards. </a:t>
            </a:r>
          </a:p>
        </p:txBody>
      </p:sp>
      <p:pic>
        <p:nvPicPr>
          <p:cNvPr id="8" name="Graphic 7">
            <a:extLst>
              <a:ext uri="{FF2B5EF4-FFF2-40B4-BE49-F238E27FC236}">
                <a16:creationId xmlns:a16="http://schemas.microsoft.com/office/drawing/2014/main" id="{AB38EC75-8E51-B563-C510-1D25EFD255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6885157-73D1-DA0A-04E5-F7A387CD19FA}"/>
              </a:ext>
            </a:extLst>
          </p:cNvPr>
          <p:cNvSpPr/>
          <p:nvPr/>
        </p:nvSpPr>
        <p:spPr>
          <a:xfrm>
            <a:off x="0" y="0"/>
            <a:ext cx="125896" cy="13914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994F91"/>
              </a:solidFill>
              <a:effectLst/>
              <a:uLnTx/>
              <a:uFillTx/>
              <a:latin typeface="Calibri" panose="020F0502020204030204"/>
              <a:ea typeface="+mn-ea"/>
              <a:cs typeface="+mn-cs"/>
            </a:endParaRPr>
          </a:p>
        </p:txBody>
      </p:sp>
      <p:pic>
        <p:nvPicPr>
          <p:cNvPr id="7" name="Graphic 6" descr="Schoolhouse outline">
            <a:extLst>
              <a:ext uri="{FF2B5EF4-FFF2-40B4-BE49-F238E27FC236}">
                <a16:creationId xmlns:a16="http://schemas.microsoft.com/office/drawing/2014/main" id="{11D3D460-0AA2-CC70-6F30-52B29FFE944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87476" y="-87427"/>
            <a:ext cx="968991" cy="968991"/>
          </a:xfrm>
          <a:prstGeom prst="rect">
            <a:avLst/>
          </a:prstGeom>
        </p:spPr>
      </p:pic>
    </p:spTree>
    <p:extLst>
      <p:ext uri="{BB962C8B-B14F-4D97-AF65-F5344CB8AC3E}">
        <p14:creationId xmlns:p14="http://schemas.microsoft.com/office/powerpoint/2010/main" val="2247070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7E8C6-D599-39A7-DAF0-C0828325E51A}"/>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00D9F163-D02A-28BE-E97A-130F76B389AC}"/>
              </a:ext>
            </a:extLst>
          </p:cNvPr>
          <p:cNvSpPr/>
          <p:nvPr/>
        </p:nvSpPr>
        <p:spPr>
          <a:xfrm>
            <a:off x="0" y="0"/>
            <a:ext cx="4684644" cy="954157"/>
          </a:xfrm>
          <a:prstGeom prst="round2Diag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C86C3221-75C8-F00E-73B1-83386ED930DF}"/>
              </a:ext>
            </a:extLst>
          </p:cNvPr>
          <p:cNvSpPr>
            <a:spLocks noGrp="1"/>
          </p:cNvSpPr>
          <p:nvPr>
            <p:ph type="title"/>
          </p:nvPr>
        </p:nvSpPr>
        <p:spPr>
          <a:xfrm>
            <a:off x="299972" y="290946"/>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School support</a:t>
            </a:r>
          </a:p>
        </p:txBody>
      </p:sp>
      <p:sp>
        <p:nvSpPr>
          <p:cNvPr id="2" name="Content Placeholder 1">
            <a:extLst>
              <a:ext uri="{FF2B5EF4-FFF2-40B4-BE49-F238E27FC236}">
                <a16:creationId xmlns:a16="http://schemas.microsoft.com/office/drawing/2014/main" id="{E71A792E-4CD4-A929-2B37-6481E70606A7}"/>
              </a:ext>
            </a:extLst>
          </p:cNvPr>
          <p:cNvSpPr>
            <a:spLocks noGrp="1"/>
          </p:cNvSpPr>
          <p:nvPr>
            <p:ph idx="1"/>
          </p:nvPr>
        </p:nvSpPr>
        <p:spPr>
          <a:xfrm>
            <a:off x="387082" y="1182910"/>
            <a:ext cx="8369835" cy="3647479"/>
          </a:xfrm>
          <a:ln>
            <a:noFill/>
          </a:ln>
        </p:spPr>
        <p:txBody>
          <a:bodyPr>
            <a:noAutofit/>
          </a:bodyPr>
          <a:lstStyle/>
          <a:p>
            <a:pPr>
              <a:lnSpc>
                <a:spcPct val="100000"/>
              </a:lnSpc>
              <a:spcBef>
                <a:spcPts val="0"/>
              </a:spcBef>
            </a:pPr>
            <a:r>
              <a:rPr lang="en-GB" sz="1200" b="1" dirty="0">
                <a:solidFill>
                  <a:schemeClr val="accent4"/>
                </a:solidFill>
                <a:latin typeface="Poppins" panose="00000500000000000000" pitchFamily="2" charset="0"/>
                <a:ea typeface="Yu Gothic Light" panose="020B0300000000000000" pitchFamily="34" charset="-128"/>
                <a:cs typeface="Poppins" panose="00000500000000000000" pitchFamily="2" charset="0"/>
              </a:rPr>
              <a:t>How can you support schools to take part?</a:t>
            </a:r>
          </a:p>
          <a:p>
            <a:pPr>
              <a:lnSpc>
                <a:spcPct val="100000"/>
              </a:lnSpc>
              <a:spcBef>
                <a:spcPts val="0"/>
              </a:spcBef>
            </a:pPr>
            <a:endParaRPr lang="en-GB" sz="1200" b="1" dirty="0">
              <a:solidFill>
                <a:schemeClr val="accent4"/>
              </a:solidFill>
              <a:latin typeface="Poppins" panose="00000500000000000000" pitchFamily="2" charset="0"/>
              <a:ea typeface="Yu Gothic Light" panose="020B0300000000000000" pitchFamily="34" charset="-128"/>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Contact the school. You can use the initial contact email template </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Send the school the invitation leaflet </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Follow up with a phone call or email to answer any questions </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Obtain their consent to take part</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Send the school guide and other information documents</a:t>
            </a:r>
          </a:p>
          <a:p>
            <a:pPr marL="171450" indent="-171450">
              <a:lnSpc>
                <a:spcPct val="100000"/>
              </a:lnSpc>
              <a:spcBef>
                <a:spcPts val="0"/>
              </a:spcBef>
              <a:buFont typeface="Arial" panose="020B0604020202020204" pitchFamily="34" charset="0"/>
              <a:buChar char="•"/>
            </a:pPr>
            <a:endParaRPr lang="en-GB" sz="12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0"/>
              </a:spcBef>
              <a:buFont typeface="Arial" panose="020B0604020202020204" pitchFamily="34" charset="0"/>
              <a:buChar char="•"/>
            </a:pPr>
            <a:r>
              <a:rPr lang="en-GB" sz="1200" kern="0" dirty="0">
                <a:latin typeface="Poppins" panose="00000500000000000000" pitchFamily="2" charset="0"/>
                <a:ea typeface="Calibri" panose="020F0502020204030204" pitchFamily="34" charset="0"/>
                <a:cs typeface="Poppins" panose="00000500000000000000" pitchFamily="2" charset="0"/>
              </a:rPr>
              <a:t>Guides have been produced to help schools take part in the Survey. </a:t>
            </a:r>
            <a:r>
              <a:rPr lang="en-GB" sz="1200" dirty="0">
                <a:latin typeface="Poppins" panose="00000500000000000000" pitchFamily="2" charset="0"/>
                <a:ea typeface="Calibri" panose="020F0502020204030204" pitchFamily="34" charset="0"/>
                <a:cs typeface="Arial" panose="020B0604020202020204" pitchFamily="34" charset="0"/>
              </a:rPr>
              <a:t>The school guides are designed to help schools understand what the survey and a Genie is, how they take part and the incentives for doing so</a:t>
            </a:r>
          </a:p>
          <a:p>
            <a:pPr marL="171450" indent="-171450">
              <a:lnSpc>
                <a:spcPct val="100000"/>
              </a:lnSpc>
              <a:spcBef>
                <a:spcPts val="0"/>
              </a:spcBef>
              <a:buFont typeface="Arial" panose="020B0604020202020204" pitchFamily="34" charset="0"/>
              <a:buChar char="•"/>
            </a:pPr>
            <a:endParaRPr lang="en-GB" sz="1200" dirty="0">
              <a:latin typeface="Poppins" panose="00000500000000000000" pitchFamily="2" charset="0"/>
              <a:ea typeface="Calibri" panose="020F0502020204030204" pitchFamily="34" charset="0"/>
              <a:cs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200" dirty="0">
                <a:latin typeface="Poppins" panose="00000500000000000000" pitchFamily="2" charset="0"/>
                <a:ea typeface="Calibri" panose="020F0502020204030204" pitchFamily="34" charset="0"/>
                <a:cs typeface="Arial" panose="020B0604020202020204" pitchFamily="34" charset="0"/>
              </a:rPr>
              <a:t>You will need to send the school:</a:t>
            </a:r>
          </a:p>
          <a:p>
            <a:pPr marL="857250" lvl="1" indent="-171450">
              <a:lnSpc>
                <a:spcPct val="100000"/>
              </a:lnSpc>
              <a:spcBef>
                <a:spcPts val="0"/>
              </a:spcBef>
              <a:buClrTx/>
            </a:pPr>
            <a:r>
              <a:rPr lang="en-GB" sz="1200" dirty="0">
                <a:latin typeface="Poppins" panose="00000500000000000000" pitchFamily="2" charset="0"/>
                <a:ea typeface="Calibri" panose="020F0502020204030204" pitchFamily="34" charset="0"/>
                <a:cs typeface="Arial" panose="020B0604020202020204" pitchFamily="34" charset="0"/>
              </a:rPr>
              <a:t>the pupil invitation leaflets</a:t>
            </a:r>
          </a:p>
          <a:p>
            <a:pPr marL="857250" lvl="1" indent="-171450">
              <a:lnSpc>
                <a:spcPct val="100000"/>
              </a:lnSpc>
              <a:spcBef>
                <a:spcPts val="0"/>
              </a:spcBef>
              <a:buClrTx/>
            </a:pPr>
            <a:r>
              <a:rPr lang="en-GB" sz="1200" dirty="0">
                <a:latin typeface="Poppins" panose="00000500000000000000" pitchFamily="2" charset="0"/>
                <a:ea typeface="Calibri" panose="020F0502020204030204" pitchFamily="34" charset="0"/>
                <a:cs typeface="Arial" panose="020B0604020202020204" pitchFamily="34" charset="0"/>
              </a:rPr>
              <a:t>the parent invitation letter </a:t>
            </a:r>
          </a:p>
          <a:p>
            <a:pPr marL="857250" lvl="1" indent="-171450">
              <a:lnSpc>
                <a:spcPct val="100000"/>
              </a:lnSpc>
              <a:spcBef>
                <a:spcPts val="0"/>
              </a:spcBef>
              <a:buClrTx/>
            </a:pPr>
            <a:r>
              <a:rPr lang="en-GB" sz="1200" dirty="0">
                <a:latin typeface="Poppins" panose="00000500000000000000" pitchFamily="2" charset="0"/>
                <a:ea typeface="Calibri" panose="020F0502020204030204" pitchFamily="34" charset="0"/>
                <a:cs typeface="Arial" panose="020B0604020202020204" pitchFamily="34" charset="0"/>
              </a:rPr>
              <a:t>consent form templates</a:t>
            </a:r>
          </a:p>
          <a:p>
            <a:pPr marL="857250" lvl="1" indent="-171450">
              <a:lnSpc>
                <a:spcPct val="100000"/>
              </a:lnSpc>
              <a:spcBef>
                <a:spcPts val="0"/>
              </a:spcBef>
              <a:buClrTx/>
            </a:pPr>
            <a:r>
              <a:rPr lang="en-GB" sz="1200" dirty="0">
                <a:solidFill>
                  <a:srgbClr val="000000"/>
                </a:solidFill>
                <a:latin typeface="Poppins" panose="00000500000000000000" pitchFamily="2" charset="0"/>
                <a:ea typeface="Calibri" panose="020F0502020204030204" pitchFamily="34" charset="0"/>
                <a:cs typeface="Arial" panose="020B0604020202020204" pitchFamily="34" charset="0"/>
              </a:rPr>
              <a:t>privacy notices</a:t>
            </a:r>
            <a:endParaRPr lang="en-GB" sz="1200" dirty="0">
              <a:solidFill>
                <a:srgbClr val="000000"/>
              </a:solidFill>
              <a:latin typeface="Poppins" panose="00000500000000000000" pitchFamily="2" charset="0"/>
              <a:cs typeface="Poppins" panose="00000500000000000000" pitchFamily="2" charset="0"/>
            </a:endParaRPr>
          </a:p>
        </p:txBody>
      </p:sp>
      <p:pic>
        <p:nvPicPr>
          <p:cNvPr id="8" name="Graphic 7">
            <a:extLst>
              <a:ext uri="{FF2B5EF4-FFF2-40B4-BE49-F238E27FC236}">
                <a16:creationId xmlns:a16="http://schemas.microsoft.com/office/drawing/2014/main" id="{62F801E0-E914-80C6-35E6-33F9AF7931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D6BEF2F2-D34B-123B-7EAB-3D4B61035969}"/>
              </a:ext>
            </a:extLst>
          </p:cNvPr>
          <p:cNvSpPr/>
          <p:nvPr/>
        </p:nvSpPr>
        <p:spPr>
          <a:xfrm>
            <a:off x="0" y="0"/>
            <a:ext cx="125896" cy="13914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994F91"/>
              </a:solidFill>
              <a:effectLst/>
              <a:uLnTx/>
              <a:uFillTx/>
              <a:latin typeface="Calibri" panose="020F0502020204030204"/>
              <a:ea typeface="+mn-ea"/>
              <a:cs typeface="+mn-cs"/>
            </a:endParaRPr>
          </a:p>
        </p:txBody>
      </p:sp>
      <p:pic>
        <p:nvPicPr>
          <p:cNvPr id="7" name="Graphic 6" descr="Schoolhouse outline">
            <a:extLst>
              <a:ext uri="{FF2B5EF4-FFF2-40B4-BE49-F238E27FC236}">
                <a16:creationId xmlns:a16="http://schemas.microsoft.com/office/drawing/2014/main" id="{289A4744-9912-38A0-84F8-22248FEBB2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91469" y="-54591"/>
            <a:ext cx="968991" cy="968991"/>
          </a:xfrm>
          <a:prstGeom prst="rect">
            <a:avLst/>
          </a:prstGeom>
        </p:spPr>
      </p:pic>
    </p:spTree>
    <p:extLst>
      <p:ext uri="{BB962C8B-B14F-4D97-AF65-F5344CB8AC3E}">
        <p14:creationId xmlns:p14="http://schemas.microsoft.com/office/powerpoint/2010/main" val="1738167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875657B-F73E-448A-AC7C-64137A073E05}"/>
              </a:ext>
            </a:extLst>
          </p:cNvPr>
          <p:cNvSpPr/>
          <p:nvPr/>
        </p:nvSpPr>
        <p:spPr>
          <a:xfrm>
            <a:off x="0" y="0"/>
            <a:ext cx="4684644" cy="954157"/>
          </a:xfrm>
          <a:prstGeom prst="round2Diag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9BFA41A2-7C12-5B46-B25D-FF71D0A3E0B3}"/>
              </a:ext>
            </a:extLst>
          </p:cNvPr>
          <p:cNvSpPr>
            <a:spLocks noGrp="1"/>
          </p:cNvSpPr>
          <p:nvPr>
            <p:ph type="title"/>
          </p:nvPr>
        </p:nvSpPr>
        <p:spPr>
          <a:xfrm>
            <a:off x="295572" y="151624"/>
            <a:ext cx="3859411" cy="521540"/>
          </a:xfrm>
          <a:prstGeom prst="rect">
            <a:avLst/>
          </a:prstGeom>
          <a:solidFill>
            <a:schemeClr val="accent5"/>
          </a:solidFill>
        </p:spPr>
        <p:txBody>
          <a:bodyPr>
            <a:normAutofit fontScale="90000"/>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Selecting classes </a:t>
            </a:r>
            <a:br>
              <a:rPr lang="en-US">
                <a:solidFill>
                  <a:schemeClr val="bg1"/>
                </a:solidFill>
                <a:latin typeface="Poppins SemiBold" panose="02000000000000000000" pitchFamily="2" charset="77"/>
                <a:cs typeface="Poppins SemiBold" panose="02000000000000000000" pitchFamily="2" charset="77"/>
              </a:rPr>
            </a:br>
            <a:r>
              <a:rPr lang="en-US">
                <a:solidFill>
                  <a:schemeClr val="bg1"/>
                </a:solidFill>
                <a:latin typeface="Poppins SemiBold" panose="02000000000000000000" pitchFamily="2" charset="77"/>
                <a:cs typeface="Poppins SemiBold" panose="02000000000000000000" pitchFamily="2" charset="77"/>
              </a:rPr>
              <a:t>and pupils</a:t>
            </a:r>
          </a:p>
        </p:txBody>
      </p:sp>
      <p:sp>
        <p:nvSpPr>
          <p:cNvPr id="2" name="Content Placeholder 1">
            <a:extLst>
              <a:ext uri="{FF2B5EF4-FFF2-40B4-BE49-F238E27FC236}">
                <a16:creationId xmlns:a16="http://schemas.microsoft.com/office/drawing/2014/main" id="{32347AF2-7CDA-584A-A0AF-6E9085B18D99}"/>
              </a:ext>
            </a:extLst>
          </p:cNvPr>
          <p:cNvSpPr>
            <a:spLocks noGrp="1"/>
          </p:cNvSpPr>
          <p:nvPr>
            <p:ph idx="1"/>
          </p:nvPr>
        </p:nvSpPr>
        <p:spPr>
          <a:xfrm>
            <a:off x="295572" y="1220760"/>
            <a:ext cx="8155008" cy="3771115"/>
          </a:xfrm>
        </p:spPr>
        <p:txBody>
          <a:bodyPr>
            <a:noAutofit/>
          </a:bodyPr>
          <a:lstStyle/>
          <a:p>
            <a:pPr>
              <a:lnSpc>
                <a:spcPct val="100000"/>
              </a:lnSpc>
              <a:spcBef>
                <a:spcPts val="0"/>
              </a:spcBef>
            </a:pPr>
            <a:r>
              <a:rPr lang="en-GB" sz="1200" b="1" dirty="0">
                <a:solidFill>
                  <a:schemeClr val="accent5"/>
                </a:solidFill>
                <a:latin typeface="Poppins" panose="00000500000000000000" pitchFamily="2" charset="0"/>
                <a:ea typeface="Yu Gothic Light" panose="020B0300000000000000" pitchFamily="34" charset="-128"/>
                <a:cs typeface="Poppins" panose="00000500000000000000" pitchFamily="2" charset="0"/>
              </a:rPr>
              <a:t>How do we select which class in a year group wears devices? </a:t>
            </a: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As for the main survey class selection, all classes in a selected year group should be listed in alphabetical order based on teacher surname / class name / equivalent. The </a:t>
            </a:r>
            <a:r>
              <a:rPr lang="en-GB" sz="1200" b="1" dirty="0">
                <a:latin typeface="Poppins" panose="00000500000000000000" pitchFamily="2" charset="0"/>
                <a:ea typeface="Calibri" panose="020F0502020204030204" pitchFamily="34" charset="0"/>
                <a:cs typeface="Poppins" panose="00000500000000000000" pitchFamily="2" charset="0"/>
              </a:rPr>
              <a:t>last</a:t>
            </a:r>
            <a:r>
              <a:rPr lang="en-GB" sz="1200" dirty="0">
                <a:latin typeface="Poppins" panose="00000500000000000000" pitchFamily="2" charset="0"/>
                <a:ea typeface="Calibri" panose="020F0502020204030204" pitchFamily="34" charset="0"/>
                <a:cs typeface="Poppins" panose="00000500000000000000" pitchFamily="2" charset="0"/>
              </a:rPr>
              <a:t> class in this list is the class who should be invited to wear Genies. This will be repeated for each selected year group.</a:t>
            </a:r>
          </a:p>
          <a:p>
            <a:pPr>
              <a:lnSpc>
                <a:spcPct val="100000"/>
              </a:lnSpc>
              <a:spcBef>
                <a:spcPts val="0"/>
              </a:spcBef>
            </a:pP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Classes should still be mixed ability and, where applicable, mixed gender.</a:t>
            </a:r>
            <a:endParaRPr lang="en-GB" sz="1200" dirty="0">
              <a:solidFill>
                <a:srgbClr val="000000"/>
              </a:solidFill>
              <a:latin typeface="Poppins" panose="00000500000000000000" pitchFamily="2" charset="0"/>
              <a:cs typeface="Poppins" panose="00000500000000000000" pitchFamily="2" charset="0"/>
            </a:endParaRPr>
          </a:p>
          <a:p>
            <a:pPr>
              <a:lnSpc>
                <a:spcPct val="100000"/>
              </a:lnSpc>
              <a:spcBef>
                <a:spcPts val="0"/>
              </a:spcBef>
            </a:pPr>
            <a:endParaRPr lang="en-GB" sz="1200" dirty="0">
              <a:solidFill>
                <a:srgbClr val="000000"/>
              </a:solidFill>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b="1" dirty="0">
                <a:solidFill>
                  <a:schemeClr val="accent5"/>
                </a:solidFill>
                <a:latin typeface="Poppins" panose="00000500000000000000" pitchFamily="2" charset="0"/>
                <a:ea typeface="Yu Gothic Light" panose="020B0300000000000000" pitchFamily="34" charset="-128"/>
                <a:cs typeface="Poppins" panose="00000500000000000000" pitchFamily="2" charset="0"/>
              </a:rPr>
              <a:t>What if a school’s class / year group set-up does not allow classes to be selected this way?</a:t>
            </a: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Please contact Sport England if you or a school are unsure as to how best to select classes based on the school’s set-up.</a:t>
            </a:r>
          </a:p>
          <a:p>
            <a:pPr>
              <a:lnSpc>
                <a:spcPct val="100000"/>
              </a:lnSpc>
              <a:spcBef>
                <a:spcPts val="0"/>
              </a:spcBef>
            </a:pPr>
            <a:endParaRPr lang="en-GB" sz="12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200" b="1" dirty="0">
                <a:solidFill>
                  <a:schemeClr val="accent5"/>
                </a:solidFill>
                <a:latin typeface="Poppins" panose="00000500000000000000" pitchFamily="2" charset="0"/>
                <a:ea typeface="Yu Gothic Light" panose="020B0300000000000000" pitchFamily="34" charset="-128"/>
                <a:cs typeface="Poppins" panose="00000500000000000000" pitchFamily="2" charset="0"/>
              </a:rPr>
              <a:t>Why can schools not select their own classes?</a:t>
            </a: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This is to remove bias towards classes for any reason and to ensure that the responses are as representative as possible.</a:t>
            </a:r>
          </a:p>
          <a:p>
            <a:pPr>
              <a:lnSpc>
                <a:spcPct val="100000"/>
              </a:lnSpc>
              <a:spcBef>
                <a:spcPts val="0"/>
              </a:spcBef>
            </a:pPr>
            <a:endParaRPr lang="en-GB" sz="1200" b="1" dirty="0">
              <a:solidFill>
                <a:schemeClr val="accent5"/>
              </a:solidFill>
              <a:latin typeface="Poppins" panose="00000500000000000000" pitchFamily="2" charset="0"/>
              <a:ea typeface="Yu Gothic Light" panose="020B0300000000000000" pitchFamily="34" charset="-128"/>
              <a:cs typeface="Poppins" panose="00000500000000000000" pitchFamily="2" charset="0"/>
            </a:endParaRPr>
          </a:p>
          <a:p>
            <a:pPr>
              <a:lnSpc>
                <a:spcPct val="100000"/>
              </a:lnSpc>
              <a:spcBef>
                <a:spcPts val="0"/>
              </a:spcBef>
            </a:pPr>
            <a:r>
              <a:rPr lang="en-GB" sz="1200" b="1" dirty="0">
                <a:solidFill>
                  <a:schemeClr val="accent5"/>
                </a:solidFill>
                <a:latin typeface="Poppins" panose="00000500000000000000" pitchFamily="2" charset="0"/>
                <a:ea typeface="Yu Gothic Light" panose="020B0300000000000000" pitchFamily="34" charset="-128"/>
                <a:cs typeface="Poppins" panose="00000500000000000000" pitchFamily="2" charset="0"/>
              </a:rPr>
              <a:t>Who should be invited?</a:t>
            </a:r>
          </a:p>
          <a:p>
            <a:pPr>
              <a:lnSpc>
                <a:spcPct val="100000"/>
              </a:lnSpc>
              <a:spcBef>
                <a:spcPts val="0"/>
              </a:spcBef>
            </a:pPr>
            <a:r>
              <a:rPr lang="en-GB" sz="1200" dirty="0">
                <a:latin typeface="Poppins" panose="00000500000000000000" pitchFamily="2" charset="0"/>
                <a:ea typeface="Calibri" panose="020F0502020204030204" pitchFamily="34" charset="0"/>
                <a:cs typeface="Poppins" panose="00000500000000000000" pitchFamily="2" charset="0"/>
              </a:rPr>
              <a:t>All pupils in the 2 selected classes (one in each selected year group)  should be invited to take part and given the consent information. </a:t>
            </a:r>
            <a:r>
              <a:rPr lang="en-GB" sz="1200" dirty="0">
                <a:latin typeface="Poppins" panose="00000500000000000000" pitchFamily="2" charset="0"/>
                <a:cs typeface="Poppins" panose="00000500000000000000" pitchFamily="2" charset="0"/>
              </a:rPr>
              <a:t>If there are high consent rates at the school, not every pupil will receive a Genie. We will let you know if we cannot provide Genies to all pupils who have consented. </a:t>
            </a:r>
            <a:r>
              <a:rPr lang="en-GB" sz="1200" dirty="0">
                <a:latin typeface="Poppins" panose="00000500000000000000" pitchFamily="2" charset="0"/>
                <a:ea typeface="Calibri" panose="020F0502020204030204" pitchFamily="34" charset="0"/>
                <a:cs typeface="Poppins" panose="00000500000000000000" pitchFamily="2" charset="0"/>
              </a:rPr>
              <a:t>Ipsos will use an ID number from the consent process to tell APs and schools which pupils to give Genies to.</a:t>
            </a: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000" dirty="0">
                <a:effectLst/>
                <a:latin typeface="Poppins" panose="00000500000000000000" pitchFamily="2" charset="0"/>
                <a:ea typeface="Calibri" panose="020F0502020204030204" pitchFamily="34" charset="0"/>
                <a:cs typeface="Poppins" panose="00000500000000000000" pitchFamily="2" charset="0"/>
              </a:rPr>
              <a:t> </a:t>
            </a:r>
          </a:p>
          <a:p>
            <a:pPr>
              <a:lnSpc>
                <a:spcPct val="100000"/>
              </a:lnSpc>
              <a:spcBef>
                <a:spcPts val="0"/>
              </a:spcBef>
            </a:pPr>
            <a:r>
              <a:rPr lang="en-GB" sz="1000" dirty="0">
                <a:effectLst/>
                <a:latin typeface="Poppins" panose="00000500000000000000" pitchFamily="2" charset="0"/>
                <a:ea typeface="Calibri" panose="020F0502020204030204" pitchFamily="34" charset="0"/>
                <a:cs typeface="Poppins" panose="00000500000000000000" pitchFamily="2" charset="0"/>
              </a:rPr>
              <a:t> </a:t>
            </a:r>
          </a:p>
          <a:p>
            <a:pPr>
              <a:lnSpc>
                <a:spcPct val="100000"/>
              </a:lnSpc>
              <a:spcBef>
                <a:spcPts val="0"/>
              </a:spcBef>
            </a:pPr>
            <a:r>
              <a:rPr lang="en-GB" sz="1000" dirty="0">
                <a:effectLst/>
                <a:latin typeface="Poppins" panose="00000500000000000000" pitchFamily="2" charset="0"/>
                <a:ea typeface="Calibri" panose="020F0502020204030204" pitchFamily="34" charset="0"/>
                <a:cs typeface="Poppins" panose="00000500000000000000" pitchFamily="2" charset="0"/>
              </a:rPr>
              <a:t> </a:t>
            </a: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p:txBody>
      </p:sp>
      <p:pic>
        <p:nvPicPr>
          <p:cNvPr id="8" name="Graphic 7">
            <a:extLst>
              <a:ext uri="{FF2B5EF4-FFF2-40B4-BE49-F238E27FC236}">
                <a16:creationId xmlns:a16="http://schemas.microsoft.com/office/drawing/2014/main" id="{DD08F856-CC4D-7944-94C7-70D14FB3E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9FE6688-ED7E-40FB-8FD6-D93973294C7A}"/>
              </a:ext>
            </a:extLst>
          </p:cNvPr>
          <p:cNvSpPr/>
          <p:nvPr/>
        </p:nvSpPr>
        <p:spPr>
          <a:xfrm>
            <a:off x="0" y="0"/>
            <a:ext cx="125896" cy="139148"/>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Classroom with solid fill">
            <a:extLst>
              <a:ext uri="{FF2B5EF4-FFF2-40B4-BE49-F238E27FC236}">
                <a16:creationId xmlns:a16="http://schemas.microsoft.com/office/drawing/2014/main" id="{640D99F3-BC44-0D30-ACD8-78B7D0CCB2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88615" y="69574"/>
            <a:ext cx="871845" cy="871845"/>
          </a:xfrm>
          <a:prstGeom prst="rect">
            <a:avLst/>
          </a:prstGeom>
        </p:spPr>
      </p:pic>
    </p:spTree>
    <p:extLst>
      <p:ext uri="{BB962C8B-B14F-4D97-AF65-F5344CB8AC3E}">
        <p14:creationId xmlns:p14="http://schemas.microsoft.com/office/powerpoint/2010/main" val="958470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875657B-F73E-448A-AC7C-64137A073E05}"/>
              </a:ext>
            </a:extLst>
          </p:cNvPr>
          <p:cNvSpPr/>
          <p:nvPr/>
        </p:nvSpPr>
        <p:spPr>
          <a:xfrm>
            <a:off x="0" y="0"/>
            <a:ext cx="4902740" cy="954157"/>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9BFA41A2-7C12-5B46-B25D-FF71D0A3E0B3}"/>
              </a:ext>
            </a:extLst>
          </p:cNvPr>
          <p:cNvSpPr>
            <a:spLocks noGrp="1"/>
          </p:cNvSpPr>
          <p:nvPr>
            <p:ph type="title"/>
          </p:nvPr>
        </p:nvSpPr>
        <p:spPr>
          <a:xfrm>
            <a:off x="315356" y="242422"/>
            <a:ext cx="4272028" cy="521540"/>
          </a:xfrm>
          <a:prstGeom prst="rect">
            <a:avLst/>
          </a:prstGeom>
        </p:spPr>
        <p:txBody>
          <a:bodyPr>
            <a:normAutofit/>
          </a:bodyPr>
          <a:lstStyle/>
          <a:p>
            <a:pPr>
              <a:lnSpc>
                <a:spcPct val="100000"/>
              </a:lnSpc>
            </a:pPr>
            <a:r>
              <a:rPr lang="en-US">
                <a:solidFill>
                  <a:schemeClr val="bg1"/>
                </a:solidFill>
                <a:latin typeface="Poppins SemiBold" panose="02000000000000000000" pitchFamily="2" charset="77"/>
                <a:cs typeface="Poppins SemiBold" panose="02000000000000000000" pitchFamily="2" charset="77"/>
              </a:rPr>
              <a:t>Information for schools</a:t>
            </a:r>
          </a:p>
        </p:txBody>
      </p:sp>
      <p:sp>
        <p:nvSpPr>
          <p:cNvPr id="2" name="Content Placeholder 1">
            <a:extLst>
              <a:ext uri="{FF2B5EF4-FFF2-40B4-BE49-F238E27FC236}">
                <a16:creationId xmlns:a16="http://schemas.microsoft.com/office/drawing/2014/main" id="{32347AF2-7CDA-584A-A0AF-6E9085B18D99}"/>
              </a:ext>
            </a:extLst>
          </p:cNvPr>
          <p:cNvSpPr>
            <a:spLocks noGrp="1"/>
          </p:cNvSpPr>
          <p:nvPr>
            <p:ph idx="1"/>
          </p:nvPr>
        </p:nvSpPr>
        <p:spPr>
          <a:xfrm>
            <a:off x="377692" y="1156822"/>
            <a:ext cx="8248148" cy="3536170"/>
          </a:xfrm>
        </p:spPr>
        <p:txBody>
          <a:bodyPr>
            <a:noAutofit/>
          </a:bodyPr>
          <a:lstStyle/>
          <a:p>
            <a:pPr>
              <a:lnSpc>
                <a:spcPct val="100000"/>
              </a:lnSpc>
              <a:spcBef>
                <a:spcPts val="0"/>
              </a:spcBef>
            </a:pP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What do schools need to do before receiving the Genies?</a:t>
            </a:r>
            <a:endParaRPr lang="en-GB" sz="1100" b="1" dirty="0">
              <a:solidFill>
                <a:schemeClr val="accent2"/>
              </a:solidFill>
              <a:effectLst/>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100" dirty="0">
                <a:effectLst/>
                <a:latin typeface="Poppins" panose="00000500000000000000" pitchFamily="2" charset="0"/>
                <a:ea typeface="Calibri" panose="020F0502020204030204" pitchFamily="34" charset="0"/>
                <a:cs typeface="Poppins" panose="00000500000000000000" pitchFamily="2" charset="0"/>
              </a:rPr>
              <a:t>The school will need to send out a letter/email to parents of the children in the selected classes to inform them that their child </a:t>
            </a:r>
            <a:r>
              <a:rPr lang="en-GB" sz="1100" dirty="0">
                <a:latin typeface="Poppins" panose="00000500000000000000" pitchFamily="2" charset="0"/>
                <a:ea typeface="Calibri" panose="020F0502020204030204" pitchFamily="34" charset="0"/>
                <a:cs typeface="Poppins" panose="00000500000000000000" pitchFamily="2" charset="0"/>
              </a:rPr>
              <a:t>is invited to take part in wearing a Genie for the survey.</a:t>
            </a:r>
          </a:p>
          <a:p>
            <a:pPr>
              <a:lnSpc>
                <a:spcPct val="100000"/>
              </a:lnSpc>
              <a:spcBef>
                <a:spcPts val="0"/>
              </a:spcBef>
            </a:pPr>
            <a:endParaRPr lang="en-GB" sz="11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100" dirty="0">
                <a:latin typeface="Poppins" panose="00000500000000000000" pitchFamily="2" charset="0"/>
                <a:ea typeface="Calibri" panose="020F0502020204030204" pitchFamily="34" charset="0"/>
                <a:cs typeface="Poppins" panose="00000500000000000000" pitchFamily="2" charset="0"/>
              </a:rPr>
              <a:t>The school will also need to send out the invitation leaflets to the selected classes to inform the pupils that they have been invited to take part in wearing a Genie. </a:t>
            </a:r>
          </a:p>
          <a:p>
            <a:pPr>
              <a:lnSpc>
                <a:spcPct val="100000"/>
              </a:lnSpc>
              <a:spcBef>
                <a:spcPts val="0"/>
              </a:spcBef>
            </a:pPr>
            <a:endParaRPr lang="en-GB" sz="1100" dirty="0">
              <a:solidFill>
                <a:schemeClr val="accent6"/>
              </a:solidFill>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There are three invitation leaflets: </a:t>
            </a:r>
          </a:p>
          <a:p>
            <a:pPr marL="171450" indent="-171450">
              <a:lnSpc>
                <a:spcPct val="100000"/>
              </a:lnSpc>
              <a:spcBef>
                <a:spcPts val="0"/>
              </a:spcBef>
              <a:buFont typeface="Arial" panose="020B0604020202020204" pitchFamily="34" charset="0"/>
              <a:buChar char="•"/>
            </a:pPr>
            <a:r>
              <a:rPr lang="en-GB" sz="1100" dirty="0">
                <a:latin typeface="Poppins" panose="00000500000000000000" pitchFamily="2" charset="0"/>
                <a:ea typeface="Calibri" panose="020F0502020204030204" pitchFamily="34" charset="0"/>
                <a:cs typeface="Poppins" panose="00000500000000000000" pitchFamily="2" charset="0"/>
              </a:rPr>
              <a:t>One for Year 1-2 pupils</a:t>
            </a:r>
          </a:p>
          <a:p>
            <a:pPr marL="171450" indent="-171450">
              <a:lnSpc>
                <a:spcPct val="100000"/>
              </a:lnSpc>
              <a:spcBef>
                <a:spcPts val="0"/>
              </a:spcBef>
              <a:buFont typeface="Arial" panose="020B0604020202020204" pitchFamily="34" charset="0"/>
              <a:buChar char="•"/>
            </a:pPr>
            <a:r>
              <a:rPr lang="en-GB" sz="1100" dirty="0">
                <a:latin typeface="Poppins" panose="00000500000000000000" pitchFamily="2" charset="0"/>
                <a:ea typeface="Calibri" panose="020F0502020204030204" pitchFamily="34" charset="0"/>
                <a:cs typeface="Poppins" panose="00000500000000000000" pitchFamily="2" charset="0"/>
              </a:rPr>
              <a:t>One for Year 3-6 pupils</a:t>
            </a:r>
          </a:p>
          <a:p>
            <a:pPr marL="171450" indent="-171450">
              <a:lnSpc>
                <a:spcPct val="100000"/>
              </a:lnSpc>
              <a:spcBef>
                <a:spcPts val="0"/>
              </a:spcBef>
              <a:buFont typeface="Arial" panose="020B0604020202020204" pitchFamily="34" charset="0"/>
              <a:buChar char="•"/>
            </a:pPr>
            <a:r>
              <a:rPr lang="en-GB" sz="1100" dirty="0">
                <a:latin typeface="Poppins" panose="00000500000000000000" pitchFamily="2" charset="0"/>
                <a:ea typeface="Calibri" panose="020F0502020204030204" pitchFamily="34" charset="0"/>
                <a:cs typeface="Poppins" panose="00000500000000000000" pitchFamily="2" charset="0"/>
              </a:rPr>
              <a:t>One for Year 7-11 pupils</a:t>
            </a:r>
          </a:p>
          <a:p>
            <a:pPr marL="171450" indent="-171450">
              <a:lnSpc>
                <a:spcPct val="100000"/>
              </a:lnSpc>
              <a:spcBef>
                <a:spcPts val="0"/>
              </a:spcBef>
              <a:buFont typeface="Arial" panose="020B0604020202020204" pitchFamily="34" charset="0"/>
              <a:buChar char="•"/>
            </a:pPr>
            <a:endParaRPr lang="en-GB" sz="1100" dirty="0">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100" dirty="0">
                <a:latin typeface="Poppins" panose="00000500000000000000" pitchFamily="2" charset="0"/>
                <a:ea typeface="Calibri" panose="020F0502020204030204" pitchFamily="34" charset="0"/>
                <a:cs typeface="Poppins" panose="00000500000000000000" pitchFamily="2" charset="0"/>
              </a:rPr>
              <a:t>Schools will also need to send out the consent form with the </a:t>
            </a: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parent letter </a:t>
            </a:r>
            <a:r>
              <a:rPr lang="en-GB" sz="1100" dirty="0">
                <a:latin typeface="Poppins" panose="00000500000000000000" pitchFamily="2" charset="0"/>
                <a:ea typeface="Calibri" panose="020F0502020204030204" pitchFamily="34" charset="0"/>
                <a:cs typeface="Poppins" panose="00000500000000000000" pitchFamily="2" charset="0"/>
              </a:rPr>
              <a:t>and invitation leaflets. </a:t>
            </a:r>
          </a:p>
          <a:p>
            <a:pPr>
              <a:lnSpc>
                <a:spcPct val="100000"/>
              </a:lnSpc>
              <a:spcBef>
                <a:spcPts val="0"/>
              </a:spcBef>
            </a:pPr>
            <a:endPar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endParaRPr>
          </a:p>
          <a:p>
            <a:pPr>
              <a:lnSpc>
                <a:spcPct val="100000"/>
              </a:lnSpc>
              <a:spcBef>
                <a:spcPts val="0"/>
              </a:spcBef>
            </a:pP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There are two different consent forms: </a:t>
            </a:r>
          </a:p>
          <a:p>
            <a:pPr marL="171450" indent="-171450">
              <a:lnSpc>
                <a:spcPct val="100000"/>
              </a:lnSpc>
              <a:spcBef>
                <a:spcPts val="0"/>
              </a:spcBef>
              <a:buFont typeface="Arial" panose="020B0604020202020204" pitchFamily="34" charset="0"/>
              <a:buChar char="•"/>
            </a:pPr>
            <a:r>
              <a:rPr lang="en-GB" sz="1100" dirty="0">
                <a:latin typeface="Poppins" panose="00000500000000000000" pitchFamily="2" charset="0"/>
                <a:ea typeface="Calibri" panose="020F0502020204030204" pitchFamily="34" charset="0"/>
                <a:cs typeface="Poppins" panose="00000500000000000000" pitchFamily="2" charset="0"/>
              </a:rPr>
              <a:t>One for parents of Year 1-6 pupils which includes a question to answer with their child</a:t>
            </a:r>
          </a:p>
          <a:p>
            <a:pPr marL="171450" indent="-171450">
              <a:lnSpc>
                <a:spcPct val="100000"/>
              </a:lnSpc>
              <a:spcBef>
                <a:spcPts val="0"/>
              </a:spcBef>
              <a:buFont typeface="Arial" panose="020B0604020202020204" pitchFamily="34" charset="0"/>
              <a:buChar char="•"/>
            </a:pPr>
            <a:r>
              <a:rPr lang="en-GB" sz="1100" dirty="0">
                <a:latin typeface="Poppins" panose="00000500000000000000" pitchFamily="2" charset="0"/>
                <a:ea typeface="Calibri" panose="020F0502020204030204" pitchFamily="34" charset="0"/>
                <a:cs typeface="Poppins" panose="00000500000000000000" pitchFamily="2" charset="0"/>
              </a:rPr>
              <a:t>One for parents of Year 7-11 pupils which includes a question for their child to answer</a:t>
            </a:r>
          </a:p>
          <a:p>
            <a:pPr>
              <a:lnSpc>
                <a:spcPct val="100000"/>
              </a:lnSpc>
              <a:spcBef>
                <a:spcPts val="0"/>
              </a:spcBef>
            </a:pPr>
            <a:endParaRPr lang="en-GB" sz="1000" dirty="0">
              <a:latin typeface="Poppins" panose="00000500000000000000" pitchFamily="2" charset="0"/>
              <a:ea typeface="Calibri" panose="020F0502020204030204" pitchFamily="34" charset="0"/>
              <a:cs typeface="Arial" panose="020B0604020202020204" pitchFamily="34" charset="0"/>
            </a:endParaRPr>
          </a:p>
          <a:p>
            <a:pPr>
              <a:lnSpc>
                <a:spcPct val="100000"/>
              </a:lnSpc>
              <a:spcBef>
                <a:spcPts val="0"/>
              </a:spcBef>
            </a:pPr>
            <a:r>
              <a:rPr lang="en-GB" sz="1100" dirty="0">
                <a:latin typeface="Poppins" panose="00000500000000000000" pitchFamily="2" charset="0"/>
                <a:ea typeface="Calibri" panose="020F0502020204030204" pitchFamily="34" charset="0"/>
                <a:cs typeface="Poppins" panose="00000500000000000000" pitchFamily="2" charset="0"/>
              </a:rPr>
              <a:t>The </a:t>
            </a: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school guide </a:t>
            </a:r>
            <a:r>
              <a:rPr lang="en-GB" sz="1100" dirty="0">
                <a:latin typeface="Poppins" panose="00000500000000000000" pitchFamily="2" charset="0"/>
                <a:ea typeface="Calibri" panose="020F0502020204030204" pitchFamily="34" charset="0"/>
                <a:cs typeface="Poppins" panose="00000500000000000000" pitchFamily="2" charset="0"/>
              </a:rPr>
              <a:t>provides links to the template letters and consent forms. Schools should use their own online systems for obtaining consent using the provided templates and then </a:t>
            </a: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report to you the number invited and the number consenting. </a:t>
            </a:r>
            <a:r>
              <a:rPr lang="en-GB" sz="1100" dirty="0">
                <a:latin typeface="Poppins" panose="00000500000000000000" pitchFamily="2" charset="0"/>
                <a:ea typeface="Calibri" panose="020F0502020204030204" pitchFamily="34" charset="0"/>
                <a:cs typeface="Poppins" panose="00000500000000000000" pitchFamily="2" charset="0"/>
              </a:rPr>
              <a:t>Schools should </a:t>
            </a:r>
            <a:r>
              <a:rPr lang="en-GB" sz="1100" b="1" dirty="0">
                <a:solidFill>
                  <a:schemeClr val="accent2"/>
                </a:solidFill>
                <a:latin typeface="Poppins" panose="00000500000000000000" pitchFamily="2" charset="0"/>
                <a:ea typeface="Calibri" panose="020F0502020204030204" pitchFamily="34" charset="0"/>
                <a:cs typeface="Poppins" panose="00000500000000000000" pitchFamily="2" charset="0"/>
              </a:rPr>
              <a:t>send out the forms 2 weeks before </a:t>
            </a:r>
            <a:r>
              <a:rPr lang="en-GB" sz="1100" dirty="0">
                <a:latin typeface="Poppins" panose="00000500000000000000" pitchFamily="2" charset="0"/>
                <a:ea typeface="Calibri" panose="020F0502020204030204" pitchFamily="34" charset="0"/>
                <a:cs typeface="Poppins" panose="00000500000000000000" pitchFamily="2" charset="0"/>
              </a:rPr>
              <a:t>the week they are due to have the Genies.</a:t>
            </a:r>
          </a:p>
          <a:p>
            <a:pPr>
              <a:lnSpc>
                <a:spcPct val="100000"/>
              </a:lnSpc>
              <a:spcBef>
                <a:spcPts val="0"/>
              </a:spcBef>
            </a:pPr>
            <a:endParaRPr lang="en-GB" sz="1000" dirty="0">
              <a:effectLst/>
              <a:latin typeface="Poppins" panose="00000500000000000000" pitchFamily="2" charset="0"/>
              <a:ea typeface="Calibri" panose="020F0502020204030204" pitchFamily="34" charset="0"/>
              <a:cs typeface="Arial" panose="020B0604020202020204" pitchFamily="34" charset="0"/>
            </a:endParaRPr>
          </a:p>
          <a:p>
            <a:pPr>
              <a:lnSpc>
                <a:spcPct val="100000"/>
              </a:lnSpc>
              <a:spcBef>
                <a:spcPts val="0"/>
              </a:spcBef>
            </a:pPr>
            <a:endParaRPr lang="en-GB" sz="1000" b="1" kern="0" dirty="0">
              <a:solidFill>
                <a:schemeClr val="tx2"/>
              </a:solidFill>
              <a:effectLst/>
              <a:highlight>
                <a:srgbClr val="00FFFF"/>
              </a:highlight>
              <a:latin typeface="Poppins" panose="00000500000000000000" pitchFamily="2" charset="0"/>
              <a:ea typeface="Yu Gothic Light" panose="020B0300000000000000" pitchFamily="34" charset="-128"/>
              <a:cs typeface="Poppins" panose="00000500000000000000" pitchFamily="2" charset="0"/>
            </a:endParaRPr>
          </a:p>
        </p:txBody>
      </p:sp>
      <p:pic>
        <p:nvPicPr>
          <p:cNvPr id="8" name="Graphic 7">
            <a:extLst>
              <a:ext uri="{FF2B5EF4-FFF2-40B4-BE49-F238E27FC236}">
                <a16:creationId xmlns:a16="http://schemas.microsoft.com/office/drawing/2014/main" id="{DD08F856-CC4D-7944-94C7-70D14FB3E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9FE6688-ED7E-40FB-8FD6-D93973294C7A}"/>
              </a:ext>
            </a:extLst>
          </p:cNvPr>
          <p:cNvSpPr/>
          <p:nvPr/>
        </p:nvSpPr>
        <p:spPr>
          <a:xfrm>
            <a:off x="0" y="0"/>
            <a:ext cx="125896" cy="13914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Document with solid fill">
            <a:extLst>
              <a:ext uri="{FF2B5EF4-FFF2-40B4-BE49-F238E27FC236}">
                <a16:creationId xmlns:a16="http://schemas.microsoft.com/office/drawing/2014/main" id="{859A1D60-D972-07FB-4897-6BA6D2C105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30662" y="39757"/>
            <a:ext cx="914400" cy="914400"/>
          </a:xfrm>
          <a:prstGeom prst="rect">
            <a:avLst/>
          </a:prstGeom>
        </p:spPr>
      </p:pic>
    </p:spTree>
    <p:extLst>
      <p:ext uri="{BB962C8B-B14F-4D97-AF65-F5344CB8AC3E}">
        <p14:creationId xmlns:p14="http://schemas.microsoft.com/office/powerpoint/2010/main" val="1233271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6875657B-F73E-448A-AC7C-64137A073E05}"/>
              </a:ext>
            </a:extLst>
          </p:cNvPr>
          <p:cNvSpPr/>
          <p:nvPr/>
        </p:nvSpPr>
        <p:spPr>
          <a:xfrm>
            <a:off x="0" y="0"/>
            <a:ext cx="4902740" cy="954157"/>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9BFA41A2-7C12-5B46-B25D-FF71D0A3E0B3}"/>
              </a:ext>
            </a:extLst>
          </p:cNvPr>
          <p:cNvSpPr>
            <a:spLocks noGrp="1"/>
          </p:cNvSpPr>
          <p:nvPr>
            <p:ph type="title"/>
          </p:nvPr>
        </p:nvSpPr>
        <p:spPr>
          <a:xfrm>
            <a:off x="299972" y="242422"/>
            <a:ext cx="4272028" cy="521540"/>
          </a:xfrm>
          <a:prstGeom prst="rect">
            <a:avLst/>
          </a:prstGeom>
        </p:spPr>
        <p:txBody>
          <a:bodyPr>
            <a:normAutofit/>
          </a:bodyPr>
          <a:lstStyle/>
          <a:p>
            <a:pPr>
              <a:lnSpc>
                <a:spcPct val="100000"/>
              </a:lnSpc>
            </a:pPr>
            <a:r>
              <a:rPr lang="en-US" dirty="0">
                <a:solidFill>
                  <a:schemeClr val="bg1"/>
                </a:solidFill>
                <a:latin typeface="Poppins SemiBold" panose="02000000000000000000" pitchFamily="2" charset="77"/>
                <a:cs typeface="Poppins SemiBold" panose="02000000000000000000" pitchFamily="2" charset="77"/>
              </a:rPr>
              <a:t>Managing the Genies</a:t>
            </a:r>
          </a:p>
        </p:txBody>
      </p:sp>
      <p:sp>
        <p:nvSpPr>
          <p:cNvPr id="2" name="Content Placeholder 1">
            <a:extLst>
              <a:ext uri="{FF2B5EF4-FFF2-40B4-BE49-F238E27FC236}">
                <a16:creationId xmlns:a16="http://schemas.microsoft.com/office/drawing/2014/main" id="{32347AF2-7CDA-584A-A0AF-6E9085B18D99}"/>
              </a:ext>
            </a:extLst>
          </p:cNvPr>
          <p:cNvSpPr>
            <a:spLocks noGrp="1"/>
          </p:cNvSpPr>
          <p:nvPr>
            <p:ph idx="1"/>
          </p:nvPr>
        </p:nvSpPr>
        <p:spPr>
          <a:xfrm>
            <a:off x="133865" y="1050686"/>
            <a:ext cx="8843880" cy="4053057"/>
          </a:xfrm>
        </p:spPr>
        <p:txBody>
          <a:bodyPr numCol="2">
            <a:noAutofit/>
          </a:bodyPr>
          <a:lstStyle/>
          <a:p>
            <a:pPr>
              <a:lnSpc>
                <a:spcPct val="100000"/>
              </a:lnSpc>
              <a:spcBef>
                <a:spcPts val="300"/>
              </a:spcBef>
              <a:spcAft>
                <a:spcPts val="300"/>
              </a:spcAft>
            </a:pPr>
            <a:r>
              <a:rPr lang="en-GB" sz="1000" b="1" kern="0" dirty="0">
                <a:solidFill>
                  <a:schemeClr val="accent2"/>
                </a:solidFill>
                <a:latin typeface="Poppins" panose="00000500000000000000" pitchFamily="2" charset="0"/>
                <a:ea typeface="Yu Gothic Light" panose="020B0300000000000000" pitchFamily="34" charset="-128"/>
                <a:cs typeface="Poppins" panose="00000500000000000000" pitchFamily="2" charset="0"/>
              </a:rPr>
              <a:t>How will schools get the Genies?</a:t>
            </a:r>
            <a:endParaRPr lang="en-GB" sz="1000" kern="0" dirty="0">
              <a:solidFill>
                <a:schemeClr val="accent2"/>
              </a:solidFill>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Schools will be sent the Genies by the University of Exeter who are working in partnership with Ipsos</a:t>
            </a:r>
          </a:p>
          <a:p>
            <a:pPr>
              <a:lnSpc>
                <a:spcPct val="100000"/>
              </a:lnSpc>
              <a:spcBef>
                <a:spcPts val="300"/>
              </a:spcBef>
              <a:spcAft>
                <a:spcPts val="300"/>
              </a:spcAft>
            </a:pPr>
            <a:r>
              <a:rPr lang="en-GB" sz="1000" b="1" kern="0" dirty="0">
                <a:solidFill>
                  <a:schemeClr val="accent2"/>
                </a:solidFill>
                <a:latin typeface="Poppins" panose="00000500000000000000" pitchFamily="2" charset="0"/>
                <a:ea typeface="Yu Gothic Light" panose="020B0300000000000000" pitchFamily="34" charset="-128"/>
                <a:cs typeface="Poppins" panose="00000500000000000000" pitchFamily="2" charset="0"/>
              </a:rPr>
              <a:t>How to organise the Genies being sent to schools?</a:t>
            </a:r>
            <a:endParaRPr lang="en-GB" sz="1000" kern="0" dirty="0">
              <a:solidFill>
                <a:schemeClr val="accent2"/>
              </a:solidFill>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Once a school has agreed to take part, please log this in Smartsheet</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There is separate sheet for school management and another for the Genie management</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Check which weeks Genies are available (early in the term there will be more choice)</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Ask the school the 7-day period when the school would like the pupils to be wearing the Genies </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Re-check the availability of the Genies and book in a ‘slot’ and confirm with the school</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Schools will have the Genies across a 10-11 day window</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Agree the date schools will distribute Genies to pupils. This should ideally be a Wednesday (or Thursday) to avoid courier delivery and collection falling on the weekend. Schools need to stick to the agreed date for handing out and not do so earlier or later</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Genies will be set to start ‘recording’ at midnight on the day of arrival</a:t>
            </a:r>
          </a:p>
          <a:p>
            <a:pPr marL="171450" indent="-171450">
              <a:lnSpc>
                <a:spcPct val="100000"/>
              </a:lnSpc>
              <a:spcBef>
                <a:spcPts val="300"/>
              </a:spcBef>
              <a:spcAft>
                <a:spcPts val="300"/>
              </a:spcAft>
              <a:buFont typeface="Arial" panose="020B0604020202020204" pitchFamily="34" charset="0"/>
              <a:buChar char="•"/>
            </a:pPr>
            <a:endParaRPr lang="en-GB" sz="10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300"/>
              </a:spcBef>
              <a:spcAft>
                <a:spcPts val="300"/>
              </a:spcAft>
              <a:buFont typeface="Arial" panose="020B0604020202020204" pitchFamily="34" charset="0"/>
              <a:buChar char="•"/>
            </a:pPr>
            <a:endParaRPr lang="en-GB" sz="1000" kern="0" dirty="0">
              <a:latin typeface="Poppins" panose="00000500000000000000" pitchFamily="2" charset="0"/>
              <a:ea typeface="Calibri" panose="020F0502020204030204" pitchFamily="34" charset="0"/>
              <a:cs typeface="Poppins" panose="00000500000000000000" pitchFamily="2" charset="0"/>
            </a:endParaRP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The Genies will be sent to the school via courier to arrive one day before they are due to hand them out to pupils</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Make sure you have collected the name and contact details of the correct teacher and department and upload this information onto Smartsheet</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This will allow the University of Exeter to send the Genies to the correct school address</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Warn the school that Genies will arrive during school hours, when reception staff are available and ideally in the morning. Ask if there are any special instructions required</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Let the school know when the University of Exeter will despatch the Genies, so they are aware of their imminent arrival</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Follow up with the school to make sure the Genies have arrived and have reached the correct member of staff</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Check with schools the date they have distributed the Genies and log this on Smartsheet</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Smartsheet will also indicate the date on which schools need to collect the Genies in. This will be 8 days after handing them out</a:t>
            </a:r>
          </a:p>
          <a:p>
            <a:pPr marL="171450" indent="-171450">
              <a:lnSpc>
                <a:spcPct val="100000"/>
              </a:lnSpc>
              <a:spcBef>
                <a:spcPts val="300"/>
              </a:spcBef>
              <a:spcAft>
                <a:spcPts val="300"/>
              </a:spcAft>
              <a:buFont typeface="Arial" panose="020B0604020202020204" pitchFamily="34" charset="0"/>
              <a:buChar char="•"/>
            </a:pPr>
            <a:r>
              <a:rPr lang="en-GB" sz="1000" kern="0" dirty="0">
                <a:latin typeface="Poppins" panose="00000500000000000000" pitchFamily="2" charset="0"/>
                <a:ea typeface="Calibri" panose="020F0502020204030204" pitchFamily="34" charset="0"/>
                <a:cs typeface="Poppins" panose="00000500000000000000" pitchFamily="2" charset="0"/>
              </a:rPr>
              <a:t>A courier will be booked to collect the Genies and the feedback forms from the school the next day</a:t>
            </a:r>
          </a:p>
          <a:p>
            <a:pPr>
              <a:lnSpc>
                <a:spcPct val="100000"/>
              </a:lnSpc>
              <a:spcBef>
                <a:spcPts val="0"/>
              </a:spcBef>
            </a:pPr>
            <a:endParaRPr lang="en-GB" sz="1100" kern="0" dirty="0">
              <a:solidFill>
                <a:schemeClr val="accent2"/>
              </a:solidFill>
              <a:latin typeface="Poppins" panose="00000500000000000000" pitchFamily="2" charset="0"/>
              <a:ea typeface="Calibri" panose="020F0502020204030204" pitchFamily="34" charset="0"/>
              <a:cs typeface="Poppins" panose="00000500000000000000" pitchFamily="2" charset="0"/>
            </a:endParaRPr>
          </a:p>
        </p:txBody>
      </p:sp>
      <p:pic>
        <p:nvPicPr>
          <p:cNvPr id="8" name="Graphic 7">
            <a:extLst>
              <a:ext uri="{FF2B5EF4-FFF2-40B4-BE49-F238E27FC236}">
                <a16:creationId xmlns:a16="http://schemas.microsoft.com/office/drawing/2014/main" id="{DD08F856-CC4D-7944-94C7-70D14FB3E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9937" y="290946"/>
            <a:ext cx="694623" cy="212246"/>
          </a:xfrm>
          <a:prstGeom prst="rect">
            <a:avLst/>
          </a:prstGeom>
        </p:spPr>
      </p:pic>
      <p:sp>
        <p:nvSpPr>
          <p:cNvPr id="5" name="Rectangle 4">
            <a:extLst>
              <a:ext uri="{FF2B5EF4-FFF2-40B4-BE49-F238E27FC236}">
                <a16:creationId xmlns:a16="http://schemas.microsoft.com/office/drawing/2014/main" id="{39FE6688-ED7E-40FB-8FD6-D93973294C7A}"/>
              </a:ext>
            </a:extLst>
          </p:cNvPr>
          <p:cNvSpPr/>
          <p:nvPr/>
        </p:nvSpPr>
        <p:spPr>
          <a:xfrm>
            <a:off x="0" y="0"/>
            <a:ext cx="125896" cy="13914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ontent Placeholder 1">
            <a:extLst>
              <a:ext uri="{FF2B5EF4-FFF2-40B4-BE49-F238E27FC236}">
                <a16:creationId xmlns:a16="http://schemas.microsoft.com/office/drawing/2014/main" id="{A5C68CC5-FA64-4F42-B9DB-A93143322E0A}"/>
              </a:ext>
            </a:extLst>
          </p:cNvPr>
          <p:cNvSpPr txBox="1">
            <a:spLocks/>
          </p:cNvSpPr>
          <p:nvPr/>
        </p:nvSpPr>
        <p:spPr>
          <a:xfrm>
            <a:off x="4463143" y="1156822"/>
            <a:ext cx="4424852" cy="3665873"/>
          </a:xfrm>
          <a:prstGeom prst="rect">
            <a:avLst/>
          </a:prstGeom>
        </p:spPr>
        <p:txBody>
          <a:bodyPr vert="horz" lIns="0" tIns="0" rIns="0" bIns="0" rtlCol="0">
            <a:noAutofit/>
          </a:bodyPr>
          <a:lstStyle>
            <a:lvl1pPr marL="0" indent="0" algn="l" defTabSz="914400" rtl="0" eaLnBrk="1" latinLnBrk="0" hangingPunct="1">
              <a:lnSpc>
                <a:spcPts val="1880"/>
              </a:lnSpc>
              <a:spcBef>
                <a:spcPts val="750"/>
              </a:spcBef>
              <a:buFont typeface="Arial" panose="020B0604020202020204" pitchFamily="34" charset="0"/>
              <a:buNone/>
              <a:defRPr sz="14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ts val="1880"/>
              </a:lnSpc>
              <a:spcBef>
                <a:spcPts val="750"/>
              </a:spcBef>
              <a:buClr>
                <a:schemeClr val="tx2"/>
              </a:buClr>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GB" sz="1000" dirty="0">
              <a:latin typeface="Poppins" panose="00000500000000000000" pitchFamily="2" charset="0"/>
              <a:ea typeface="Calibri" panose="020F0502020204030204" pitchFamily="34" charset="0"/>
              <a:cs typeface="Arial" panose="020B0604020202020204" pitchFamily="34" charset="0"/>
            </a:endParaRPr>
          </a:p>
          <a:p>
            <a:pPr>
              <a:lnSpc>
                <a:spcPct val="100000"/>
              </a:lnSpc>
              <a:spcBef>
                <a:spcPts val="0"/>
              </a:spcBef>
            </a:pPr>
            <a:endParaRPr lang="en-GB" sz="1100" b="1" u="sng" kern="0" dirty="0">
              <a:solidFill>
                <a:srgbClr val="002F4E"/>
              </a:solidFill>
              <a:latin typeface="Poppins" panose="00000500000000000000" pitchFamily="2" charset="0"/>
              <a:ea typeface="Yu Gothic Light" panose="020B0300000000000000" pitchFamily="34" charset="-128"/>
              <a:cs typeface="Poppins" panose="00000500000000000000" pitchFamily="2" charset="0"/>
            </a:endParaRPr>
          </a:p>
          <a:p>
            <a:pPr>
              <a:lnSpc>
                <a:spcPct val="100000"/>
              </a:lnSpc>
              <a:spcBef>
                <a:spcPts val="0"/>
              </a:spcBef>
            </a:pPr>
            <a:r>
              <a:rPr lang="en-GB" sz="1100" dirty="0">
                <a:latin typeface="Poppins" panose="00000500000000000000" pitchFamily="2" charset="0"/>
                <a:ea typeface="Calibri" panose="020F0502020204030204" pitchFamily="34" charset="0"/>
                <a:cs typeface="Arial" panose="020B0604020202020204" pitchFamily="34" charset="0"/>
              </a:rPr>
              <a:t> </a:t>
            </a:r>
          </a:p>
          <a:p>
            <a:pPr>
              <a:lnSpc>
                <a:spcPct val="100000"/>
              </a:lnSpc>
              <a:spcBef>
                <a:spcPts val="0"/>
              </a:spcBef>
            </a:pPr>
            <a:r>
              <a:rPr lang="en-GB" sz="1100" dirty="0">
                <a:effectLst/>
                <a:latin typeface="Poppins" panose="00000500000000000000" pitchFamily="2" charset="0"/>
                <a:ea typeface="Calibri" panose="020F0502020204030204" pitchFamily="34" charset="0"/>
                <a:cs typeface="Poppins" panose="00000500000000000000" pitchFamily="2" charset="0"/>
              </a:rPr>
              <a:t> </a:t>
            </a:r>
          </a:p>
          <a:p>
            <a:pPr>
              <a:lnSpc>
                <a:spcPct val="100000"/>
              </a:lnSpc>
              <a:spcBef>
                <a:spcPts val="0"/>
              </a:spcBef>
            </a:pPr>
            <a:endParaRPr lang="en-GB" sz="1000" dirty="0">
              <a:effectLst/>
              <a:latin typeface="Poppins" panose="00000500000000000000" pitchFamily="2" charset="0"/>
              <a:ea typeface="Calibri" panose="020F0502020204030204" pitchFamily="34" charset="0"/>
              <a:cs typeface="Poppins" panose="00000500000000000000" pitchFamily="2" charset="0"/>
            </a:endParaRPr>
          </a:p>
        </p:txBody>
      </p:sp>
      <p:pic>
        <p:nvPicPr>
          <p:cNvPr id="7" name="Graphic 6" descr="Packing Box Open with solid fill">
            <a:extLst>
              <a:ext uri="{FF2B5EF4-FFF2-40B4-BE49-F238E27FC236}">
                <a16:creationId xmlns:a16="http://schemas.microsoft.com/office/drawing/2014/main" id="{F8DDF691-2AF2-FB49-2219-0844B036F2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93125" y="39757"/>
            <a:ext cx="914400" cy="914400"/>
          </a:xfrm>
          <a:prstGeom prst="rect">
            <a:avLst/>
          </a:prstGeom>
        </p:spPr>
      </p:pic>
    </p:spTree>
    <p:extLst>
      <p:ext uri="{BB962C8B-B14F-4D97-AF65-F5344CB8AC3E}">
        <p14:creationId xmlns:p14="http://schemas.microsoft.com/office/powerpoint/2010/main" val="4153800613"/>
      </p:ext>
    </p:extLst>
  </p:cSld>
  <p:clrMapOvr>
    <a:masterClrMapping/>
  </p:clrMapOvr>
</p:sld>
</file>

<file path=ppt/theme/theme1.xml><?xml version="1.0" encoding="utf-8"?>
<a:theme xmlns:a="http://schemas.openxmlformats.org/drawingml/2006/main" name="Office Theme">
  <a:themeElements>
    <a:clrScheme name="SportEngland19">
      <a:dk1>
        <a:srgbClr val="000000"/>
      </a:dk1>
      <a:lt1>
        <a:srgbClr val="FFFFFF"/>
      </a:lt1>
      <a:dk2>
        <a:srgbClr val="0072D6"/>
      </a:dk2>
      <a:lt2>
        <a:srgbClr val="E7E6E6"/>
      </a:lt2>
      <a:accent1>
        <a:srgbClr val="003F69"/>
      </a:accent1>
      <a:accent2>
        <a:srgbClr val="E31B49"/>
      </a:accent2>
      <a:accent3>
        <a:srgbClr val="0072D6"/>
      </a:accent3>
      <a:accent4>
        <a:srgbClr val="994F91"/>
      </a:accent4>
      <a:accent5>
        <a:srgbClr val="019C78"/>
      </a:accent5>
      <a:accent6>
        <a:srgbClr val="FE6105"/>
      </a:accent6>
      <a:hlink>
        <a:srgbClr val="0072D6"/>
      </a:hlink>
      <a:folHlink>
        <a:srgbClr val="003F6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SportEngland19">
      <a:dk1>
        <a:srgbClr val="000000"/>
      </a:dk1>
      <a:lt1>
        <a:srgbClr val="FFFFFF"/>
      </a:lt1>
      <a:dk2>
        <a:srgbClr val="0072D6"/>
      </a:dk2>
      <a:lt2>
        <a:srgbClr val="E7E6E6"/>
      </a:lt2>
      <a:accent1>
        <a:srgbClr val="003F69"/>
      </a:accent1>
      <a:accent2>
        <a:srgbClr val="E31B49"/>
      </a:accent2>
      <a:accent3>
        <a:srgbClr val="0072D6"/>
      </a:accent3>
      <a:accent4>
        <a:srgbClr val="994F91"/>
      </a:accent4>
      <a:accent5>
        <a:srgbClr val="019C78"/>
      </a:accent5>
      <a:accent6>
        <a:srgbClr val="FE6105"/>
      </a:accent6>
      <a:hlink>
        <a:srgbClr val="0072D6"/>
      </a:hlink>
      <a:folHlink>
        <a:srgbClr val="003F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portEngland19">
    <a:dk1>
      <a:srgbClr val="000000"/>
    </a:dk1>
    <a:lt1>
      <a:srgbClr val="FFFFFF"/>
    </a:lt1>
    <a:dk2>
      <a:srgbClr val="0072D6"/>
    </a:dk2>
    <a:lt2>
      <a:srgbClr val="E7E6E6"/>
    </a:lt2>
    <a:accent1>
      <a:srgbClr val="003F69"/>
    </a:accent1>
    <a:accent2>
      <a:srgbClr val="E31B49"/>
    </a:accent2>
    <a:accent3>
      <a:srgbClr val="0072D6"/>
    </a:accent3>
    <a:accent4>
      <a:srgbClr val="994F91"/>
    </a:accent4>
    <a:accent5>
      <a:srgbClr val="019C78"/>
    </a:accent5>
    <a:accent6>
      <a:srgbClr val="FE6105"/>
    </a:accent6>
    <a:hlink>
      <a:srgbClr val="0072D6"/>
    </a:hlink>
    <a:folHlink>
      <a:srgbClr val="003F69"/>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860136ECDFF245B7E9E4AF9F3A672A" ma:contentTypeVersion="14" ma:contentTypeDescription="Create a new document." ma:contentTypeScope="" ma:versionID="17d8bb45b72e16ebed94bc25b2d4fc79">
  <xsd:schema xmlns:xsd="http://www.w3.org/2001/XMLSchema" xmlns:xs="http://www.w3.org/2001/XMLSchema" xmlns:p="http://schemas.microsoft.com/office/2006/metadata/properties" xmlns:ns2="a271b4eb-b607-4a07-9cf9-470a1bfce40b" xmlns:ns3="b5c0c374-b378-44bc-9198-46385a2b0ee8" targetNamespace="http://schemas.microsoft.com/office/2006/metadata/properties" ma:root="true" ma:fieldsID="7e2d72b702ccc02d29c974bd89cf27d4" ns2:_="" ns3:_="">
    <xsd:import namespace="a271b4eb-b607-4a07-9cf9-470a1bfce40b"/>
    <xsd:import namespace="b5c0c374-b378-44bc-9198-46385a2b0ee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71b4eb-b607-4a07-9cf9-470a1bfce4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120647d-17bd-4a63-9afd-bbea8594ace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5c0c374-b378-44bc-9198-46385a2b0ee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9f23e48-b94a-44ef-98ca-a83ad32ed10c}" ma:internalName="TaxCatchAll" ma:showField="CatchAllData" ma:web="b5c0c374-b378-44bc-9198-46385a2b0e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271b4eb-b607-4a07-9cf9-470a1bfce40b">
      <Terms xmlns="http://schemas.microsoft.com/office/infopath/2007/PartnerControls"/>
    </lcf76f155ced4ddcb4097134ff3c332f>
    <TaxCatchAll xmlns="b5c0c374-b378-44bc-9198-46385a2b0ee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8F9433-345C-4000-8742-FA79948495C1}"/>
</file>

<file path=customXml/itemProps2.xml><?xml version="1.0" encoding="utf-8"?>
<ds:datastoreItem xmlns:ds="http://schemas.openxmlformats.org/officeDocument/2006/customXml" ds:itemID="{1E977E1A-6C72-49E3-9467-3690A41148ED}">
  <ds:schemaRefs>
    <ds:schemaRef ds:uri="http://purl.org/dc/elements/1.1/"/>
    <ds:schemaRef ds:uri="http://purl.org/dc/terms/"/>
    <ds:schemaRef ds:uri="http://schemas.openxmlformats.org/package/2006/metadata/core-properties"/>
    <ds:schemaRef ds:uri="http://schemas.microsoft.com/office/2006/documentManagement/types"/>
    <ds:schemaRef ds:uri="fd0bb174-b009-4892-94fe-f1d8b7416155"/>
    <ds:schemaRef ds:uri="24dee865-13e4-48c0-95e8-7e90a76449fe"/>
    <ds:schemaRef ds:uri="http://schemas.microsoft.com/office/2006/metadata/properties"/>
    <ds:schemaRef ds:uri="http://schemas.microsoft.com/office/infopath/2007/PartnerControls"/>
    <ds:schemaRef ds:uri="09c2ac83-841d-4745-baf7-7ddfa4511015"/>
    <ds:schemaRef ds:uri="http://www.w3.org/XML/1998/namespace"/>
    <ds:schemaRef ds:uri="http://purl.org/dc/dcmitype/"/>
  </ds:schemaRefs>
</ds:datastoreItem>
</file>

<file path=customXml/itemProps3.xml><?xml version="1.0" encoding="utf-8"?>
<ds:datastoreItem xmlns:ds="http://schemas.openxmlformats.org/officeDocument/2006/customXml" ds:itemID="{52BB0F41-70C7-4743-958F-91870B71FB50}">
  <ds:schemaRefs>
    <ds:schemaRef ds:uri="http://schemas.microsoft.com/sharepoint/v3/contenttype/forms"/>
  </ds:schemaRefs>
</ds:datastoreItem>
</file>

<file path=docMetadata/LabelInfo.xml><?xml version="1.0" encoding="utf-8"?>
<clbl:labelList xmlns:clbl="http://schemas.microsoft.com/office/2020/mipLabelMetadata">
  <clbl:label id="{c8aa047b-166f-4855-90ea-b8ab9d872d1d}" enabled="0" method="" siteId="{c8aa047b-166f-4855-90ea-b8ab9d872d1d}" removed="1"/>
</clbl:labelList>
</file>

<file path=docProps/app.xml><?xml version="1.0" encoding="utf-8"?>
<Properties xmlns="http://schemas.openxmlformats.org/officeDocument/2006/extended-properties" xmlns:vt="http://schemas.openxmlformats.org/officeDocument/2006/docPropsVTypes">
  <Template>Office Theme</Template>
  <TotalTime>380</TotalTime>
  <Words>2854</Words>
  <Application>Microsoft Office PowerPoint</Application>
  <PresentationFormat>On-screen Show (16:9)</PresentationFormat>
  <Paragraphs>297</Paragraphs>
  <Slides>16</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Poppins Light</vt:lpstr>
      <vt:lpstr>Poppins SemiBold</vt:lpstr>
      <vt:lpstr>Poppins Black</vt:lpstr>
      <vt:lpstr>Poppins</vt:lpstr>
      <vt:lpstr>Courier New</vt:lpstr>
      <vt:lpstr>Calibri</vt:lpstr>
      <vt:lpstr>Office Theme</vt:lpstr>
      <vt:lpstr>Custom Design</vt:lpstr>
      <vt:lpstr>PowerPoint Presentation</vt:lpstr>
      <vt:lpstr>Device-based measurement</vt:lpstr>
      <vt:lpstr>Recruiting schools</vt:lpstr>
      <vt:lpstr>School sample breakdown</vt:lpstr>
      <vt:lpstr>Encouraging participation</vt:lpstr>
      <vt:lpstr>School support</vt:lpstr>
      <vt:lpstr>Selecting classes  and pupils</vt:lpstr>
      <vt:lpstr>Information for schools</vt:lpstr>
      <vt:lpstr>Managing the Genies</vt:lpstr>
      <vt:lpstr>Managing the Genies</vt:lpstr>
      <vt:lpstr>Collecting the Genies</vt:lpstr>
      <vt:lpstr>Managing the Genies</vt:lpstr>
      <vt:lpstr>Incentives for schools</vt:lpstr>
      <vt:lpstr>Incentives for schools</vt:lpstr>
      <vt:lpstr>Smartsheet</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Ochuko Adekoya</dc:creator>
  <cp:lastModifiedBy>Margaret Blake</cp:lastModifiedBy>
  <cp:revision>20</cp:revision>
  <dcterms:created xsi:type="dcterms:W3CDTF">2019-11-12T10:59:49Z</dcterms:created>
  <dcterms:modified xsi:type="dcterms:W3CDTF">2026-08-26T09:40:39Z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0x01010083860136ECDFF245B7E9E4AF9F3A672A</vt:lpwstr>
  </property>
  <property fmtid="{D5CDD505-2E9C-101B-9397-08002B2CF9AE}" pid="3" name="MediaServiceImageTags">
    <vt:lpwstr/>
  </property>
</Properties>
</file>