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D8_F1946493.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D9_88078E81.xml" ContentType="application/vnd.ms-powerpoint.comments+xml"/>
  <Override PartName="/ppt/notesSlides/notesSlide4.xml" ContentType="application/vnd.openxmlformats-officedocument.presentationml.notesSlide+xml"/>
  <Override PartName="/ppt/comments/modernComment_1E2_E7D8CAE5.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1BA_9B6BF07B.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DA_1C1A779A.xml" ContentType="application/vnd.ms-powerpoint.comments+xml"/>
  <Override PartName="/ppt/comments/modernComment_1DC_2ED1A65C.xml" ContentType="application/vnd.ms-powerpoint.comments+xml"/>
  <Override PartName="/ppt/comments/modernComment_1D5_B78318D6.xml" ContentType="application/vnd.ms-powerpoint.comments+xml"/>
  <Override PartName="/ppt/comments/modernComment_1DF_38DE2B9E.xml" ContentType="application/vnd.ms-powerpoint.comments+xml"/>
  <Override PartName="/ppt/notesSlides/notesSlide7.xml" ContentType="application/vnd.openxmlformats-officedocument.presentationml.notesSlide+xml"/>
  <Override PartName="/ppt/comments/modernComment_1BC_9E50C147.xml" ContentType="application/vnd.ms-powerpoint.comments+xml"/>
  <Override PartName="/ppt/comments/modernComment_1E1_398B2E81.xml" ContentType="application/vnd.ms-powerpoint.comments+xml"/>
  <Override PartName="/ppt/notesSlides/notesSlide8.xml" ContentType="application/vnd.openxmlformats-officedocument.presentationml.notesSlide+xml"/>
  <Override PartName="/ppt/comments/modernComment_1DD_615FD0E2.xml" ContentType="application/vnd.ms-powerpoint.comments+xml"/>
  <Override PartName="/ppt/notesSlides/notesSlide9.xml" ContentType="application/vnd.openxmlformats-officedocument.presentationml.notesSlide+xml"/>
  <Override PartName="/ppt/comments/modernComment_1DE_5CD71DF1.xml" ContentType="application/vnd.ms-powerpoint.comments+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458" r:id="rId5"/>
    <p:sldId id="472" r:id="rId6"/>
    <p:sldId id="484" r:id="rId7"/>
    <p:sldId id="473" r:id="rId8"/>
    <p:sldId id="482" r:id="rId9"/>
    <p:sldId id="442" r:id="rId10"/>
    <p:sldId id="470" r:id="rId11"/>
    <p:sldId id="480" r:id="rId12"/>
    <p:sldId id="474" r:id="rId13"/>
    <p:sldId id="467" r:id="rId14"/>
    <p:sldId id="475" r:id="rId15"/>
    <p:sldId id="476" r:id="rId16"/>
    <p:sldId id="469" r:id="rId17"/>
    <p:sldId id="479" r:id="rId18"/>
    <p:sldId id="444" r:id="rId19"/>
    <p:sldId id="481" r:id="rId20"/>
    <p:sldId id="477" r:id="rId21"/>
    <p:sldId id="478" r:id="rId22"/>
    <p:sldId id="48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BM school guide" id="{E6FF3FFD-E321-0A4F-88FD-2DE2B33D1AA5}">
          <p14:sldIdLst>
            <p14:sldId id="458"/>
            <p14:sldId id="472"/>
            <p14:sldId id="484"/>
            <p14:sldId id="473"/>
            <p14:sldId id="482"/>
            <p14:sldId id="442"/>
            <p14:sldId id="470"/>
            <p14:sldId id="480"/>
            <p14:sldId id="474"/>
            <p14:sldId id="467"/>
            <p14:sldId id="475"/>
            <p14:sldId id="476"/>
            <p14:sldId id="469"/>
            <p14:sldId id="479"/>
            <p14:sldId id="444"/>
            <p14:sldId id="481"/>
            <p14:sldId id="477"/>
            <p14:sldId id="478"/>
            <p14:sldId id="483"/>
          </p14:sldIdLst>
        </p14:section>
      </p14:sectionLst>
    </p:ext>
    <p:ext uri="{EFAFB233-063F-42B5-8137-9DF3F51BA10A}">
      <p15:sldGuideLst xmlns:p15="http://schemas.microsoft.com/office/powerpoint/2012/main">
        <p15:guide id="1" orient="horz" pos="1117" userDrawn="1">
          <p15:clr>
            <a:srgbClr val="A4A3A4"/>
          </p15:clr>
        </p15:guide>
        <p15:guide id="2" orient="horz" pos="618" userDrawn="1">
          <p15:clr>
            <a:srgbClr val="A4A3A4"/>
          </p15:clr>
        </p15:guide>
        <p15:guide id="3" orient="horz" pos="3952" userDrawn="1">
          <p15:clr>
            <a:srgbClr val="A4A3A4"/>
          </p15:clr>
        </p15:guide>
        <p15:guide id="4" pos="5609" userDrawn="1">
          <p15:clr>
            <a:srgbClr val="A4A3A4"/>
          </p15:clr>
        </p15:guide>
        <p15:guide id="5" pos="483" userDrawn="1">
          <p15:clr>
            <a:srgbClr val="A4A3A4"/>
          </p15:clr>
        </p15:guide>
        <p15:guide id="6" pos="7174" userDrawn="1">
          <p15:clr>
            <a:srgbClr val="A4A3A4"/>
          </p15:clr>
        </p15:guide>
        <p15:guide id="7" orient="horz" pos="1638" userDrawn="1">
          <p15:clr>
            <a:srgbClr val="A4A3A4"/>
          </p15:clr>
        </p15:guide>
        <p15:guide id="8" pos="892" userDrawn="1">
          <p15:clr>
            <a:srgbClr val="A4A3A4"/>
          </p15:clr>
        </p15:guide>
        <p15:guide id="9" orient="horz" pos="184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DD4801-8B27-83EF-A46E-4A20FF78147B}" name="Mike Young" initials="MY" userId="S::mike.young@SPORTENGLAND.ORG::ce6c6fc9-b2d7-4ca3-9343-21a36b3baae8" providerId="AD"/>
  <p188:author id="{4982BC08-2647-14F9-C72C-CAF5A06CB06A}" name="Margaret Blake" initials="MB" userId="S::Margaret.Blake@Ipsos.com::a66c56af-e146-449f-b56d-9e2808f1caad" providerId="AD"/>
  <p188:author id="{CDC7FB96-3FF8-7581-1FCC-F21FA5004410}" name="Tessa Strain" initials="TS" userId="S::tstrain@ed.ac.uk::b342933f-1dcc-474d-a518-80e6efcbf41a" providerId="AD"/>
  <p188:author id="{706684D1-E5BC-90C8-C7E5-47BC25A4AE2E}" name="Price, Lisa" initials="LP" userId="S::L.R.S.Price@exeter.ac.uk::317c20ac-153a-4b56-a034-98b039831a2e" providerId="AD"/>
  <p188:author id="{37471DD8-8287-7155-4779-0657F8B6B94C}" name="Helen Price" initials="HP" userId="S::helen.price@SPORTENGLAND.ORG::ff2b03da-19d8-4c6b-911d-5ce3affe7278" providerId="AD"/>
  <p188:author id="{B1917CEB-F259-E7E2-C555-C66A9163220C}" name="Ben Burak" initials="BB" userId="S::Ben.Burak@SPORTENGLAND.ORG::cca145b4-0090-4aae-a388-ec2d3a9bb89f" providerId="AD"/>
  <p188:author id="{0AAE6DF8-0736-FB9B-1B8B-FD9103DD67D0}" name="Olivia Clarke" initials="OC" userId="S::Olivia.Clarke@ipsos.com::5a43766c-b3f2-49be-ac82-c123ee8102e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nica Li" initials="ML" lastIdx="127" clrIdx="0">
    <p:extLst>
      <p:ext uri="{19B8F6BF-5375-455C-9EA6-DF929625EA0E}">
        <p15:presenceInfo xmlns:p15="http://schemas.microsoft.com/office/powerpoint/2012/main" userId="S::Monica.Li@SPORTENGLAND.ORG::f943bf91-d326-467d-a4f4-bfe2ca7ce4bb" providerId="AD"/>
      </p:ext>
    </p:extLst>
  </p:cmAuthor>
  <p:cmAuthor id="2" name="Ben Barber" initials="BB" lastIdx="9" clrIdx="1">
    <p:extLst>
      <p:ext uri="{19B8F6BF-5375-455C-9EA6-DF929625EA0E}">
        <p15:presenceInfo xmlns:p15="http://schemas.microsoft.com/office/powerpoint/2012/main" userId="S::ben.barber@sportengland.org::673f5239-8a7a-4394-9e60-2c344a47b2c8" providerId="AD"/>
      </p:ext>
    </p:extLst>
  </p:cmAuthor>
  <p:cmAuthor id="3" name="Andrew Spiers" initials="AS" lastIdx="7" clrIdx="2">
    <p:extLst>
      <p:ext uri="{19B8F6BF-5375-455C-9EA6-DF929625EA0E}">
        <p15:presenceInfo xmlns:p15="http://schemas.microsoft.com/office/powerpoint/2012/main" userId="S::andrew.spiers@SPORTENGLAND.ORG::8ef00b1d-cc91-40ad-abfc-a119760ce9b6" providerId="AD"/>
      </p:ext>
    </p:extLst>
  </p:cmAuthor>
  <p:cmAuthor id="4" name="Mike Young" initials="MY" lastIdx="2" clrIdx="3">
    <p:extLst>
      <p:ext uri="{19B8F6BF-5375-455C-9EA6-DF929625EA0E}">
        <p15:presenceInfo xmlns:p15="http://schemas.microsoft.com/office/powerpoint/2012/main" userId="S::mike.young@sportengland.org::ce6c6fc9-b2d7-4ca3-9343-21a36b3baae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9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50" autoAdjust="0"/>
    <p:restoredTop sz="94789" autoAdjust="0"/>
  </p:normalViewPr>
  <p:slideViewPr>
    <p:cSldViewPr snapToGrid="0">
      <p:cViewPr varScale="1">
        <p:scale>
          <a:sx n="100" d="100"/>
          <a:sy n="100" d="100"/>
        </p:scale>
        <p:origin x="90" y="192"/>
      </p:cViewPr>
      <p:guideLst>
        <p:guide orient="horz" pos="1117"/>
        <p:guide orient="horz" pos="618"/>
        <p:guide orient="horz" pos="3952"/>
        <p:guide pos="5609"/>
        <p:guide pos="483"/>
        <p:guide pos="7174"/>
        <p:guide orient="horz" pos="1638"/>
        <p:guide pos="892"/>
        <p:guide orient="horz" pos="18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comments/modernComment_1BA_9B6BF07B.xml><?xml version="1.0" encoding="utf-8"?>
<p188:cmLst xmlns:a="http://schemas.openxmlformats.org/drawingml/2006/main" xmlns:r="http://schemas.openxmlformats.org/officeDocument/2006/relationships" xmlns:p188="http://schemas.microsoft.com/office/powerpoint/2018/8/main">
  <p188:cm id="{83A56EB4-BC36-4910-A664-ED1D8DD501BB}" authorId="{4982BC08-2647-14F9-C72C-CAF5A06CB06A}" created="2026-08-26T08:48:59.522">
    <ac:deMkLst xmlns:ac="http://schemas.microsoft.com/office/drawing/2013/main/command">
      <pc:docMk xmlns:pc="http://schemas.microsoft.com/office/powerpoint/2013/main/command"/>
      <pc:sldMk xmlns:pc="http://schemas.microsoft.com/office/powerpoint/2013/main/command" cId="2607542395" sldId="442"/>
      <ac:spMk id="19" creationId="{882D0835-B5CE-764B-8E54-2BC254634C30}"/>
    </ac:deMkLst>
    <p188:txBody>
      <a:bodyPr/>
      <a:lstStyle/>
      <a:p>
        <a:r>
          <a:rPr lang="en-GB"/>
          <a:t>SE - please add links below once documents are uploaded</a:t>
        </a:r>
      </a:p>
    </p188:txBody>
  </p188:cm>
</p188:cmLst>
</file>

<file path=ppt/comments/modernComment_1BC_9E50C147.xml><?xml version="1.0" encoding="utf-8"?>
<p188:cmLst xmlns:a="http://schemas.openxmlformats.org/drawingml/2006/main" xmlns:r="http://schemas.openxmlformats.org/officeDocument/2006/relationships" xmlns:p188="http://schemas.microsoft.com/office/powerpoint/2018/8/main">
  <p188:cm id="{DEF113AE-B6E5-4BC8-97CA-455D6868D066}" authorId="{4982BC08-2647-14F9-C72C-CAF5A06CB06A}" created="2026-08-26T08:53:55.695">
    <pc:sldMkLst xmlns:pc="http://schemas.microsoft.com/office/powerpoint/2013/main/command">
      <pc:docMk/>
      <pc:sldMk cId="2656092487" sldId="444"/>
    </pc:sldMkLst>
    <p188:txBody>
      <a:bodyPr/>
      <a:lstStyle/>
      <a:p>
        <a:r>
          <a:rPr lang="en-GB"/>
          <a:t>SE please add links to documents once uploaded</a:t>
        </a:r>
      </a:p>
    </p188:txBody>
  </p188:cm>
</p188:cmLst>
</file>

<file path=ppt/comments/modernComment_1D5_B78318D6.xml><?xml version="1.0" encoding="utf-8"?>
<p188:cmLst xmlns:a="http://schemas.openxmlformats.org/drawingml/2006/main" xmlns:r="http://schemas.openxmlformats.org/officeDocument/2006/relationships" xmlns:p188="http://schemas.microsoft.com/office/powerpoint/2018/8/main">
  <p188:cm id="{78958D13-2129-4F61-90F5-A884FBB41B45}" authorId="{4982BC08-2647-14F9-C72C-CAF5A06CB06A}" created="2026-08-26T08:53:04.058">
    <pc:sldMkLst xmlns:pc="http://schemas.microsoft.com/office/powerpoint/2013/main/command">
      <pc:docMk/>
      <pc:sldMk cId="3078822102" sldId="469"/>
    </pc:sldMkLst>
    <p188:txBody>
      <a:bodyPr/>
      <a:lstStyle/>
      <a:p>
        <a:r>
          <a:rPr lang="en-GB"/>
          <a:t>SE please add links to documents once uploaded</a:t>
        </a:r>
      </a:p>
    </p188:txBody>
  </p188:cm>
</p188:cmLst>
</file>

<file path=ppt/comments/modernComment_1D8_F1946493.xml><?xml version="1.0" encoding="utf-8"?>
<p188:cmLst xmlns:a="http://schemas.openxmlformats.org/drawingml/2006/main" xmlns:r="http://schemas.openxmlformats.org/officeDocument/2006/relationships" xmlns:p188="http://schemas.microsoft.com/office/powerpoint/2018/8/main">
  <p188:cm id="{282A003E-ACA3-418C-880C-9B89B398B72A}" authorId="{4982BC08-2647-14F9-C72C-CAF5A06CB06A}" created="2026-08-26T08:49:24.345">
    <pc:sldMkLst xmlns:pc="http://schemas.microsoft.com/office/powerpoint/2013/main/command">
      <pc:docMk/>
      <pc:sldMk cId="4053034131" sldId="472"/>
    </pc:sldMkLst>
    <p188:txBody>
      <a:bodyPr/>
      <a:lstStyle/>
      <a:p>
        <a:r>
          <a:rPr lang="en-GB"/>
          <a:t>SE please add links to documents once uploaded</a:t>
        </a:r>
      </a:p>
    </p188:txBody>
  </p188:cm>
</p188:cmLst>
</file>

<file path=ppt/comments/modernComment_1D9_88078E81.xml><?xml version="1.0" encoding="utf-8"?>
<p188:cmLst xmlns:a="http://schemas.openxmlformats.org/drawingml/2006/main" xmlns:r="http://schemas.openxmlformats.org/officeDocument/2006/relationships" xmlns:p188="http://schemas.microsoft.com/office/powerpoint/2018/8/main">
  <p188:cm id="{AC1848C7-F717-4C3E-A207-BBF5A3C3CF73}" authorId="{4982BC08-2647-14F9-C72C-CAF5A06CB06A}" created="2026-08-26T08:49:37.532">
    <pc:sldMkLst xmlns:pc="http://schemas.microsoft.com/office/powerpoint/2013/main/command">
      <pc:docMk/>
      <pc:sldMk cId="2282196609" sldId="473"/>
    </pc:sldMkLst>
    <p188:txBody>
      <a:bodyPr/>
      <a:lstStyle/>
      <a:p>
        <a:r>
          <a:rPr lang="en-GB"/>
          <a:t>SE please add links to documents once uploaded</a:t>
        </a:r>
      </a:p>
    </p188:txBody>
  </p188:cm>
</p188:cmLst>
</file>

<file path=ppt/comments/modernComment_1DA_1C1A779A.xml><?xml version="1.0" encoding="utf-8"?>
<p188:cmLst xmlns:a="http://schemas.openxmlformats.org/drawingml/2006/main" xmlns:r="http://schemas.openxmlformats.org/officeDocument/2006/relationships" xmlns:p188="http://schemas.microsoft.com/office/powerpoint/2018/8/main">
  <p188:cm id="{3D303AFE-F6FC-4D31-ACDD-DB576A570AD2}" authorId="{4982BC08-2647-14F9-C72C-CAF5A06CB06A}" created="2026-08-26T08:50:49.547">
    <pc:sldMkLst xmlns:pc="http://schemas.microsoft.com/office/powerpoint/2013/main/command">
      <pc:docMk/>
      <pc:sldMk cId="471496602" sldId="474"/>
    </pc:sldMkLst>
    <p188:txBody>
      <a:bodyPr/>
      <a:lstStyle/>
      <a:p>
        <a:r>
          <a:rPr lang="en-GB"/>
          <a:t>SE please add links to documents once uploaded</a:t>
        </a:r>
      </a:p>
    </p188:txBody>
  </p188:cm>
</p188:cmLst>
</file>

<file path=ppt/comments/modernComment_1DC_2ED1A65C.xml><?xml version="1.0" encoding="utf-8"?>
<p188:cmLst xmlns:a="http://schemas.openxmlformats.org/drawingml/2006/main" xmlns:r="http://schemas.openxmlformats.org/officeDocument/2006/relationships" xmlns:p188="http://schemas.microsoft.com/office/powerpoint/2018/8/main">
  <p188:cm id="{2A3819D5-9969-44AD-89A6-95BD1039FCDB}" authorId="{4982BC08-2647-14F9-C72C-CAF5A06CB06A}" created="2026-08-26T08:52:38.820">
    <pc:sldMkLst xmlns:pc="http://schemas.microsoft.com/office/powerpoint/2013/main/command">
      <pc:docMk/>
      <pc:sldMk cId="785491548" sldId="476"/>
    </pc:sldMkLst>
    <p188:txBody>
      <a:bodyPr/>
      <a:lstStyle/>
      <a:p>
        <a:r>
          <a:rPr lang="en-GB"/>
          <a:t>SE please add links to documents once uploaded</a:t>
        </a:r>
      </a:p>
    </p188:txBody>
  </p188:cm>
</p188:cmLst>
</file>

<file path=ppt/comments/modernComment_1DD_615FD0E2.xml><?xml version="1.0" encoding="utf-8"?>
<p188:cmLst xmlns:a="http://schemas.openxmlformats.org/drawingml/2006/main" xmlns:r="http://schemas.openxmlformats.org/officeDocument/2006/relationships" xmlns:p188="http://schemas.microsoft.com/office/powerpoint/2018/8/main">
  <p188:cm id="{B4DCA379-D093-41B6-82FA-D5A6CF7FF52E}" authorId="{4982BC08-2647-14F9-C72C-CAF5A06CB06A}" created="2026-08-26T08:54:27.911">
    <ac:deMkLst xmlns:ac="http://schemas.microsoft.com/office/drawing/2013/main/command">
      <pc:docMk xmlns:pc="http://schemas.microsoft.com/office/powerpoint/2013/main/command"/>
      <pc:sldMk xmlns:pc="http://schemas.microsoft.com/office/powerpoint/2013/main/command" cId="1633669346" sldId="477"/>
      <ac:spMk id="9" creationId="{5FA82EC8-6DEC-F817-7E5A-CA0571F200B5}"/>
    </ac:deMkLst>
    <p188:txBody>
      <a:bodyPr/>
      <a:lstStyle/>
      <a:p>
        <a:r>
          <a:rPr lang="en-GB"/>
          <a:t>SE please add links to documents once uploaded</a:t>
        </a:r>
      </a:p>
    </p188:txBody>
  </p188:cm>
</p188:cmLst>
</file>

<file path=ppt/comments/modernComment_1DE_5CD71DF1.xml><?xml version="1.0" encoding="utf-8"?>
<p188:cmLst xmlns:a="http://schemas.openxmlformats.org/drawingml/2006/main" xmlns:r="http://schemas.openxmlformats.org/officeDocument/2006/relationships" xmlns:p188="http://schemas.microsoft.com/office/powerpoint/2018/8/main">
  <p188:cm id="{7323A8E9-9541-4CBD-BBF7-563C0DF70E99}" authorId="{4982BC08-2647-14F9-C72C-CAF5A06CB06A}" created="2026-08-26T08:54:36.539">
    <pc:sldMkLst xmlns:pc="http://schemas.microsoft.com/office/powerpoint/2013/main/command">
      <pc:docMk/>
      <pc:sldMk cId="1557601777" sldId="478"/>
    </pc:sldMkLst>
    <p188:txBody>
      <a:bodyPr/>
      <a:lstStyle/>
      <a:p>
        <a:r>
          <a:rPr lang="en-GB"/>
          <a:t>SE please add links to documents once uploaded</a:t>
        </a:r>
      </a:p>
    </p188:txBody>
  </p188:cm>
</p188:cmLst>
</file>

<file path=ppt/comments/modernComment_1DF_38DE2B9E.xml><?xml version="1.0" encoding="utf-8"?>
<p188:cmLst xmlns:a="http://schemas.openxmlformats.org/drawingml/2006/main" xmlns:r="http://schemas.openxmlformats.org/officeDocument/2006/relationships" xmlns:p188="http://schemas.microsoft.com/office/powerpoint/2018/8/main">
  <p188:cm id="{467807F3-2F17-4D7A-8E7A-129D54C37F4F}" authorId="{4982BC08-2647-14F9-C72C-CAF5A06CB06A}" created="2026-08-26T08:53:07.945">
    <pc:sldMkLst xmlns:pc="http://schemas.microsoft.com/office/powerpoint/2013/main/command">
      <pc:docMk/>
      <pc:sldMk cId="954084254" sldId="479"/>
    </pc:sldMkLst>
    <p188:txBody>
      <a:bodyPr/>
      <a:lstStyle/>
      <a:p>
        <a:r>
          <a:rPr lang="en-GB"/>
          <a:t>SE please add links to documents once uploaded</a:t>
        </a:r>
      </a:p>
    </p188:txBody>
  </p188:cm>
</p188:cmLst>
</file>

<file path=ppt/comments/modernComment_1E1_398B2E81.xml><?xml version="1.0" encoding="utf-8"?>
<p188:cmLst xmlns:a="http://schemas.openxmlformats.org/drawingml/2006/main" xmlns:r="http://schemas.openxmlformats.org/officeDocument/2006/relationships" xmlns:p188="http://schemas.microsoft.com/office/powerpoint/2018/8/main">
  <p188:cm id="{62561B64-53C1-49CB-A8C7-75F3E33F5DFC}" authorId="{4982BC08-2647-14F9-C72C-CAF5A06CB06A}" created="2026-08-26T08:53:37.022">
    <pc:sldMkLst xmlns:pc="http://schemas.microsoft.com/office/powerpoint/2013/main/command">
      <pc:docMk/>
      <pc:sldMk cId="965422721" sldId="481"/>
    </pc:sldMkLst>
    <p188:txBody>
      <a:bodyPr/>
      <a:lstStyle/>
      <a:p>
        <a:r>
          <a:rPr lang="en-GB"/>
          <a:t>SE please add links to documents once uploaded</a:t>
        </a:r>
      </a:p>
    </p188:txBody>
  </p188:cm>
</p188:cmLst>
</file>

<file path=ppt/comments/modernComment_1E2_E7D8CAE5.xml><?xml version="1.0" encoding="utf-8"?>
<p188:cmLst xmlns:a="http://schemas.openxmlformats.org/drawingml/2006/main" xmlns:r="http://schemas.openxmlformats.org/officeDocument/2006/relationships" xmlns:p188="http://schemas.microsoft.com/office/powerpoint/2018/8/main">
  <p188:cm id="{D6558570-A559-44CB-A5CE-FE4102148402}" authorId="{4982BC08-2647-14F9-C72C-CAF5A06CB06A}" created="2026-08-26T08:49:43.330">
    <pc:sldMkLst xmlns:pc="http://schemas.microsoft.com/office/powerpoint/2013/main/command">
      <pc:docMk/>
      <pc:sldMk cId="3889744613" sldId="482"/>
    </pc:sldMkLst>
    <p188:txBody>
      <a:bodyPr/>
      <a:lstStyle/>
      <a:p>
        <a:r>
          <a:rPr lang="en-GB"/>
          <a:t>SE please add links to documents once uploaded</a:t>
        </a:r>
      </a:p>
    </p188:txBody>
  </p188:cm>
</p188:cmLst>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C39CF5-A19E-4955-B34C-5A4750FC3910}" type="doc">
      <dgm:prSet loTypeId="urn:microsoft.com/office/officeart/2005/8/layout/lProcess1" loCatId="process" qsTypeId="urn:microsoft.com/office/officeart/2005/8/quickstyle/simple1" qsCatId="simple" csTypeId="urn:microsoft.com/office/officeart/2005/8/colors/accent2_2" csCatId="accent2" phldr="1"/>
      <dgm:spPr/>
      <dgm:t>
        <a:bodyPr/>
        <a:lstStyle/>
        <a:p>
          <a:endParaRPr lang="en-GB"/>
        </a:p>
      </dgm:t>
    </dgm:pt>
    <dgm:pt modelId="{0844A438-AB48-462F-8091-ED8D4CD895D4}">
      <dgm:prSet phldrT="[Text]" phldr="0"/>
      <dgm:spPr>
        <a:solidFill>
          <a:schemeClr val="accent2">
            <a:lumMod val="75000"/>
          </a:schemeClr>
        </a:solidFill>
      </dgm:spPr>
      <dgm:t>
        <a:bodyPr/>
        <a:lstStyle/>
        <a:p>
          <a:r>
            <a:rPr lang="en-GB" dirty="0">
              <a:latin typeface="Poppins" panose="00000500000000000000" pitchFamily="2" charset="0"/>
              <a:cs typeface="Poppins" panose="00000500000000000000" pitchFamily="2" charset="0"/>
            </a:rPr>
            <a:t>Year group 3</a:t>
          </a:r>
        </a:p>
      </dgm:t>
    </dgm:pt>
    <dgm:pt modelId="{2E821673-AC3F-4D1C-A6CA-FCB7C97114B7}" type="parTrans" cxnId="{8607E03C-3507-4E43-AD9A-044BBDB5BADB}">
      <dgm:prSet/>
      <dgm:spPr/>
      <dgm:t>
        <a:bodyPr/>
        <a:lstStyle/>
        <a:p>
          <a:endParaRPr lang="en-GB">
            <a:latin typeface="Poppins" panose="00000500000000000000" pitchFamily="2" charset="0"/>
            <a:cs typeface="Poppins" panose="00000500000000000000" pitchFamily="2" charset="0"/>
          </a:endParaRPr>
        </a:p>
      </dgm:t>
    </dgm:pt>
    <dgm:pt modelId="{70DFB72D-B906-4042-B952-EE87BC3F2BB1}" type="sibTrans" cxnId="{8607E03C-3507-4E43-AD9A-044BBDB5BADB}">
      <dgm:prSet/>
      <dgm:spPr/>
      <dgm:t>
        <a:bodyPr/>
        <a:lstStyle/>
        <a:p>
          <a:endParaRPr lang="en-GB">
            <a:latin typeface="Poppins" panose="00000500000000000000" pitchFamily="2" charset="0"/>
            <a:cs typeface="Poppins" panose="00000500000000000000" pitchFamily="2" charset="0"/>
          </a:endParaRPr>
        </a:p>
      </dgm:t>
    </dgm:pt>
    <dgm:pt modelId="{EC20C43D-1845-4297-A58E-34B6E0F32B57}">
      <dgm:prSet phldrT="[Text]" phldr="0"/>
      <dgm:spPr/>
      <dgm:t>
        <a:bodyPr/>
        <a:lstStyle/>
        <a:p>
          <a:pPr algn="l"/>
          <a:r>
            <a:rPr lang="en-GB" dirty="0">
              <a:latin typeface="Poppins" panose="00000500000000000000" pitchFamily="2" charset="0"/>
              <a:cs typeface="Poppins" panose="00000500000000000000" pitchFamily="2" charset="0"/>
            </a:rPr>
            <a:t>One class invited to  complete survey</a:t>
          </a:r>
        </a:p>
      </dgm:t>
    </dgm:pt>
    <dgm:pt modelId="{5AE74499-0C75-44EB-A953-6C3290A410B7}" type="parTrans" cxnId="{1498BA47-61F8-4178-AB53-269866180E16}">
      <dgm:prSet/>
      <dgm:spPr/>
      <dgm:t>
        <a:bodyPr/>
        <a:lstStyle/>
        <a:p>
          <a:endParaRPr lang="en-GB">
            <a:latin typeface="Poppins" panose="00000500000000000000" pitchFamily="2" charset="0"/>
            <a:cs typeface="Poppins" panose="00000500000000000000" pitchFamily="2" charset="0"/>
          </a:endParaRPr>
        </a:p>
      </dgm:t>
    </dgm:pt>
    <dgm:pt modelId="{D5BD6435-BA5C-47E1-A2BA-2206A63F142E}" type="sibTrans" cxnId="{1498BA47-61F8-4178-AB53-269866180E16}">
      <dgm:prSet/>
      <dgm:spPr/>
      <dgm:t>
        <a:bodyPr/>
        <a:lstStyle/>
        <a:p>
          <a:endParaRPr lang="en-GB">
            <a:latin typeface="Poppins" panose="00000500000000000000" pitchFamily="2" charset="0"/>
            <a:cs typeface="Poppins" panose="00000500000000000000" pitchFamily="2" charset="0"/>
          </a:endParaRPr>
        </a:p>
      </dgm:t>
    </dgm:pt>
    <dgm:pt modelId="{C4717CE9-16FF-47E8-A8C2-B8A876A0B1F6}">
      <dgm:prSet phldrT="[Text]" phldr="0"/>
      <dgm:spPr/>
      <dgm:t>
        <a:bodyPr/>
        <a:lstStyle/>
        <a:p>
          <a:pPr algn="l"/>
          <a:r>
            <a:rPr lang="en-GB" dirty="0">
              <a:latin typeface="Poppins" panose="00000500000000000000" pitchFamily="2" charset="0"/>
              <a:cs typeface="Poppins" panose="00000500000000000000" pitchFamily="2" charset="0"/>
            </a:rPr>
            <a:t>Completes online survey  </a:t>
          </a:r>
        </a:p>
        <a:p>
          <a:pPr algn="l"/>
          <a:r>
            <a:rPr lang="en-GB" dirty="0">
              <a:latin typeface="Poppins" panose="00000500000000000000" pitchFamily="2" charset="0"/>
              <a:cs typeface="Poppins" panose="00000500000000000000" pitchFamily="2" charset="0"/>
            </a:rPr>
            <a:t>only</a:t>
          </a:r>
        </a:p>
      </dgm:t>
    </dgm:pt>
    <dgm:pt modelId="{26CE6B2C-6C73-4DB2-8E8F-AE146C83A451}" type="parTrans" cxnId="{C3E1407A-7947-42EF-95D8-E3F38D5F6C9B}">
      <dgm:prSet/>
      <dgm:spPr/>
      <dgm:t>
        <a:bodyPr/>
        <a:lstStyle/>
        <a:p>
          <a:endParaRPr lang="en-GB">
            <a:latin typeface="Poppins" panose="00000500000000000000" pitchFamily="2" charset="0"/>
            <a:cs typeface="Poppins" panose="00000500000000000000" pitchFamily="2" charset="0"/>
          </a:endParaRPr>
        </a:p>
      </dgm:t>
    </dgm:pt>
    <dgm:pt modelId="{35370548-C287-40DE-BB81-928C3271FA56}" type="sibTrans" cxnId="{C3E1407A-7947-42EF-95D8-E3F38D5F6C9B}">
      <dgm:prSet/>
      <dgm:spPr/>
      <dgm:t>
        <a:bodyPr/>
        <a:lstStyle/>
        <a:p>
          <a:endParaRPr lang="en-GB">
            <a:latin typeface="Poppins" panose="00000500000000000000" pitchFamily="2" charset="0"/>
            <a:cs typeface="Poppins" panose="00000500000000000000" pitchFamily="2" charset="0"/>
          </a:endParaRPr>
        </a:p>
      </dgm:t>
    </dgm:pt>
    <dgm:pt modelId="{48B56E7A-0C99-4E70-9138-B3E8F87C3998}">
      <dgm:prSet phldrT="[Text]" phldr="0"/>
      <dgm:spPr/>
      <dgm:t>
        <a:bodyPr/>
        <a:lstStyle/>
        <a:p>
          <a:r>
            <a:rPr lang="en-GB" dirty="0">
              <a:latin typeface="Poppins" panose="00000500000000000000" pitchFamily="2" charset="0"/>
              <a:cs typeface="Poppins" panose="00000500000000000000" pitchFamily="2" charset="0"/>
            </a:rPr>
            <a:t>Year group 1</a:t>
          </a:r>
        </a:p>
      </dgm:t>
    </dgm:pt>
    <dgm:pt modelId="{12A56BAA-FC15-44F0-9267-2931224C435A}" type="parTrans" cxnId="{777CA01B-3DB7-4CBC-8E79-E7FFEF01AD18}">
      <dgm:prSet/>
      <dgm:spPr/>
      <dgm:t>
        <a:bodyPr/>
        <a:lstStyle/>
        <a:p>
          <a:endParaRPr lang="en-GB">
            <a:latin typeface="Poppins" panose="00000500000000000000" pitchFamily="2" charset="0"/>
            <a:cs typeface="Poppins" panose="00000500000000000000" pitchFamily="2" charset="0"/>
          </a:endParaRPr>
        </a:p>
      </dgm:t>
    </dgm:pt>
    <dgm:pt modelId="{A60256BB-5107-42E4-AB19-8F9B78DF7B84}" type="sibTrans" cxnId="{777CA01B-3DB7-4CBC-8E79-E7FFEF01AD18}">
      <dgm:prSet/>
      <dgm:spPr/>
      <dgm:t>
        <a:bodyPr/>
        <a:lstStyle/>
        <a:p>
          <a:endParaRPr lang="en-GB">
            <a:latin typeface="Poppins" panose="00000500000000000000" pitchFamily="2" charset="0"/>
            <a:cs typeface="Poppins" panose="00000500000000000000" pitchFamily="2" charset="0"/>
          </a:endParaRPr>
        </a:p>
      </dgm:t>
    </dgm:pt>
    <dgm:pt modelId="{F825A43B-DDA6-4BB0-A089-BE71EA42694D}">
      <dgm:prSet phldrT="[Text]" phldr="0"/>
      <dgm:spPr/>
      <dgm:t>
        <a:bodyPr/>
        <a:lstStyle/>
        <a:p>
          <a:pPr algn="l"/>
          <a:r>
            <a:rPr lang="en-GB" dirty="0">
              <a:latin typeface="Poppins" panose="00000500000000000000" pitchFamily="2" charset="0"/>
              <a:cs typeface="Poppins" panose="00000500000000000000" pitchFamily="2" charset="0"/>
            </a:rPr>
            <a:t>One class invited to complete survey &amp; wear a Genie</a:t>
          </a:r>
        </a:p>
      </dgm:t>
    </dgm:pt>
    <dgm:pt modelId="{A26C42BC-CCBE-43BF-A967-21DF990B47EA}" type="parTrans" cxnId="{F3882E79-1C0D-41D4-A09E-4C9B9ED59530}">
      <dgm:prSet/>
      <dgm:spPr/>
      <dgm:t>
        <a:bodyPr/>
        <a:lstStyle/>
        <a:p>
          <a:endParaRPr lang="en-GB">
            <a:latin typeface="Poppins" panose="00000500000000000000" pitchFamily="2" charset="0"/>
            <a:cs typeface="Poppins" panose="00000500000000000000" pitchFamily="2" charset="0"/>
          </a:endParaRPr>
        </a:p>
      </dgm:t>
    </dgm:pt>
    <dgm:pt modelId="{8296DC9E-74B2-43D2-88A9-749408D918EE}" type="sibTrans" cxnId="{F3882E79-1C0D-41D4-A09E-4C9B9ED59530}">
      <dgm:prSet/>
      <dgm:spPr/>
      <dgm:t>
        <a:bodyPr/>
        <a:lstStyle/>
        <a:p>
          <a:endParaRPr lang="en-GB">
            <a:latin typeface="Poppins" panose="00000500000000000000" pitchFamily="2" charset="0"/>
            <a:cs typeface="Poppins" panose="00000500000000000000" pitchFamily="2" charset="0"/>
          </a:endParaRPr>
        </a:p>
      </dgm:t>
    </dgm:pt>
    <dgm:pt modelId="{A605F8AE-5A24-4D23-8B48-4E60DAAE4F26}">
      <dgm:prSet phldrT="[Text]" phldr="0"/>
      <dgm:spPr/>
      <dgm:t>
        <a:bodyPr/>
        <a:lstStyle/>
        <a:p>
          <a:pPr algn="l"/>
          <a:r>
            <a:rPr lang="en-GB" dirty="0">
              <a:latin typeface="Poppins" panose="00000500000000000000" pitchFamily="2" charset="0"/>
              <a:cs typeface="Poppins" panose="00000500000000000000" pitchFamily="2" charset="0"/>
            </a:rPr>
            <a:t>All pupils in class complete online survey</a:t>
          </a:r>
        </a:p>
      </dgm:t>
    </dgm:pt>
    <dgm:pt modelId="{38FE4A61-4836-4BE2-8DA9-A46F79CA557C}" type="parTrans" cxnId="{9F31E2B4-6BB1-4713-BE59-B65C20C253C3}">
      <dgm:prSet/>
      <dgm:spPr/>
      <dgm:t>
        <a:bodyPr/>
        <a:lstStyle/>
        <a:p>
          <a:endParaRPr lang="en-GB">
            <a:latin typeface="Poppins" panose="00000500000000000000" pitchFamily="2" charset="0"/>
            <a:cs typeface="Poppins" panose="00000500000000000000" pitchFamily="2" charset="0"/>
          </a:endParaRPr>
        </a:p>
      </dgm:t>
    </dgm:pt>
    <dgm:pt modelId="{6434E5B4-6CF4-4CEE-A2AF-4359B2F45735}" type="sibTrans" cxnId="{9F31E2B4-6BB1-4713-BE59-B65C20C253C3}">
      <dgm:prSet/>
      <dgm:spPr/>
      <dgm:t>
        <a:bodyPr/>
        <a:lstStyle/>
        <a:p>
          <a:endParaRPr lang="en-GB">
            <a:latin typeface="Poppins" panose="00000500000000000000" pitchFamily="2" charset="0"/>
            <a:cs typeface="Poppins" panose="00000500000000000000" pitchFamily="2" charset="0"/>
          </a:endParaRPr>
        </a:p>
      </dgm:t>
    </dgm:pt>
    <dgm:pt modelId="{BB79126C-F106-498C-8B49-9BBA38EF22F7}">
      <dgm:prSet/>
      <dgm:spPr/>
      <dgm:t>
        <a:bodyPr/>
        <a:lstStyle/>
        <a:p>
          <a:r>
            <a:rPr lang="en-GB" dirty="0">
              <a:latin typeface="Poppins" panose="00000500000000000000" pitchFamily="2" charset="0"/>
              <a:cs typeface="Poppins" panose="00000500000000000000" pitchFamily="2" charset="0"/>
            </a:rPr>
            <a:t>Year group 2</a:t>
          </a:r>
        </a:p>
      </dgm:t>
    </dgm:pt>
    <dgm:pt modelId="{1D26DB47-94FB-48F0-8EB9-5A97C445951E}" type="parTrans" cxnId="{3CEE07CF-2534-4218-8916-9A679C9B3130}">
      <dgm:prSet/>
      <dgm:spPr/>
      <dgm:t>
        <a:bodyPr/>
        <a:lstStyle/>
        <a:p>
          <a:endParaRPr lang="en-GB">
            <a:latin typeface="Poppins" panose="00000500000000000000" pitchFamily="2" charset="0"/>
            <a:cs typeface="Poppins" panose="00000500000000000000" pitchFamily="2" charset="0"/>
          </a:endParaRPr>
        </a:p>
      </dgm:t>
    </dgm:pt>
    <dgm:pt modelId="{0E0B3D7B-8E58-45F0-B946-2499070C45DF}" type="sibTrans" cxnId="{3CEE07CF-2534-4218-8916-9A679C9B3130}">
      <dgm:prSet/>
      <dgm:spPr/>
      <dgm:t>
        <a:bodyPr/>
        <a:lstStyle/>
        <a:p>
          <a:endParaRPr lang="en-GB">
            <a:latin typeface="Poppins" panose="00000500000000000000" pitchFamily="2" charset="0"/>
            <a:cs typeface="Poppins" panose="00000500000000000000" pitchFamily="2" charset="0"/>
          </a:endParaRPr>
        </a:p>
      </dgm:t>
    </dgm:pt>
    <dgm:pt modelId="{26B3BF71-7A7C-48A3-8AAD-C57F5217549D}">
      <dgm:prSet phldrT="[Text]" phldr="0"/>
      <dgm:spPr/>
      <dgm:t>
        <a:bodyPr/>
        <a:lstStyle/>
        <a:p>
          <a:pPr algn="l"/>
          <a:r>
            <a:rPr lang="en-GB" dirty="0">
              <a:latin typeface="Poppins" panose="00000500000000000000" pitchFamily="2" charset="0"/>
              <a:cs typeface="Poppins" panose="00000500000000000000" pitchFamily="2" charset="0"/>
            </a:rPr>
            <a:t>One class invited to complete survey &amp; wear a Genie</a:t>
          </a:r>
        </a:p>
      </dgm:t>
    </dgm:pt>
    <dgm:pt modelId="{6AE47013-B4AD-41D7-9B0A-2B6E8F76543D}" type="parTrans" cxnId="{464C5724-3C85-47F1-B374-8A8DBDC37905}">
      <dgm:prSet/>
      <dgm:spPr/>
      <dgm:t>
        <a:bodyPr/>
        <a:lstStyle/>
        <a:p>
          <a:endParaRPr lang="en-GB">
            <a:latin typeface="Poppins" panose="00000500000000000000" pitchFamily="2" charset="0"/>
            <a:cs typeface="Poppins" panose="00000500000000000000" pitchFamily="2" charset="0"/>
          </a:endParaRPr>
        </a:p>
      </dgm:t>
    </dgm:pt>
    <dgm:pt modelId="{6F68FC12-EA7C-4F1F-9457-9274332AA1C3}" type="sibTrans" cxnId="{464C5724-3C85-47F1-B374-8A8DBDC37905}">
      <dgm:prSet/>
      <dgm:spPr/>
      <dgm:t>
        <a:bodyPr/>
        <a:lstStyle/>
        <a:p>
          <a:endParaRPr lang="en-GB">
            <a:latin typeface="Poppins" panose="00000500000000000000" pitchFamily="2" charset="0"/>
            <a:cs typeface="Poppins" panose="00000500000000000000" pitchFamily="2" charset="0"/>
          </a:endParaRPr>
        </a:p>
      </dgm:t>
    </dgm:pt>
    <dgm:pt modelId="{50BBBF51-3F3A-4E50-A70B-C967C3D5D498}">
      <dgm:prSet phldrT="[Text]" phldr="0"/>
      <dgm:spPr/>
      <dgm:t>
        <a:bodyPr/>
        <a:lstStyle/>
        <a:p>
          <a:pPr algn="l"/>
          <a:r>
            <a:rPr lang="en-GB" dirty="0">
              <a:latin typeface="Poppins" panose="00000500000000000000" pitchFamily="2" charset="0"/>
              <a:cs typeface="Poppins" panose="00000500000000000000" pitchFamily="2" charset="0"/>
            </a:rPr>
            <a:t>All pupils in class complete online survey</a:t>
          </a:r>
        </a:p>
      </dgm:t>
    </dgm:pt>
    <dgm:pt modelId="{45D83CF9-1791-4761-9B7E-74E3C9AA5BF1}" type="parTrans" cxnId="{184A1FA0-4BFF-48E2-841D-474D1715EC82}">
      <dgm:prSet/>
      <dgm:spPr/>
      <dgm:t>
        <a:bodyPr/>
        <a:lstStyle/>
        <a:p>
          <a:endParaRPr lang="en-GB">
            <a:latin typeface="Poppins" panose="00000500000000000000" pitchFamily="2" charset="0"/>
            <a:cs typeface="Poppins" panose="00000500000000000000" pitchFamily="2" charset="0"/>
          </a:endParaRPr>
        </a:p>
      </dgm:t>
    </dgm:pt>
    <dgm:pt modelId="{ABEA7983-9E08-4285-9D54-3990A234AD8C}" type="sibTrans" cxnId="{184A1FA0-4BFF-48E2-841D-474D1715EC82}">
      <dgm:prSet/>
      <dgm:spPr/>
      <dgm:t>
        <a:bodyPr/>
        <a:lstStyle/>
        <a:p>
          <a:endParaRPr lang="en-GB">
            <a:latin typeface="Poppins" panose="00000500000000000000" pitchFamily="2" charset="0"/>
            <a:cs typeface="Poppins" panose="00000500000000000000" pitchFamily="2" charset="0"/>
          </a:endParaRPr>
        </a:p>
      </dgm:t>
    </dgm:pt>
    <dgm:pt modelId="{D7A579DF-FFF1-4882-AD5F-56D2A941B966}">
      <dgm:prSet phldrT="[Text]" phldr="0"/>
      <dgm:spPr/>
      <dgm:t>
        <a:bodyPr/>
        <a:lstStyle/>
        <a:p>
          <a:pPr algn="l"/>
          <a:r>
            <a:rPr lang="en-GB" dirty="0">
              <a:latin typeface="Poppins" panose="00000500000000000000" pitchFamily="2" charset="0"/>
              <a:cs typeface="Poppins" panose="00000500000000000000" pitchFamily="2" charset="0"/>
            </a:rPr>
            <a:t>Invite all pupils in the one class to both</a:t>
          </a:r>
        </a:p>
      </dgm:t>
    </dgm:pt>
    <dgm:pt modelId="{2AA06E3D-C0E0-4F9C-AB07-2143537E32A4}" type="parTrans" cxnId="{54313164-7B43-4495-93C3-0D8F2FBFCF51}">
      <dgm:prSet/>
      <dgm:spPr/>
      <dgm:t>
        <a:bodyPr/>
        <a:lstStyle/>
        <a:p>
          <a:endParaRPr lang="en-GB">
            <a:latin typeface="Poppins" panose="00000500000000000000" pitchFamily="2" charset="0"/>
            <a:cs typeface="Poppins" panose="00000500000000000000" pitchFamily="2" charset="0"/>
          </a:endParaRPr>
        </a:p>
      </dgm:t>
    </dgm:pt>
    <dgm:pt modelId="{9E651017-D2C0-45B2-8EE4-0EB02ACFF0B4}" type="sibTrans" cxnId="{54313164-7B43-4495-93C3-0D8F2FBFCF51}">
      <dgm:prSet/>
      <dgm:spPr/>
      <dgm:t>
        <a:bodyPr/>
        <a:lstStyle/>
        <a:p>
          <a:endParaRPr lang="en-GB">
            <a:latin typeface="Poppins" panose="00000500000000000000" pitchFamily="2" charset="0"/>
            <a:cs typeface="Poppins" panose="00000500000000000000" pitchFamily="2" charset="0"/>
          </a:endParaRPr>
        </a:p>
      </dgm:t>
    </dgm:pt>
    <dgm:pt modelId="{470864E5-16B9-4A66-B8EC-BEC372F12626}">
      <dgm:prSet phldrT="[Text]" phldr="0"/>
      <dgm:spPr/>
      <dgm:t>
        <a:bodyPr/>
        <a:lstStyle/>
        <a:p>
          <a:pPr algn="l"/>
          <a:r>
            <a:rPr lang="en-GB" dirty="0">
              <a:latin typeface="Poppins" panose="00000500000000000000" pitchFamily="2" charset="0"/>
              <a:cs typeface="Poppins" panose="00000500000000000000" pitchFamily="2" charset="0"/>
            </a:rPr>
            <a:t>Invite all pupils in the one class to both</a:t>
          </a:r>
        </a:p>
      </dgm:t>
    </dgm:pt>
    <dgm:pt modelId="{B6F24F5A-9C2A-46D7-94E7-196EA4DBFDC4}" type="parTrans" cxnId="{B95BCC8C-ACC0-4012-B8C2-54A4E148E4E4}">
      <dgm:prSet/>
      <dgm:spPr/>
      <dgm:t>
        <a:bodyPr/>
        <a:lstStyle/>
        <a:p>
          <a:endParaRPr lang="en-GB">
            <a:latin typeface="Poppins" panose="00000500000000000000" pitchFamily="2" charset="0"/>
            <a:cs typeface="Poppins" panose="00000500000000000000" pitchFamily="2" charset="0"/>
          </a:endParaRPr>
        </a:p>
      </dgm:t>
    </dgm:pt>
    <dgm:pt modelId="{BEDBDB44-A39E-4691-A18F-EB25E765012D}" type="sibTrans" cxnId="{B95BCC8C-ACC0-4012-B8C2-54A4E148E4E4}">
      <dgm:prSet/>
      <dgm:spPr/>
      <dgm:t>
        <a:bodyPr/>
        <a:lstStyle/>
        <a:p>
          <a:endParaRPr lang="en-GB">
            <a:latin typeface="Poppins" panose="00000500000000000000" pitchFamily="2" charset="0"/>
            <a:cs typeface="Poppins" panose="00000500000000000000" pitchFamily="2" charset="0"/>
          </a:endParaRPr>
        </a:p>
      </dgm:t>
    </dgm:pt>
    <dgm:pt modelId="{FF057456-37A0-4C49-AE3C-D1803315029F}">
      <dgm:prSet phldrT="[Text]" phldr="0"/>
      <dgm:spPr/>
      <dgm:t>
        <a:bodyPr/>
        <a:lstStyle/>
        <a:p>
          <a:pPr algn="l"/>
          <a:r>
            <a:rPr lang="en-GB" dirty="0">
              <a:latin typeface="Poppins" panose="00000500000000000000" pitchFamily="2" charset="0"/>
              <a:cs typeface="Poppins" panose="00000500000000000000" pitchFamily="2" charset="0"/>
            </a:rPr>
            <a:t>Some pupils also wear a Genie</a:t>
          </a:r>
        </a:p>
      </dgm:t>
    </dgm:pt>
    <dgm:pt modelId="{0344C376-2B98-4CF6-8DAF-6092BC00CC5F}" type="parTrans" cxnId="{8068212E-8414-4500-BC67-E1CF54F47964}">
      <dgm:prSet/>
      <dgm:spPr/>
      <dgm:t>
        <a:bodyPr/>
        <a:lstStyle/>
        <a:p>
          <a:endParaRPr lang="en-GB">
            <a:latin typeface="Poppins" panose="00000500000000000000" pitchFamily="2" charset="0"/>
            <a:cs typeface="Poppins" panose="00000500000000000000" pitchFamily="2" charset="0"/>
          </a:endParaRPr>
        </a:p>
      </dgm:t>
    </dgm:pt>
    <dgm:pt modelId="{5F30E053-58FA-44F5-B77F-88DF29ACB1D8}" type="sibTrans" cxnId="{8068212E-8414-4500-BC67-E1CF54F47964}">
      <dgm:prSet/>
      <dgm:spPr/>
      <dgm:t>
        <a:bodyPr/>
        <a:lstStyle/>
        <a:p>
          <a:endParaRPr lang="en-GB">
            <a:latin typeface="Poppins" panose="00000500000000000000" pitchFamily="2" charset="0"/>
            <a:cs typeface="Poppins" panose="00000500000000000000" pitchFamily="2" charset="0"/>
          </a:endParaRPr>
        </a:p>
      </dgm:t>
    </dgm:pt>
    <dgm:pt modelId="{37E9621F-8DF3-4449-A7EB-8726C50420F6}">
      <dgm:prSet phldrT="[Text]" phldr="0"/>
      <dgm:spPr/>
      <dgm:t>
        <a:bodyPr/>
        <a:lstStyle/>
        <a:p>
          <a:pPr algn="l"/>
          <a:r>
            <a:rPr lang="en-GB" dirty="0">
              <a:latin typeface="Poppins" panose="00000500000000000000" pitchFamily="2" charset="0"/>
              <a:cs typeface="Poppins" panose="00000500000000000000" pitchFamily="2" charset="0"/>
            </a:rPr>
            <a:t>Some pupils also wear a Genie</a:t>
          </a:r>
        </a:p>
      </dgm:t>
    </dgm:pt>
    <dgm:pt modelId="{C3AC5D5E-0376-4D6E-82C6-723BBA609A92}" type="parTrans" cxnId="{33EB9400-2929-4182-8418-69CAB4A4B9D0}">
      <dgm:prSet/>
      <dgm:spPr/>
      <dgm:t>
        <a:bodyPr/>
        <a:lstStyle/>
        <a:p>
          <a:endParaRPr lang="en-GB">
            <a:latin typeface="Poppins" panose="00000500000000000000" pitchFamily="2" charset="0"/>
            <a:cs typeface="Poppins" panose="00000500000000000000" pitchFamily="2" charset="0"/>
          </a:endParaRPr>
        </a:p>
      </dgm:t>
    </dgm:pt>
    <dgm:pt modelId="{031B948E-E20C-49B2-9131-037C0071A6D7}" type="sibTrans" cxnId="{33EB9400-2929-4182-8418-69CAB4A4B9D0}">
      <dgm:prSet/>
      <dgm:spPr/>
      <dgm:t>
        <a:bodyPr/>
        <a:lstStyle/>
        <a:p>
          <a:endParaRPr lang="en-GB">
            <a:latin typeface="Poppins" panose="00000500000000000000" pitchFamily="2" charset="0"/>
            <a:cs typeface="Poppins" panose="00000500000000000000" pitchFamily="2" charset="0"/>
          </a:endParaRPr>
        </a:p>
      </dgm:t>
    </dgm:pt>
    <dgm:pt modelId="{DCEA166F-8B1B-418E-B883-9FAF31DF1300}" type="pres">
      <dgm:prSet presAssocID="{10C39CF5-A19E-4955-B34C-5A4750FC3910}" presName="Name0" presStyleCnt="0">
        <dgm:presLayoutVars>
          <dgm:dir/>
          <dgm:animLvl val="lvl"/>
          <dgm:resizeHandles val="exact"/>
        </dgm:presLayoutVars>
      </dgm:prSet>
      <dgm:spPr/>
    </dgm:pt>
    <dgm:pt modelId="{86DE7040-3C6A-468C-AD10-F9C55AAC2787}" type="pres">
      <dgm:prSet presAssocID="{48B56E7A-0C99-4E70-9138-B3E8F87C3998}" presName="vertFlow" presStyleCnt="0"/>
      <dgm:spPr/>
    </dgm:pt>
    <dgm:pt modelId="{4EB51185-A60F-4FC2-9193-686EF5BDDC6E}" type="pres">
      <dgm:prSet presAssocID="{48B56E7A-0C99-4E70-9138-B3E8F87C3998}" presName="header" presStyleLbl="node1" presStyleIdx="0" presStyleCnt="3"/>
      <dgm:spPr/>
    </dgm:pt>
    <dgm:pt modelId="{8D9F4510-88D8-449C-8BB5-D976E14999BE}" type="pres">
      <dgm:prSet presAssocID="{A26C42BC-CCBE-43BF-A967-21DF990B47EA}" presName="parTrans" presStyleLbl="sibTrans2D1" presStyleIdx="0" presStyleCnt="10"/>
      <dgm:spPr/>
    </dgm:pt>
    <dgm:pt modelId="{694F2555-FEA2-4F47-9214-2DA07C095538}" type="pres">
      <dgm:prSet presAssocID="{F825A43B-DDA6-4BB0-A089-BE71EA42694D}" presName="child" presStyleLbl="alignAccFollowNode1" presStyleIdx="0" presStyleCnt="10">
        <dgm:presLayoutVars>
          <dgm:chMax val="0"/>
          <dgm:bulletEnabled val="1"/>
        </dgm:presLayoutVars>
      </dgm:prSet>
      <dgm:spPr/>
    </dgm:pt>
    <dgm:pt modelId="{6A5EB5A2-007C-43A1-8A28-0C635FA66148}" type="pres">
      <dgm:prSet presAssocID="{8296DC9E-74B2-43D2-88A9-749408D918EE}" presName="sibTrans" presStyleLbl="sibTrans2D1" presStyleIdx="1" presStyleCnt="10"/>
      <dgm:spPr/>
    </dgm:pt>
    <dgm:pt modelId="{9D06B0C5-EE5E-4327-AE56-9E30C1F45822}" type="pres">
      <dgm:prSet presAssocID="{D7A579DF-FFF1-4882-AD5F-56D2A941B966}" presName="child" presStyleLbl="alignAccFollowNode1" presStyleIdx="1" presStyleCnt="10">
        <dgm:presLayoutVars>
          <dgm:chMax val="0"/>
          <dgm:bulletEnabled val="1"/>
        </dgm:presLayoutVars>
      </dgm:prSet>
      <dgm:spPr/>
    </dgm:pt>
    <dgm:pt modelId="{9D539821-61DC-458A-B487-FDCB1BB469AD}" type="pres">
      <dgm:prSet presAssocID="{9E651017-D2C0-45B2-8EE4-0EB02ACFF0B4}" presName="sibTrans" presStyleLbl="sibTrans2D1" presStyleIdx="2" presStyleCnt="10"/>
      <dgm:spPr/>
    </dgm:pt>
    <dgm:pt modelId="{AC4BD48B-8DDA-4B0B-A41A-8C0756E89C70}" type="pres">
      <dgm:prSet presAssocID="{A605F8AE-5A24-4D23-8B48-4E60DAAE4F26}" presName="child" presStyleLbl="alignAccFollowNode1" presStyleIdx="2" presStyleCnt="10">
        <dgm:presLayoutVars>
          <dgm:chMax val="0"/>
          <dgm:bulletEnabled val="1"/>
        </dgm:presLayoutVars>
      </dgm:prSet>
      <dgm:spPr/>
    </dgm:pt>
    <dgm:pt modelId="{203F50C6-C47E-4A00-89F8-CB7372CA6829}" type="pres">
      <dgm:prSet presAssocID="{6434E5B4-6CF4-4CEE-A2AF-4359B2F45735}" presName="sibTrans" presStyleLbl="sibTrans2D1" presStyleIdx="3" presStyleCnt="10"/>
      <dgm:spPr/>
    </dgm:pt>
    <dgm:pt modelId="{C84A5E37-2AF6-4EE2-8768-A533F8BA5D81}" type="pres">
      <dgm:prSet presAssocID="{FF057456-37A0-4C49-AE3C-D1803315029F}" presName="child" presStyleLbl="alignAccFollowNode1" presStyleIdx="3" presStyleCnt="10">
        <dgm:presLayoutVars>
          <dgm:chMax val="0"/>
          <dgm:bulletEnabled val="1"/>
        </dgm:presLayoutVars>
      </dgm:prSet>
      <dgm:spPr/>
    </dgm:pt>
    <dgm:pt modelId="{640CCF1A-C166-40C2-B29E-93EA7E90AF86}" type="pres">
      <dgm:prSet presAssocID="{48B56E7A-0C99-4E70-9138-B3E8F87C3998}" presName="hSp" presStyleCnt="0"/>
      <dgm:spPr/>
    </dgm:pt>
    <dgm:pt modelId="{A667AB5E-9E52-420A-AB90-A4E6E97218E7}" type="pres">
      <dgm:prSet presAssocID="{BB79126C-F106-498C-8B49-9BBA38EF22F7}" presName="vertFlow" presStyleCnt="0"/>
      <dgm:spPr/>
    </dgm:pt>
    <dgm:pt modelId="{09A571DD-B853-442A-BFC5-5D8EF874FFEE}" type="pres">
      <dgm:prSet presAssocID="{BB79126C-F106-498C-8B49-9BBA38EF22F7}" presName="header" presStyleLbl="node1" presStyleIdx="1" presStyleCnt="3"/>
      <dgm:spPr/>
    </dgm:pt>
    <dgm:pt modelId="{AECC7734-960C-4006-9CE1-9A425585A974}" type="pres">
      <dgm:prSet presAssocID="{6AE47013-B4AD-41D7-9B0A-2B6E8F76543D}" presName="parTrans" presStyleLbl="sibTrans2D1" presStyleIdx="4" presStyleCnt="10"/>
      <dgm:spPr/>
    </dgm:pt>
    <dgm:pt modelId="{85B17225-21ED-4FC9-ADBB-4CF1A332758A}" type="pres">
      <dgm:prSet presAssocID="{26B3BF71-7A7C-48A3-8AAD-C57F5217549D}" presName="child" presStyleLbl="alignAccFollowNode1" presStyleIdx="4" presStyleCnt="10">
        <dgm:presLayoutVars>
          <dgm:chMax val="0"/>
          <dgm:bulletEnabled val="1"/>
        </dgm:presLayoutVars>
      </dgm:prSet>
      <dgm:spPr/>
    </dgm:pt>
    <dgm:pt modelId="{06794CD3-AD0F-473D-8ABB-56719481A53D}" type="pres">
      <dgm:prSet presAssocID="{6F68FC12-EA7C-4F1F-9457-9274332AA1C3}" presName="sibTrans" presStyleLbl="sibTrans2D1" presStyleIdx="5" presStyleCnt="10"/>
      <dgm:spPr/>
    </dgm:pt>
    <dgm:pt modelId="{6F88CFA6-DBBD-4CA6-B446-5ECCD8E30584}" type="pres">
      <dgm:prSet presAssocID="{470864E5-16B9-4A66-B8EC-BEC372F12626}" presName="child" presStyleLbl="alignAccFollowNode1" presStyleIdx="5" presStyleCnt="10">
        <dgm:presLayoutVars>
          <dgm:chMax val="0"/>
          <dgm:bulletEnabled val="1"/>
        </dgm:presLayoutVars>
      </dgm:prSet>
      <dgm:spPr/>
    </dgm:pt>
    <dgm:pt modelId="{982B1883-59AA-4EC9-9E70-A81EC9F2AB6B}" type="pres">
      <dgm:prSet presAssocID="{BEDBDB44-A39E-4691-A18F-EB25E765012D}" presName="sibTrans" presStyleLbl="sibTrans2D1" presStyleIdx="6" presStyleCnt="10"/>
      <dgm:spPr/>
    </dgm:pt>
    <dgm:pt modelId="{79849DB1-5757-4F58-AF1F-744EBBA8B13B}" type="pres">
      <dgm:prSet presAssocID="{50BBBF51-3F3A-4E50-A70B-C967C3D5D498}" presName="child" presStyleLbl="alignAccFollowNode1" presStyleIdx="6" presStyleCnt="10">
        <dgm:presLayoutVars>
          <dgm:chMax val="0"/>
          <dgm:bulletEnabled val="1"/>
        </dgm:presLayoutVars>
      </dgm:prSet>
      <dgm:spPr/>
    </dgm:pt>
    <dgm:pt modelId="{6CE9CE9F-806F-4EF7-9B05-DC1E88FA3C7D}" type="pres">
      <dgm:prSet presAssocID="{ABEA7983-9E08-4285-9D54-3990A234AD8C}" presName="sibTrans" presStyleLbl="sibTrans2D1" presStyleIdx="7" presStyleCnt="10"/>
      <dgm:spPr/>
    </dgm:pt>
    <dgm:pt modelId="{27DDE80F-3DA8-4B90-A488-C643994A28BB}" type="pres">
      <dgm:prSet presAssocID="{37E9621F-8DF3-4449-A7EB-8726C50420F6}" presName="child" presStyleLbl="alignAccFollowNode1" presStyleIdx="7" presStyleCnt="10">
        <dgm:presLayoutVars>
          <dgm:chMax val="0"/>
          <dgm:bulletEnabled val="1"/>
        </dgm:presLayoutVars>
      </dgm:prSet>
      <dgm:spPr/>
    </dgm:pt>
    <dgm:pt modelId="{2A37B0DF-4ACA-4723-BAF2-58F1DF61B087}" type="pres">
      <dgm:prSet presAssocID="{BB79126C-F106-498C-8B49-9BBA38EF22F7}" presName="hSp" presStyleCnt="0"/>
      <dgm:spPr/>
    </dgm:pt>
    <dgm:pt modelId="{E6FE19CB-DFE8-4422-BD0D-92BF08199048}" type="pres">
      <dgm:prSet presAssocID="{0844A438-AB48-462F-8091-ED8D4CD895D4}" presName="vertFlow" presStyleCnt="0"/>
      <dgm:spPr/>
    </dgm:pt>
    <dgm:pt modelId="{FE95D70F-A248-4776-A21D-9A6CCFFB969B}" type="pres">
      <dgm:prSet presAssocID="{0844A438-AB48-462F-8091-ED8D4CD895D4}" presName="header" presStyleLbl="node1" presStyleIdx="2" presStyleCnt="3"/>
      <dgm:spPr/>
    </dgm:pt>
    <dgm:pt modelId="{EC5791B6-EEC2-4DE7-894A-A3F30C1C4990}" type="pres">
      <dgm:prSet presAssocID="{5AE74499-0C75-44EB-A953-6C3290A410B7}" presName="parTrans" presStyleLbl="sibTrans2D1" presStyleIdx="8" presStyleCnt="10"/>
      <dgm:spPr/>
    </dgm:pt>
    <dgm:pt modelId="{8C1638D3-13AA-47B5-B4A5-DA81357AE156}" type="pres">
      <dgm:prSet presAssocID="{EC20C43D-1845-4297-A58E-34B6E0F32B57}" presName="child" presStyleLbl="alignAccFollowNode1" presStyleIdx="8" presStyleCnt="10">
        <dgm:presLayoutVars>
          <dgm:chMax val="0"/>
          <dgm:bulletEnabled val="1"/>
        </dgm:presLayoutVars>
      </dgm:prSet>
      <dgm:spPr/>
    </dgm:pt>
    <dgm:pt modelId="{8554FAB1-B777-4AB3-B68B-216E17E7026C}" type="pres">
      <dgm:prSet presAssocID="{D5BD6435-BA5C-47E1-A2BA-2206A63F142E}" presName="sibTrans" presStyleLbl="sibTrans2D1" presStyleIdx="9" presStyleCnt="10"/>
      <dgm:spPr/>
    </dgm:pt>
    <dgm:pt modelId="{64F36AA8-32FC-4E74-A74D-DF2959E00A86}" type="pres">
      <dgm:prSet presAssocID="{C4717CE9-16FF-47E8-A8C2-B8A876A0B1F6}" presName="child" presStyleLbl="alignAccFollowNode1" presStyleIdx="9" presStyleCnt="10">
        <dgm:presLayoutVars>
          <dgm:chMax val="0"/>
          <dgm:bulletEnabled val="1"/>
        </dgm:presLayoutVars>
      </dgm:prSet>
      <dgm:spPr/>
    </dgm:pt>
  </dgm:ptLst>
  <dgm:cxnLst>
    <dgm:cxn modelId="{33EB9400-2929-4182-8418-69CAB4A4B9D0}" srcId="{BB79126C-F106-498C-8B49-9BBA38EF22F7}" destId="{37E9621F-8DF3-4449-A7EB-8726C50420F6}" srcOrd="3" destOrd="0" parTransId="{C3AC5D5E-0376-4D6E-82C6-723BBA609A92}" sibTransId="{031B948E-E20C-49B2-9131-037C0071A6D7}"/>
    <dgm:cxn modelId="{C719E503-94FE-4C25-A237-848F15591F1B}" type="presOf" srcId="{10C39CF5-A19E-4955-B34C-5A4750FC3910}" destId="{DCEA166F-8B1B-418E-B883-9FAF31DF1300}" srcOrd="0" destOrd="0" presId="urn:microsoft.com/office/officeart/2005/8/layout/lProcess1"/>
    <dgm:cxn modelId="{E5134705-6119-445B-A2F7-AEBBA6FC5DF6}" type="presOf" srcId="{FF057456-37A0-4C49-AE3C-D1803315029F}" destId="{C84A5E37-2AF6-4EE2-8768-A533F8BA5D81}" srcOrd="0" destOrd="0" presId="urn:microsoft.com/office/officeart/2005/8/layout/lProcess1"/>
    <dgm:cxn modelId="{8741F810-2AE9-4FA7-A8D4-C219A126B66E}" type="presOf" srcId="{BB79126C-F106-498C-8B49-9BBA38EF22F7}" destId="{09A571DD-B853-442A-BFC5-5D8EF874FFEE}" srcOrd="0" destOrd="0" presId="urn:microsoft.com/office/officeart/2005/8/layout/lProcess1"/>
    <dgm:cxn modelId="{777CA01B-3DB7-4CBC-8E79-E7FFEF01AD18}" srcId="{10C39CF5-A19E-4955-B34C-5A4750FC3910}" destId="{48B56E7A-0C99-4E70-9138-B3E8F87C3998}" srcOrd="0" destOrd="0" parTransId="{12A56BAA-FC15-44F0-9267-2931224C435A}" sibTransId="{A60256BB-5107-42E4-AB19-8F9B78DF7B84}"/>
    <dgm:cxn modelId="{2E91F01D-CCF9-4BA5-8C3F-65CBC79B0224}" type="presOf" srcId="{48B56E7A-0C99-4E70-9138-B3E8F87C3998}" destId="{4EB51185-A60F-4FC2-9193-686EF5BDDC6E}" srcOrd="0" destOrd="0" presId="urn:microsoft.com/office/officeart/2005/8/layout/lProcess1"/>
    <dgm:cxn modelId="{464C5724-3C85-47F1-B374-8A8DBDC37905}" srcId="{BB79126C-F106-498C-8B49-9BBA38EF22F7}" destId="{26B3BF71-7A7C-48A3-8AAD-C57F5217549D}" srcOrd="0" destOrd="0" parTransId="{6AE47013-B4AD-41D7-9B0A-2B6E8F76543D}" sibTransId="{6F68FC12-EA7C-4F1F-9457-9274332AA1C3}"/>
    <dgm:cxn modelId="{E34FF827-AE50-4388-B162-1D09CCEB6FB8}" type="presOf" srcId="{D5BD6435-BA5C-47E1-A2BA-2206A63F142E}" destId="{8554FAB1-B777-4AB3-B68B-216E17E7026C}" srcOrd="0" destOrd="0" presId="urn:microsoft.com/office/officeart/2005/8/layout/lProcess1"/>
    <dgm:cxn modelId="{8068212E-8414-4500-BC67-E1CF54F47964}" srcId="{48B56E7A-0C99-4E70-9138-B3E8F87C3998}" destId="{FF057456-37A0-4C49-AE3C-D1803315029F}" srcOrd="3" destOrd="0" parTransId="{0344C376-2B98-4CF6-8DAF-6092BC00CC5F}" sibTransId="{5F30E053-58FA-44F5-B77F-88DF29ACB1D8}"/>
    <dgm:cxn modelId="{287CD630-5DAE-4C1F-9B78-B36208BE1752}" type="presOf" srcId="{37E9621F-8DF3-4449-A7EB-8726C50420F6}" destId="{27DDE80F-3DA8-4B90-A488-C643994A28BB}" srcOrd="0" destOrd="0" presId="urn:microsoft.com/office/officeart/2005/8/layout/lProcess1"/>
    <dgm:cxn modelId="{8DFE0131-5F1F-40E6-8BE5-55A2B92212A9}" type="presOf" srcId="{470864E5-16B9-4A66-B8EC-BEC372F12626}" destId="{6F88CFA6-DBBD-4CA6-B446-5ECCD8E30584}" srcOrd="0" destOrd="0" presId="urn:microsoft.com/office/officeart/2005/8/layout/lProcess1"/>
    <dgm:cxn modelId="{39A6D336-1F62-4D05-B119-99B84E7B9E91}" type="presOf" srcId="{6AE47013-B4AD-41D7-9B0A-2B6E8F76543D}" destId="{AECC7734-960C-4006-9CE1-9A425585A974}" srcOrd="0" destOrd="0" presId="urn:microsoft.com/office/officeart/2005/8/layout/lProcess1"/>
    <dgm:cxn modelId="{0700833C-10A9-48C4-B1E0-C664724DE6E0}" type="presOf" srcId="{BEDBDB44-A39E-4691-A18F-EB25E765012D}" destId="{982B1883-59AA-4EC9-9E70-A81EC9F2AB6B}" srcOrd="0" destOrd="0" presId="urn:microsoft.com/office/officeart/2005/8/layout/lProcess1"/>
    <dgm:cxn modelId="{8607E03C-3507-4E43-AD9A-044BBDB5BADB}" srcId="{10C39CF5-A19E-4955-B34C-5A4750FC3910}" destId="{0844A438-AB48-462F-8091-ED8D4CD895D4}" srcOrd="2" destOrd="0" parTransId="{2E821673-AC3F-4D1C-A6CA-FCB7C97114B7}" sibTransId="{70DFB72D-B906-4042-B952-EE87BC3F2BB1}"/>
    <dgm:cxn modelId="{F9284E62-F85C-4ACA-9E9E-FEDD0719DF8E}" type="presOf" srcId="{8296DC9E-74B2-43D2-88A9-749408D918EE}" destId="{6A5EB5A2-007C-43A1-8A28-0C635FA66148}" srcOrd="0" destOrd="0" presId="urn:microsoft.com/office/officeart/2005/8/layout/lProcess1"/>
    <dgm:cxn modelId="{38F44F43-7BA8-49ED-A30B-0F6C2AD9BE19}" type="presOf" srcId="{D7A579DF-FFF1-4882-AD5F-56D2A941B966}" destId="{9D06B0C5-EE5E-4327-AE56-9E30C1F45822}" srcOrd="0" destOrd="0" presId="urn:microsoft.com/office/officeart/2005/8/layout/lProcess1"/>
    <dgm:cxn modelId="{54313164-7B43-4495-93C3-0D8F2FBFCF51}" srcId="{48B56E7A-0C99-4E70-9138-B3E8F87C3998}" destId="{D7A579DF-FFF1-4882-AD5F-56D2A941B966}" srcOrd="1" destOrd="0" parTransId="{2AA06E3D-C0E0-4F9C-AB07-2143537E32A4}" sibTransId="{9E651017-D2C0-45B2-8EE4-0EB02ACFF0B4}"/>
    <dgm:cxn modelId="{1498BA47-61F8-4178-AB53-269866180E16}" srcId="{0844A438-AB48-462F-8091-ED8D4CD895D4}" destId="{EC20C43D-1845-4297-A58E-34B6E0F32B57}" srcOrd="0" destOrd="0" parTransId="{5AE74499-0C75-44EB-A953-6C3290A410B7}" sibTransId="{D5BD6435-BA5C-47E1-A2BA-2206A63F142E}"/>
    <dgm:cxn modelId="{45EA1548-E5E5-4E78-B0E7-67101EAAB581}" type="presOf" srcId="{ABEA7983-9E08-4285-9D54-3990A234AD8C}" destId="{6CE9CE9F-806F-4EF7-9B05-DC1E88FA3C7D}" srcOrd="0" destOrd="0" presId="urn:microsoft.com/office/officeart/2005/8/layout/lProcess1"/>
    <dgm:cxn modelId="{25CE626A-7D93-4296-9D17-B26970EA1852}" type="presOf" srcId="{C4717CE9-16FF-47E8-A8C2-B8A876A0B1F6}" destId="{64F36AA8-32FC-4E74-A74D-DF2959E00A86}" srcOrd="0" destOrd="0" presId="urn:microsoft.com/office/officeart/2005/8/layout/lProcess1"/>
    <dgm:cxn modelId="{F6B2E94B-C2E4-4077-A611-B44279554C36}" type="presOf" srcId="{9E651017-D2C0-45B2-8EE4-0EB02ACFF0B4}" destId="{9D539821-61DC-458A-B487-FDCB1BB469AD}" srcOrd="0" destOrd="0" presId="urn:microsoft.com/office/officeart/2005/8/layout/lProcess1"/>
    <dgm:cxn modelId="{C4179D6C-1136-4956-9A32-4D03069F4A62}" type="presOf" srcId="{EC20C43D-1845-4297-A58E-34B6E0F32B57}" destId="{8C1638D3-13AA-47B5-B4A5-DA81357AE156}" srcOrd="0" destOrd="0" presId="urn:microsoft.com/office/officeart/2005/8/layout/lProcess1"/>
    <dgm:cxn modelId="{30089756-E0BA-4B38-937E-DDBDF6E3A5AE}" type="presOf" srcId="{26B3BF71-7A7C-48A3-8AAD-C57F5217549D}" destId="{85B17225-21ED-4FC9-ADBB-4CF1A332758A}" srcOrd="0" destOrd="0" presId="urn:microsoft.com/office/officeart/2005/8/layout/lProcess1"/>
    <dgm:cxn modelId="{CCC1AF57-9316-4205-82AE-295011715D1B}" type="presOf" srcId="{6434E5B4-6CF4-4CEE-A2AF-4359B2F45735}" destId="{203F50C6-C47E-4A00-89F8-CB7372CA6829}" srcOrd="0" destOrd="0" presId="urn:microsoft.com/office/officeart/2005/8/layout/lProcess1"/>
    <dgm:cxn modelId="{F3882E79-1C0D-41D4-A09E-4C9B9ED59530}" srcId="{48B56E7A-0C99-4E70-9138-B3E8F87C3998}" destId="{F825A43B-DDA6-4BB0-A089-BE71EA42694D}" srcOrd="0" destOrd="0" parTransId="{A26C42BC-CCBE-43BF-A967-21DF990B47EA}" sibTransId="{8296DC9E-74B2-43D2-88A9-749408D918EE}"/>
    <dgm:cxn modelId="{C3E1407A-7947-42EF-95D8-E3F38D5F6C9B}" srcId="{0844A438-AB48-462F-8091-ED8D4CD895D4}" destId="{C4717CE9-16FF-47E8-A8C2-B8A876A0B1F6}" srcOrd="1" destOrd="0" parTransId="{26CE6B2C-6C73-4DB2-8E8F-AE146C83A451}" sibTransId="{35370548-C287-40DE-BB81-928C3271FA56}"/>
    <dgm:cxn modelId="{4F1BF480-CAF3-40F0-A8A4-ECFFFF5BCFD9}" type="presOf" srcId="{0844A438-AB48-462F-8091-ED8D4CD895D4}" destId="{FE95D70F-A248-4776-A21D-9A6CCFFB969B}" srcOrd="0" destOrd="0" presId="urn:microsoft.com/office/officeart/2005/8/layout/lProcess1"/>
    <dgm:cxn modelId="{8A9AC081-2A44-43C7-A999-957257D8D44F}" type="presOf" srcId="{F825A43B-DDA6-4BB0-A089-BE71EA42694D}" destId="{694F2555-FEA2-4F47-9214-2DA07C095538}" srcOrd="0" destOrd="0" presId="urn:microsoft.com/office/officeart/2005/8/layout/lProcess1"/>
    <dgm:cxn modelId="{D25B3188-7CAA-411E-8E09-DE3436305649}" type="presOf" srcId="{A605F8AE-5A24-4D23-8B48-4E60DAAE4F26}" destId="{AC4BD48B-8DDA-4B0B-A41A-8C0756E89C70}" srcOrd="0" destOrd="0" presId="urn:microsoft.com/office/officeart/2005/8/layout/lProcess1"/>
    <dgm:cxn modelId="{B95BCC8C-ACC0-4012-B8C2-54A4E148E4E4}" srcId="{BB79126C-F106-498C-8B49-9BBA38EF22F7}" destId="{470864E5-16B9-4A66-B8EC-BEC372F12626}" srcOrd="1" destOrd="0" parTransId="{B6F24F5A-9C2A-46D7-94E7-196EA4DBFDC4}" sibTransId="{BEDBDB44-A39E-4691-A18F-EB25E765012D}"/>
    <dgm:cxn modelId="{44412C91-A1CE-45EC-97B9-29A7E154BB45}" type="presOf" srcId="{A26C42BC-CCBE-43BF-A967-21DF990B47EA}" destId="{8D9F4510-88D8-449C-8BB5-D976E14999BE}" srcOrd="0" destOrd="0" presId="urn:microsoft.com/office/officeart/2005/8/layout/lProcess1"/>
    <dgm:cxn modelId="{184A1FA0-4BFF-48E2-841D-474D1715EC82}" srcId="{BB79126C-F106-498C-8B49-9BBA38EF22F7}" destId="{50BBBF51-3F3A-4E50-A70B-C967C3D5D498}" srcOrd="2" destOrd="0" parTransId="{45D83CF9-1791-4761-9B7E-74E3C9AA5BF1}" sibTransId="{ABEA7983-9E08-4285-9D54-3990A234AD8C}"/>
    <dgm:cxn modelId="{291CDDA8-47A6-4DBC-93B7-0F5AC9A93C83}" type="presOf" srcId="{5AE74499-0C75-44EB-A953-6C3290A410B7}" destId="{EC5791B6-EEC2-4DE7-894A-A3F30C1C4990}" srcOrd="0" destOrd="0" presId="urn:microsoft.com/office/officeart/2005/8/layout/lProcess1"/>
    <dgm:cxn modelId="{9F31E2B4-6BB1-4713-BE59-B65C20C253C3}" srcId="{48B56E7A-0C99-4E70-9138-B3E8F87C3998}" destId="{A605F8AE-5A24-4D23-8B48-4E60DAAE4F26}" srcOrd="2" destOrd="0" parTransId="{38FE4A61-4836-4BE2-8DA9-A46F79CA557C}" sibTransId="{6434E5B4-6CF4-4CEE-A2AF-4359B2F45735}"/>
    <dgm:cxn modelId="{25FF68C2-0F28-4DCF-9208-E4A7EC3F260D}" type="presOf" srcId="{6F68FC12-EA7C-4F1F-9457-9274332AA1C3}" destId="{06794CD3-AD0F-473D-8ABB-56719481A53D}" srcOrd="0" destOrd="0" presId="urn:microsoft.com/office/officeart/2005/8/layout/lProcess1"/>
    <dgm:cxn modelId="{3CEE07CF-2534-4218-8916-9A679C9B3130}" srcId="{10C39CF5-A19E-4955-B34C-5A4750FC3910}" destId="{BB79126C-F106-498C-8B49-9BBA38EF22F7}" srcOrd="1" destOrd="0" parTransId="{1D26DB47-94FB-48F0-8EB9-5A97C445951E}" sibTransId="{0E0B3D7B-8E58-45F0-B946-2499070C45DF}"/>
    <dgm:cxn modelId="{9CD122D2-8FC4-47D2-9BFB-1575F1364BC7}" type="presOf" srcId="{50BBBF51-3F3A-4E50-A70B-C967C3D5D498}" destId="{79849DB1-5757-4F58-AF1F-744EBBA8B13B}" srcOrd="0" destOrd="0" presId="urn:microsoft.com/office/officeart/2005/8/layout/lProcess1"/>
    <dgm:cxn modelId="{E4974B22-3189-4DC0-9CE0-CA597E9C4359}" type="presParOf" srcId="{DCEA166F-8B1B-418E-B883-9FAF31DF1300}" destId="{86DE7040-3C6A-468C-AD10-F9C55AAC2787}" srcOrd="0" destOrd="0" presId="urn:microsoft.com/office/officeart/2005/8/layout/lProcess1"/>
    <dgm:cxn modelId="{C3C40A53-0AA5-46F4-A5FE-11B4B66BC675}" type="presParOf" srcId="{86DE7040-3C6A-468C-AD10-F9C55AAC2787}" destId="{4EB51185-A60F-4FC2-9193-686EF5BDDC6E}" srcOrd="0" destOrd="0" presId="urn:microsoft.com/office/officeart/2005/8/layout/lProcess1"/>
    <dgm:cxn modelId="{E8442DA5-C7BC-4454-A96F-6BF1DEF57F29}" type="presParOf" srcId="{86DE7040-3C6A-468C-AD10-F9C55AAC2787}" destId="{8D9F4510-88D8-449C-8BB5-D976E14999BE}" srcOrd="1" destOrd="0" presId="urn:microsoft.com/office/officeart/2005/8/layout/lProcess1"/>
    <dgm:cxn modelId="{E4EC07E5-8E64-42B6-8FFE-BE20DD3FCF17}" type="presParOf" srcId="{86DE7040-3C6A-468C-AD10-F9C55AAC2787}" destId="{694F2555-FEA2-4F47-9214-2DA07C095538}" srcOrd="2" destOrd="0" presId="urn:microsoft.com/office/officeart/2005/8/layout/lProcess1"/>
    <dgm:cxn modelId="{5E13674A-56B2-4B11-921D-0F5B9902EF3D}" type="presParOf" srcId="{86DE7040-3C6A-468C-AD10-F9C55AAC2787}" destId="{6A5EB5A2-007C-43A1-8A28-0C635FA66148}" srcOrd="3" destOrd="0" presId="urn:microsoft.com/office/officeart/2005/8/layout/lProcess1"/>
    <dgm:cxn modelId="{DE310009-0AC8-46A0-A641-02E594911E4C}" type="presParOf" srcId="{86DE7040-3C6A-468C-AD10-F9C55AAC2787}" destId="{9D06B0C5-EE5E-4327-AE56-9E30C1F45822}" srcOrd="4" destOrd="0" presId="urn:microsoft.com/office/officeart/2005/8/layout/lProcess1"/>
    <dgm:cxn modelId="{CB79383B-2D3F-4534-9247-22FC2D763202}" type="presParOf" srcId="{86DE7040-3C6A-468C-AD10-F9C55AAC2787}" destId="{9D539821-61DC-458A-B487-FDCB1BB469AD}" srcOrd="5" destOrd="0" presId="urn:microsoft.com/office/officeart/2005/8/layout/lProcess1"/>
    <dgm:cxn modelId="{B7DF4EFC-F56A-4B38-9368-1977B23A5FB8}" type="presParOf" srcId="{86DE7040-3C6A-468C-AD10-F9C55AAC2787}" destId="{AC4BD48B-8DDA-4B0B-A41A-8C0756E89C70}" srcOrd="6" destOrd="0" presId="urn:microsoft.com/office/officeart/2005/8/layout/lProcess1"/>
    <dgm:cxn modelId="{316EF1AC-920C-4ECB-BE25-74DD601B5000}" type="presParOf" srcId="{86DE7040-3C6A-468C-AD10-F9C55AAC2787}" destId="{203F50C6-C47E-4A00-89F8-CB7372CA6829}" srcOrd="7" destOrd="0" presId="urn:microsoft.com/office/officeart/2005/8/layout/lProcess1"/>
    <dgm:cxn modelId="{96F66415-08B0-48B6-9755-6234665D6183}" type="presParOf" srcId="{86DE7040-3C6A-468C-AD10-F9C55AAC2787}" destId="{C84A5E37-2AF6-4EE2-8768-A533F8BA5D81}" srcOrd="8" destOrd="0" presId="urn:microsoft.com/office/officeart/2005/8/layout/lProcess1"/>
    <dgm:cxn modelId="{AB96A256-C6FD-427B-AF0A-C9CB91F93CDE}" type="presParOf" srcId="{DCEA166F-8B1B-418E-B883-9FAF31DF1300}" destId="{640CCF1A-C166-40C2-B29E-93EA7E90AF86}" srcOrd="1" destOrd="0" presId="urn:microsoft.com/office/officeart/2005/8/layout/lProcess1"/>
    <dgm:cxn modelId="{3615D36F-D530-4A57-A644-D937DFF674A9}" type="presParOf" srcId="{DCEA166F-8B1B-418E-B883-9FAF31DF1300}" destId="{A667AB5E-9E52-420A-AB90-A4E6E97218E7}" srcOrd="2" destOrd="0" presId="urn:microsoft.com/office/officeart/2005/8/layout/lProcess1"/>
    <dgm:cxn modelId="{5F5BCAE5-1F86-414A-9186-9D19A90A8814}" type="presParOf" srcId="{A667AB5E-9E52-420A-AB90-A4E6E97218E7}" destId="{09A571DD-B853-442A-BFC5-5D8EF874FFEE}" srcOrd="0" destOrd="0" presId="urn:microsoft.com/office/officeart/2005/8/layout/lProcess1"/>
    <dgm:cxn modelId="{78CF03B2-B2A7-477B-B82B-22235635536A}" type="presParOf" srcId="{A667AB5E-9E52-420A-AB90-A4E6E97218E7}" destId="{AECC7734-960C-4006-9CE1-9A425585A974}" srcOrd="1" destOrd="0" presId="urn:microsoft.com/office/officeart/2005/8/layout/lProcess1"/>
    <dgm:cxn modelId="{DA5FB3C2-37BC-4721-BACE-209E6FB5B881}" type="presParOf" srcId="{A667AB5E-9E52-420A-AB90-A4E6E97218E7}" destId="{85B17225-21ED-4FC9-ADBB-4CF1A332758A}" srcOrd="2" destOrd="0" presId="urn:microsoft.com/office/officeart/2005/8/layout/lProcess1"/>
    <dgm:cxn modelId="{B99EC013-D83B-4206-93BA-1B3FF80A5A97}" type="presParOf" srcId="{A667AB5E-9E52-420A-AB90-A4E6E97218E7}" destId="{06794CD3-AD0F-473D-8ABB-56719481A53D}" srcOrd="3" destOrd="0" presId="urn:microsoft.com/office/officeart/2005/8/layout/lProcess1"/>
    <dgm:cxn modelId="{79F87F72-38A2-438E-B498-F7CC3B9488C5}" type="presParOf" srcId="{A667AB5E-9E52-420A-AB90-A4E6E97218E7}" destId="{6F88CFA6-DBBD-4CA6-B446-5ECCD8E30584}" srcOrd="4" destOrd="0" presId="urn:microsoft.com/office/officeart/2005/8/layout/lProcess1"/>
    <dgm:cxn modelId="{BCADEF0C-BDAA-4DFA-831C-202B9CFD7248}" type="presParOf" srcId="{A667AB5E-9E52-420A-AB90-A4E6E97218E7}" destId="{982B1883-59AA-4EC9-9E70-A81EC9F2AB6B}" srcOrd="5" destOrd="0" presId="urn:microsoft.com/office/officeart/2005/8/layout/lProcess1"/>
    <dgm:cxn modelId="{1CDE6E9D-97B3-4F19-A6E9-A17DFB7349C5}" type="presParOf" srcId="{A667AB5E-9E52-420A-AB90-A4E6E97218E7}" destId="{79849DB1-5757-4F58-AF1F-744EBBA8B13B}" srcOrd="6" destOrd="0" presId="urn:microsoft.com/office/officeart/2005/8/layout/lProcess1"/>
    <dgm:cxn modelId="{961E1545-48AB-4C9D-B23F-6480B74244B0}" type="presParOf" srcId="{A667AB5E-9E52-420A-AB90-A4E6E97218E7}" destId="{6CE9CE9F-806F-4EF7-9B05-DC1E88FA3C7D}" srcOrd="7" destOrd="0" presId="urn:microsoft.com/office/officeart/2005/8/layout/lProcess1"/>
    <dgm:cxn modelId="{A33E6F6F-C017-4BA1-928A-665304AA54E8}" type="presParOf" srcId="{A667AB5E-9E52-420A-AB90-A4E6E97218E7}" destId="{27DDE80F-3DA8-4B90-A488-C643994A28BB}" srcOrd="8" destOrd="0" presId="urn:microsoft.com/office/officeart/2005/8/layout/lProcess1"/>
    <dgm:cxn modelId="{5756B09B-6C4A-4EDE-9571-6E0833BA333D}" type="presParOf" srcId="{DCEA166F-8B1B-418E-B883-9FAF31DF1300}" destId="{2A37B0DF-4ACA-4723-BAF2-58F1DF61B087}" srcOrd="3" destOrd="0" presId="urn:microsoft.com/office/officeart/2005/8/layout/lProcess1"/>
    <dgm:cxn modelId="{0F540360-DAEE-422C-90DA-548FCCD6E857}" type="presParOf" srcId="{DCEA166F-8B1B-418E-B883-9FAF31DF1300}" destId="{E6FE19CB-DFE8-4422-BD0D-92BF08199048}" srcOrd="4" destOrd="0" presId="urn:microsoft.com/office/officeart/2005/8/layout/lProcess1"/>
    <dgm:cxn modelId="{6A33A07C-1D6E-4475-8EFD-F487776EC09C}" type="presParOf" srcId="{E6FE19CB-DFE8-4422-BD0D-92BF08199048}" destId="{FE95D70F-A248-4776-A21D-9A6CCFFB969B}" srcOrd="0" destOrd="0" presId="urn:microsoft.com/office/officeart/2005/8/layout/lProcess1"/>
    <dgm:cxn modelId="{EB6F8847-274F-4D12-BA02-68F0261BE8E2}" type="presParOf" srcId="{E6FE19CB-DFE8-4422-BD0D-92BF08199048}" destId="{EC5791B6-EEC2-4DE7-894A-A3F30C1C4990}" srcOrd="1" destOrd="0" presId="urn:microsoft.com/office/officeart/2005/8/layout/lProcess1"/>
    <dgm:cxn modelId="{32204B3C-3B6A-419F-A81C-98AC339A2157}" type="presParOf" srcId="{E6FE19CB-DFE8-4422-BD0D-92BF08199048}" destId="{8C1638D3-13AA-47B5-B4A5-DA81357AE156}" srcOrd="2" destOrd="0" presId="urn:microsoft.com/office/officeart/2005/8/layout/lProcess1"/>
    <dgm:cxn modelId="{C58FB92E-9951-4AF8-89C1-8BE43D9DD9CF}" type="presParOf" srcId="{E6FE19CB-DFE8-4422-BD0D-92BF08199048}" destId="{8554FAB1-B777-4AB3-B68B-216E17E7026C}" srcOrd="3" destOrd="0" presId="urn:microsoft.com/office/officeart/2005/8/layout/lProcess1"/>
    <dgm:cxn modelId="{0E85CF77-237B-464B-B2F2-C10AF26F5602}" type="presParOf" srcId="{E6FE19CB-DFE8-4422-BD0D-92BF08199048}" destId="{64F36AA8-32FC-4E74-A74D-DF2959E00A86}" srcOrd="4" destOrd="0" presId="urn:microsoft.com/office/officeart/2005/8/layout/lProcess1"/>
  </dgm:cxnLst>
  <dgm:bg>
    <a:noFill/>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B51185-A60F-4FC2-9193-686EF5BDDC6E}">
      <dsp:nvSpPr>
        <dsp:cNvPr id="0" name=""/>
        <dsp:cNvSpPr/>
      </dsp:nvSpPr>
      <dsp:spPr>
        <a:xfrm>
          <a:off x="3254" y="610800"/>
          <a:ext cx="2980870" cy="74521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r>
            <a:rPr lang="en-GB" sz="3500" kern="1200" dirty="0">
              <a:latin typeface="Poppins" panose="00000500000000000000" pitchFamily="2" charset="0"/>
              <a:cs typeface="Poppins" panose="00000500000000000000" pitchFamily="2" charset="0"/>
            </a:rPr>
            <a:t>Year group 1</a:t>
          </a:r>
        </a:p>
      </dsp:txBody>
      <dsp:txXfrm>
        <a:off x="25081" y="632627"/>
        <a:ext cx="2937216" cy="701563"/>
      </dsp:txXfrm>
    </dsp:sp>
    <dsp:sp modelId="{8D9F4510-88D8-449C-8BB5-D976E14999BE}">
      <dsp:nvSpPr>
        <dsp:cNvPr id="0" name=""/>
        <dsp:cNvSpPr/>
      </dsp:nvSpPr>
      <dsp:spPr>
        <a:xfrm rot="5400000">
          <a:off x="1428483" y="1421224"/>
          <a:ext cx="130413" cy="130413"/>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94F2555-FEA2-4F47-9214-2DA07C095538}">
      <dsp:nvSpPr>
        <dsp:cNvPr id="0" name=""/>
        <dsp:cNvSpPr/>
      </dsp:nvSpPr>
      <dsp:spPr>
        <a:xfrm>
          <a:off x="3254" y="1616844"/>
          <a:ext cx="2980870" cy="74521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l" defTabSz="666750">
            <a:lnSpc>
              <a:spcPct val="90000"/>
            </a:lnSpc>
            <a:spcBef>
              <a:spcPct val="0"/>
            </a:spcBef>
            <a:spcAft>
              <a:spcPct val="35000"/>
            </a:spcAft>
            <a:buNone/>
          </a:pPr>
          <a:r>
            <a:rPr lang="en-GB" sz="1500" kern="1200" dirty="0">
              <a:latin typeface="Poppins" panose="00000500000000000000" pitchFamily="2" charset="0"/>
              <a:cs typeface="Poppins" panose="00000500000000000000" pitchFamily="2" charset="0"/>
            </a:rPr>
            <a:t>One class invited to complete survey &amp; wear a Genie</a:t>
          </a:r>
        </a:p>
      </dsp:txBody>
      <dsp:txXfrm>
        <a:off x="25081" y="1638671"/>
        <a:ext cx="2937216" cy="701563"/>
      </dsp:txXfrm>
    </dsp:sp>
    <dsp:sp modelId="{6A5EB5A2-007C-43A1-8A28-0C635FA66148}">
      <dsp:nvSpPr>
        <dsp:cNvPr id="0" name=""/>
        <dsp:cNvSpPr/>
      </dsp:nvSpPr>
      <dsp:spPr>
        <a:xfrm rot="5400000">
          <a:off x="1428483" y="2427268"/>
          <a:ext cx="130413" cy="130413"/>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06B0C5-EE5E-4327-AE56-9E30C1F45822}">
      <dsp:nvSpPr>
        <dsp:cNvPr id="0" name=""/>
        <dsp:cNvSpPr/>
      </dsp:nvSpPr>
      <dsp:spPr>
        <a:xfrm>
          <a:off x="3254" y="2622887"/>
          <a:ext cx="2980870" cy="74521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l" defTabSz="666750">
            <a:lnSpc>
              <a:spcPct val="90000"/>
            </a:lnSpc>
            <a:spcBef>
              <a:spcPct val="0"/>
            </a:spcBef>
            <a:spcAft>
              <a:spcPct val="35000"/>
            </a:spcAft>
            <a:buNone/>
          </a:pPr>
          <a:r>
            <a:rPr lang="en-GB" sz="1500" kern="1200" dirty="0">
              <a:latin typeface="Poppins" panose="00000500000000000000" pitchFamily="2" charset="0"/>
              <a:cs typeface="Poppins" panose="00000500000000000000" pitchFamily="2" charset="0"/>
            </a:rPr>
            <a:t>Invite all pupils in the one class to both</a:t>
          </a:r>
        </a:p>
      </dsp:txBody>
      <dsp:txXfrm>
        <a:off x="25081" y="2644714"/>
        <a:ext cx="2937216" cy="701563"/>
      </dsp:txXfrm>
    </dsp:sp>
    <dsp:sp modelId="{9D539821-61DC-458A-B487-FDCB1BB469AD}">
      <dsp:nvSpPr>
        <dsp:cNvPr id="0" name=""/>
        <dsp:cNvSpPr/>
      </dsp:nvSpPr>
      <dsp:spPr>
        <a:xfrm rot="5400000">
          <a:off x="1428483" y="3433311"/>
          <a:ext cx="130413" cy="130413"/>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C4BD48B-8DDA-4B0B-A41A-8C0756E89C70}">
      <dsp:nvSpPr>
        <dsp:cNvPr id="0" name=""/>
        <dsp:cNvSpPr/>
      </dsp:nvSpPr>
      <dsp:spPr>
        <a:xfrm>
          <a:off x="3254" y="3628931"/>
          <a:ext cx="2980870" cy="74521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l" defTabSz="666750">
            <a:lnSpc>
              <a:spcPct val="90000"/>
            </a:lnSpc>
            <a:spcBef>
              <a:spcPct val="0"/>
            </a:spcBef>
            <a:spcAft>
              <a:spcPct val="35000"/>
            </a:spcAft>
            <a:buNone/>
          </a:pPr>
          <a:r>
            <a:rPr lang="en-GB" sz="1500" kern="1200" dirty="0">
              <a:latin typeface="Poppins" panose="00000500000000000000" pitchFamily="2" charset="0"/>
              <a:cs typeface="Poppins" panose="00000500000000000000" pitchFamily="2" charset="0"/>
            </a:rPr>
            <a:t>All pupils in class complete online survey</a:t>
          </a:r>
        </a:p>
      </dsp:txBody>
      <dsp:txXfrm>
        <a:off x="25081" y="3650758"/>
        <a:ext cx="2937216" cy="701563"/>
      </dsp:txXfrm>
    </dsp:sp>
    <dsp:sp modelId="{203F50C6-C47E-4A00-89F8-CB7372CA6829}">
      <dsp:nvSpPr>
        <dsp:cNvPr id="0" name=""/>
        <dsp:cNvSpPr/>
      </dsp:nvSpPr>
      <dsp:spPr>
        <a:xfrm rot="5400000">
          <a:off x="1428483" y="4439355"/>
          <a:ext cx="130413" cy="130413"/>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84A5E37-2AF6-4EE2-8768-A533F8BA5D81}">
      <dsp:nvSpPr>
        <dsp:cNvPr id="0" name=""/>
        <dsp:cNvSpPr/>
      </dsp:nvSpPr>
      <dsp:spPr>
        <a:xfrm>
          <a:off x="3254" y="4634975"/>
          <a:ext cx="2980870" cy="74521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l" defTabSz="666750">
            <a:lnSpc>
              <a:spcPct val="90000"/>
            </a:lnSpc>
            <a:spcBef>
              <a:spcPct val="0"/>
            </a:spcBef>
            <a:spcAft>
              <a:spcPct val="35000"/>
            </a:spcAft>
            <a:buNone/>
          </a:pPr>
          <a:r>
            <a:rPr lang="en-GB" sz="1500" kern="1200" dirty="0">
              <a:latin typeface="Poppins" panose="00000500000000000000" pitchFamily="2" charset="0"/>
              <a:cs typeface="Poppins" panose="00000500000000000000" pitchFamily="2" charset="0"/>
            </a:rPr>
            <a:t>Some pupils also wear a Genie</a:t>
          </a:r>
        </a:p>
      </dsp:txBody>
      <dsp:txXfrm>
        <a:off x="25081" y="4656802"/>
        <a:ext cx="2937216" cy="701563"/>
      </dsp:txXfrm>
    </dsp:sp>
    <dsp:sp modelId="{09A571DD-B853-442A-BFC5-5D8EF874FFEE}">
      <dsp:nvSpPr>
        <dsp:cNvPr id="0" name=""/>
        <dsp:cNvSpPr/>
      </dsp:nvSpPr>
      <dsp:spPr>
        <a:xfrm>
          <a:off x="3401446" y="610800"/>
          <a:ext cx="2980870" cy="74521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r>
            <a:rPr lang="en-GB" sz="3500" kern="1200" dirty="0">
              <a:latin typeface="Poppins" panose="00000500000000000000" pitchFamily="2" charset="0"/>
              <a:cs typeface="Poppins" panose="00000500000000000000" pitchFamily="2" charset="0"/>
            </a:rPr>
            <a:t>Year group 2</a:t>
          </a:r>
        </a:p>
      </dsp:txBody>
      <dsp:txXfrm>
        <a:off x="3423273" y="632627"/>
        <a:ext cx="2937216" cy="701563"/>
      </dsp:txXfrm>
    </dsp:sp>
    <dsp:sp modelId="{AECC7734-960C-4006-9CE1-9A425585A974}">
      <dsp:nvSpPr>
        <dsp:cNvPr id="0" name=""/>
        <dsp:cNvSpPr/>
      </dsp:nvSpPr>
      <dsp:spPr>
        <a:xfrm rot="5400000">
          <a:off x="4826674" y="1421224"/>
          <a:ext cx="130413" cy="130413"/>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B17225-21ED-4FC9-ADBB-4CF1A332758A}">
      <dsp:nvSpPr>
        <dsp:cNvPr id="0" name=""/>
        <dsp:cNvSpPr/>
      </dsp:nvSpPr>
      <dsp:spPr>
        <a:xfrm>
          <a:off x="3401446" y="1616844"/>
          <a:ext cx="2980870" cy="74521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l" defTabSz="666750">
            <a:lnSpc>
              <a:spcPct val="90000"/>
            </a:lnSpc>
            <a:spcBef>
              <a:spcPct val="0"/>
            </a:spcBef>
            <a:spcAft>
              <a:spcPct val="35000"/>
            </a:spcAft>
            <a:buNone/>
          </a:pPr>
          <a:r>
            <a:rPr lang="en-GB" sz="1500" kern="1200" dirty="0">
              <a:latin typeface="Poppins" panose="00000500000000000000" pitchFamily="2" charset="0"/>
              <a:cs typeface="Poppins" panose="00000500000000000000" pitchFamily="2" charset="0"/>
            </a:rPr>
            <a:t>One class invited to complete survey &amp; wear a Genie</a:t>
          </a:r>
        </a:p>
      </dsp:txBody>
      <dsp:txXfrm>
        <a:off x="3423273" y="1638671"/>
        <a:ext cx="2937216" cy="701563"/>
      </dsp:txXfrm>
    </dsp:sp>
    <dsp:sp modelId="{06794CD3-AD0F-473D-8ABB-56719481A53D}">
      <dsp:nvSpPr>
        <dsp:cNvPr id="0" name=""/>
        <dsp:cNvSpPr/>
      </dsp:nvSpPr>
      <dsp:spPr>
        <a:xfrm rot="5400000">
          <a:off x="4826674" y="2427268"/>
          <a:ext cx="130413" cy="130413"/>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F88CFA6-DBBD-4CA6-B446-5ECCD8E30584}">
      <dsp:nvSpPr>
        <dsp:cNvPr id="0" name=""/>
        <dsp:cNvSpPr/>
      </dsp:nvSpPr>
      <dsp:spPr>
        <a:xfrm>
          <a:off x="3401446" y="2622887"/>
          <a:ext cx="2980870" cy="74521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l" defTabSz="666750">
            <a:lnSpc>
              <a:spcPct val="90000"/>
            </a:lnSpc>
            <a:spcBef>
              <a:spcPct val="0"/>
            </a:spcBef>
            <a:spcAft>
              <a:spcPct val="35000"/>
            </a:spcAft>
            <a:buNone/>
          </a:pPr>
          <a:r>
            <a:rPr lang="en-GB" sz="1500" kern="1200" dirty="0">
              <a:latin typeface="Poppins" panose="00000500000000000000" pitchFamily="2" charset="0"/>
              <a:cs typeface="Poppins" panose="00000500000000000000" pitchFamily="2" charset="0"/>
            </a:rPr>
            <a:t>Invite all pupils in the one class to both</a:t>
          </a:r>
        </a:p>
      </dsp:txBody>
      <dsp:txXfrm>
        <a:off x="3423273" y="2644714"/>
        <a:ext cx="2937216" cy="701563"/>
      </dsp:txXfrm>
    </dsp:sp>
    <dsp:sp modelId="{982B1883-59AA-4EC9-9E70-A81EC9F2AB6B}">
      <dsp:nvSpPr>
        <dsp:cNvPr id="0" name=""/>
        <dsp:cNvSpPr/>
      </dsp:nvSpPr>
      <dsp:spPr>
        <a:xfrm rot="5400000">
          <a:off x="4826674" y="3433311"/>
          <a:ext cx="130413" cy="130413"/>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9849DB1-5757-4F58-AF1F-744EBBA8B13B}">
      <dsp:nvSpPr>
        <dsp:cNvPr id="0" name=""/>
        <dsp:cNvSpPr/>
      </dsp:nvSpPr>
      <dsp:spPr>
        <a:xfrm>
          <a:off x="3401446" y="3628931"/>
          <a:ext cx="2980870" cy="74521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l" defTabSz="666750">
            <a:lnSpc>
              <a:spcPct val="90000"/>
            </a:lnSpc>
            <a:spcBef>
              <a:spcPct val="0"/>
            </a:spcBef>
            <a:spcAft>
              <a:spcPct val="35000"/>
            </a:spcAft>
            <a:buNone/>
          </a:pPr>
          <a:r>
            <a:rPr lang="en-GB" sz="1500" kern="1200" dirty="0">
              <a:latin typeface="Poppins" panose="00000500000000000000" pitchFamily="2" charset="0"/>
              <a:cs typeface="Poppins" panose="00000500000000000000" pitchFamily="2" charset="0"/>
            </a:rPr>
            <a:t>All pupils in class complete online survey</a:t>
          </a:r>
        </a:p>
      </dsp:txBody>
      <dsp:txXfrm>
        <a:off x="3423273" y="3650758"/>
        <a:ext cx="2937216" cy="701563"/>
      </dsp:txXfrm>
    </dsp:sp>
    <dsp:sp modelId="{6CE9CE9F-806F-4EF7-9B05-DC1E88FA3C7D}">
      <dsp:nvSpPr>
        <dsp:cNvPr id="0" name=""/>
        <dsp:cNvSpPr/>
      </dsp:nvSpPr>
      <dsp:spPr>
        <a:xfrm rot="5400000">
          <a:off x="4826674" y="4439355"/>
          <a:ext cx="130413" cy="130413"/>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DDE80F-3DA8-4B90-A488-C643994A28BB}">
      <dsp:nvSpPr>
        <dsp:cNvPr id="0" name=""/>
        <dsp:cNvSpPr/>
      </dsp:nvSpPr>
      <dsp:spPr>
        <a:xfrm>
          <a:off x="3401446" y="4634975"/>
          <a:ext cx="2980870" cy="74521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l" defTabSz="666750">
            <a:lnSpc>
              <a:spcPct val="90000"/>
            </a:lnSpc>
            <a:spcBef>
              <a:spcPct val="0"/>
            </a:spcBef>
            <a:spcAft>
              <a:spcPct val="35000"/>
            </a:spcAft>
            <a:buNone/>
          </a:pPr>
          <a:r>
            <a:rPr lang="en-GB" sz="1500" kern="1200" dirty="0">
              <a:latin typeface="Poppins" panose="00000500000000000000" pitchFamily="2" charset="0"/>
              <a:cs typeface="Poppins" panose="00000500000000000000" pitchFamily="2" charset="0"/>
            </a:rPr>
            <a:t>Some pupils also wear a Genie</a:t>
          </a:r>
        </a:p>
      </dsp:txBody>
      <dsp:txXfrm>
        <a:off x="3423273" y="4656802"/>
        <a:ext cx="2937216" cy="701563"/>
      </dsp:txXfrm>
    </dsp:sp>
    <dsp:sp modelId="{FE95D70F-A248-4776-A21D-9A6CCFFB969B}">
      <dsp:nvSpPr>
        <dsp:cNvPr id="0" name=""/>
        <dsp:cNvSpPr/>
      </dsp:nvSpPr>
      <dsp:spPr>
        <a:xfrm>
          <a:off x="6799638" y="610800"/>
          <a:ext cx="2980870" cy="745217"/>
        </a:xfrm>
        <a:prstGeom prst="roundRect">
          <a:avLst>
            <a:gd name="adj" fmla="val 1000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r>
            <a:rPr lang="en-GB" sz="3500" kern="1200" dirty="0">
              <a:latin typeface="Poppins" panose="00000500000000000000" pitchFamily="2" charset="0"/>
              <a:cs typeface="Poppins" panose="00000500000000000000" pitchFamily="2" charset="0"/>
            </a:rPr>
            <a:t>Year group 3</a:t>
          </a:r>
        </a:p>
      </dsp:txBody>
      <dsp:txXfrm>
        <a:off x="6821465" y="632627"/>
        <a:ext cx="2937216" cy="701563"/>
      </dsp:txXfrm>
    </dsp:sp>
    <dsp:sp modelId="{EC5791B6-EEC2-4DE7-894A-A3F30C1C4990}">
      <dsp:nvSpPr>
        <dsp:cNvPr id="0" name=""/>
        <dsp:cNvSpPr/>
      </dsp:nvSpPr>
      <dsp:spPr>
        <a:xfrm rot="5400000">
          <a:off x="8224866" y="1421224"/>
          <a:ext cx="130413" cy="130413"/>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1638D3-13AA-47B5-B4A5-DA81357AE156}">
      <dsp:nvSpPr>
        <dsp:cNvPr id="0" name=""/>
        <dsp:cNvSpPr/>
      </dsp:nvSpPr>
      <dsp:spPr>
        <a:xfrm>
          <a:off x="6799638" y="1616844"/>
          <a:ext cx="2980870" cy="74521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l" defTabSz="666750">
            <a:lnSpc>
              <a:spcPct val="90000"/>
            </a:lnSpc>
            <a:spcBef>
              <a:spcPct val="0"/>
            </a:spcBef>
            <a:spcAft>
              <a:spcPct val="35000"/>
            </a:spcAft>
            <a:buNone/>
          </a:pPr>
          <a:r>
            <a:rPr lang="en-GB" sz="1500" kern="1200" dirty="0">
              <a:latin typeface="Poppins" panose="00000500000000000000" pitchFamily="2" charset="0"/>
              <a:cs typeface="Poppins" panose="00000500000000000000" pitchFamily="2" charset="0"/>
            </a:rPr>
            <a:t>One class invited to  complete survey</a:t>
          </a:r>
        </a:p>
      </dsp:txBody>
      <dsp:txXfrm>
        <a:off x="6821465" y="1638671"/>
        <a:ext cx="2937216" cy="701563"/>
      </dsp:txXfrm>
    </dsp:sp>
    <dsp:sp modelId="{8554FAB1-B777-4AB3-B68B-216E17E7026C}">
      <dsp:nvSpPr>
        <dsp:cNvPr id="0" name=""/>
        <dsp:cNvSpPr/>
      </dsp:nvSpPr>
      <dsp:spPr>
        <a:xfrm rot="5400000">
          <a:off x="8224866" y="2427268"/>
          <a:ext cx="130413" cy="130413"/>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4F36AA8-32FC-4E74-A74D-DF2959E00A86}">
      <dsp:nvSpPr>
        <dsp:cNvPr id="0" name=""/>
        <dsp:cNvSpPr/>
      </dsp:nvSpPr>
      <dsp:spPr>
        <a:xfrm>
          <a:off x="6799638" y="2622887"/>
          <a:ext cx="2980870" cy="74521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l" defTabSz="666750">
            <a:lnSpc>
              <a:spcPct val="90000"/>
            </a:lnSpc>
            <a:spcBef>
              <a:spcPct val="0"/>
            </a:spcBef>
            <a:spcAft>
              <a:spcPct val="35000"/>
            </a:spcAft>
            <a:buNone/>
          </a:pPr>
          <a:r>
            <a:rPr lang="en-GB" sz="1500" kern="1200" dirty="0">
              <a:latin typeface="Poppins" panose="00000500000000000000" pitchFamily="2" charset="0"/>
              <a:cs typeface="Poppins" panose="00000500000000000000" pitchFamily="2" charset="0"/>
            </a:rPr>
            <a:t>Completes online survey  </a:t>
          </a:r>
        </a:p>
        <a:p>
          <a:pPr marL="0" lvl="0" indent="0" algn="l" defTabSz="666750">
            <a:lnSpc>
              <a:spcPct val="90000"/>
            </a:lnSpc>
            <a:spcBef>
              <a:spcPct val="0"/>
            </a:spcBef>
            <a:spcAft>
              <a:spcPct val="35000"/>
            </a:spcAft>
            <a:buNone/>
          </a:pPr>
          <a:r>
            <a:rPr lang="en-GB" sz="1500" kern="1200" dirty="0">
              <a:latin typeface="Poppins" panose="00000500000000000000" pitchFamily="2" charset="0"/>
              <a:cs typeface="Poppins" panose="00000500000000000000" pitchFamily="2" charset="0"/>
            </a:rPr>
            <a:t>only</a:t>
          </a:r>
        </a:p>
      </dsp:txBody>
      <dsp:txXfrm>
        <a:off x="6821465" y="2644714"/>
        <a:ext cx="2937216" cy="701563"/>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E473E5-2E7D-4224-8359-E0F0071DFE1D}" type="datetimeFigureOut">
              <a:rPr lang="en-GB" smtClean="0"/>
              <a:t>26/08/2026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A9FB73-1EA3-4489-B310-C11BB3A5DF0A}" type="slidenum">
              <a:rPr lang="en-GB" smtClean="0"/>
              <a:t>‹#›</a:t>
            </a:fld>
            <a:endParaRPr lang="en-GB"/>
          </a:p>
        </p:txBody>
      </p:sp>
    </p:spTree>
    <p:extLst>
      <p:ext uri="{BB962C8B-B14F-4D97-AF65-F5344CB8AC3E}">
        <p14:creationId xmlns:p14="http://schemas.microsoft.com/office/powerpoint/2010/main" val="1382282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6A9FB73-1EA3-4489-B310-C11BB3A5DF0A}" type="slidenum">
              <a:rPr lang="en-GB" smtClean="0"/>
              <a:t>2</a:t>
            </a:fld>
            <a:endParaRPr lang="en-GB"/>
          </a:p>
        </p:txBody>
      </p:sp>
    </p:spTree>
    <p:extLst>
      <p:ext uri="{BB962C8B-B14F-4D97-AF65-F5344CB8AC3E}">
        <p14:creationId xmlns:p14="http://schemas.microsoft.com/office/powerpoint/2010/main" val="546624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BB01D-2E2C-920A-3AA5-15E23B78ED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7F0EEF-4C81-F8FD-6EDC-5D95F3F831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659AC4-1195-7278-DA9E-053ABF82D2F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967020F-6CF9-19A8-4B89-A572533DB2B6}"/>
              </a:ext>
            </a:extLst>
          </p:cNvPr>
          <p:cNvSpPr>
            <a:spLocks noGrp="1"/>
          </p:cNvSpPr>
          <p:nvPr>
            <p:ph type="sldNum" sz="quarter" idx="5"/>
          </p:nvPr>
        </p:nvSpPr>
        <p:spPr/>
        <p:txBody>
          <a:bodyPr/>
          <a:lstStyle/>
          <a:p>
            <a:fld id="{56A9FB73-1EA3-4489-B310-C11BB3A5DF0A}" type="slidenum">
              <a:rPr lang="en-GB" smtClean="0"/>
              <a:t>19</a:t>
            </a:fld>
            <a:endParaRPr lang="en-GB"/>
          </a:p>
        </p:txBody>
      </p:sp>
    </p:spTree>
    <p:extLst>
      <p:ext uri="{BB962C8B-B14F-4D97-AF65-F5344CB8AC3E}">
        <p14:creationId xmlns:p14="http://schemas.microsoft.com/office/powerpoint/2010/main" val="831075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70B8C-5F9B-EE7E-B0FB-AEC050EA51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C773BC-0620-81EA-DFC6-A3EDF22DD5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BFD03D-6144-2EA7-D2F0-82CB03B8262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3187F94-CFD4-0CA5-4260-41E6C4B7DF78}"/>
              </a:ext>
            </a:extLst>
          </p:cNvPr>
          <p:cNvSpPr>
            <a:spLocks noGrp="1"/>
          </p:cNvSpPr>
          <p:nvPr>
            <p:ph type="sldNum" sz="quarter" idx="5"/>
          </p:nvPr>
        </p:nvSpPr>
        <p:spPr/>
        <p:txBody>
          <a:bodyPr/>
          <a:lstStyle/>
          <a:p>
            <a:fld id="{56A9FB73-1EA3-4489-B310-C11BB3A5DF0A}" type="slidenum">
              <a:rPr lang="en-GB" smtClean="0"/>
              <a:t>3</a:t>
            </a:fld>
            <a:endParaRPr lang="en-GB"/>
          </a:p>
        </p:txBody>
      </p:sp>
    </p:spTree>
    <p:extLst>
      <p:ext uri="{BB962C8B-B14F-4D97-AF65-F5344CB8AC3E}">
        <p14:creationId xmlns:p14="http://schemas.microsoft.com/office/powerpoint/2010/main" val="233865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6A9FB73-1EA3-4489-B310-C11BB3A5DF0A}" type="slidenum">
              <a:rPr lang="en-GB" smtClean="0"/>
              <a:t>4</a:t>
            </a:fld>
            <a:endParaRPr lang="en-GB"/>
          </a:p>
        </p:txBody>
      </p:sp>
    </p:spTree>
    <p:extLst>
      <p:ext uri="{BB962C8B-B14F-4D97-AF65-F5344CB8AC3E}">
        <p14:creationId xmlns:p14="http://schemas.microsoft.com/office/powerpoint/2010/main" val="2165171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2AD51-4F93-882F-DC91-949530D978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5198E5-0DA5-CE53-C1AB-237D0256B2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08CDAC-14E5-8F6F-5150-9FEED8CD76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FEA51D4-2B78-7774-379F-92E87B685A30}"/>
              </a:ext>
            </a:extLst>
          </p:cNvPr>
          <p:cNvSpPr>
            <a:spLocks noGrp="1"/>
          </p:cNvSpPr>
          <p:nvPr>
            <p:ph type="sldNum" sz="quarter" idx="5"/>
          </p:nvPr>
        </p:nvSpPr>
        <p:spPr/>
        <p:txBody>
          <a:bodyPr/>
          <a:lstStyle/>
          <a:p>
            <a:fld id="{56A9FB73-1EA3-4489-B310-C11BB3A5DF0A}" type="slidenum">
              <a:rPr lang="en-GB" smtClean="0"/>
              <a:t>5</a:t>
            </a:fld>
            <a:endParaRPr lang="en-GB"/>
          </a:p>
        </p:txBody>
      </p:sp>
    </p:spTree>
    <p:extLst>
      <p:ext uri="{BB962C8B-B14F-4D97-AF65-F5344CB8AC3E}">
        <p14:creationId xmlns:p14="http://schemas.microsoft.com/office/powerpoint/2010/main" val="3444607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4256A-6F22-8AE3-8DEF-1053F6BFEC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083F39-7BF7-446A-6E19-C5CDD5CFAC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772BE3-B1EE-4734-452C-4A68DC02AB2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45950AC-FE2D-B3E8-D44F-DDDAABE9CC69}"/>
              </a:ext>
            </a:extLst>
          </p:cNvPr>
          <p:cNvSpPr>
            <a:spLocks noGrp="1"/>
          </p:cNvSpPr>
          <p:nvPr>
            <p:ph type="sldNum" sz="quarter" idx="5"/>
          </p:nvPr>
        </p:nvSpPr>
        <p:spPr/>
        <p:txBody>
          <a:bodyPr/>
          <a:lstStyle/>
          <a:p>
            <a:fld id="{56A9FB73-1EA3-4489-B310-C11BB3A5DF0A}" type="slidenum">
              <a:rPr lang="en-GB" smtClean="0"/>
              <a:t>8</a:t>
            </a:fld>
            <a:endParaRPr lang="en-GB"/>
          </a:p>
        </p:txBody>
      </p:sp>
    </p:spTree>
    <p:extLst>
      <p:ext uri="{BB962C8B-B14F-4D97-AF65-F5344CB8AC3E}">
        <p14:creationId xmlns:p14="http://schemas.microsoft.com/office/powerpoint/2010/main" val="1880310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0D8F6-E9B5-BA17-5A04-C0D582247A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73C287-B51F-D3B3-E60B-AC20B00DBE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03BE0E-9A02-EC2D-4461-00E43146D41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12D4227-E062-FFED-FFA8-C668347A2B13}"/>
              </a:ext>
            </a:extLst>
          </p:cNvPr>
          <p:cNvSpPr>
            <a:spLocks noGrp="1"/>
          </p:cNvSpPr>
          <p:nvPr>
            <p:ph type="sldNum" sz="quarter" idx="5"/>
          </p:nvPr>
        </p:nvSpPr>
        <p:spPr/>
        <p:txBody>
          <a:bodyPr/>
          <a:lstStyle/>
          <a:p>
            <a:fld id="{56A9FB73-1EA3-4489-B310-C11BB3A5DF0A}" type="slidenum">
              <a:rPr lang="en-GB" smtClean="0"/>
              <a:t>9</a:t>
            </a:fld>
            <a:endParaRPr lang="en-GB"/>
          </a:p>
        </p:txBody>
      </p:sp>
    </p:spTree>
    <p:extLst>
      <p:ext uri="{BB962C8B-B14F-4D97-AF65-F5344CB8AC3E}">
        <p14:creationId xmlns:p14="http://schemas.microsoft.com/office/powerpoint/2010/main" val="1798760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6A9FB73-1EA3-4489-B310-C11BB3A5DF0A}" type="slidenum">
              <a:rPr lang="en-GB" smtClean="0"/>
              <a:t>15</a:t>
            </a:fld>
            <a:endParaRPr lang="en-GB"/>
          </a:p>
        </p:txBody>
      </p:sp>
    </p:spTree>
    <p:extLst>
      <p:ext uri="{BB962C8B-B14F-4D97-AF65-F5344CB8AC3E}">
        <p14:creationId xmlns:p14="http://schemas.microsoft.com/office/powerpoint/2010/main" val="3833286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20D66-A20A-F749-CC24-77D117B6BE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B35D59-315F-BF09-6C0E-6C8F1669BF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1CB70F-8D07-A89E-2949-8374657ED64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16D8D5-9F2E-E751-0B12-A7070DDBC558}"/>
              </a:ext>
            </a:extLst>
          </p:cNvPr>
          <p:cNvSpPr>
            <a:spLocks noGrp="1"/>
          </p:cNvSpPr>
          <p:nvPr>
            <p:ph type="sldNum" sz="quarter" idx="5"/>
          </p:nvPr>
        </p:nvSpPr>
        <p:spPr/>
        <p:txBody>
          <a:bodyPr/>
          <a:lstStyle/>
          <a:p>
            <a:fld id="{56A9FB73-1EA3-4489-B310-C11BB3A5DF0A}" type="slidenum">
              <a:rPr lang="en-GB" smtClean="0"/>
              <a:t>17</a:t>
            </a:fld>
            <a:endParaRPr lang="en-GB"/>
          </a:p>
        </p:txBody>
      </p:sp>
    </p:spTree>
    <p:extLst>
      <p:ext uri="{BB962C8B-B14F-4D97-AF65-F5344CB8AC3E}">
        <p14:creationId xmlns:p14="http://schemas.microsoft.com/office/powerpoint/2010/main" val="2885310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60C22-90B9-9622-935D-5CCB71F4D8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7B53F-CB31-E63C-9DDE-6ADA94D5EB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8D60AF-6EAE-E729-BB32-10DB8B0EE55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3852834-86D8-2603-5C37-7B7090B20121}"/>
              </a:ext>
            </a:extLst>
          </p:cNvPr>
          <p:cNvSpPr>
            <a:spLocks noGrp="1"/>
          </p:cNvSpPr>
          <p:nvPr>
            <p:ph type="sldNum" sz="quarter" idx="5"/>
          </p:nvPr>
        </p:nvSpPr>
        <p:spPr/>
        <p:txBody>
          <a:bodyPr/>
          <a:lstStyle/>
          <a:p>
            <a:fld id="{56A9FB73-1EA3-4489-B310-C11BB3A5DF0A}" type="slidenum">
              <a:rPr lang="en-GB" smtClean="0"/>
              <a:t>18</a:t>
            </a:fld>
            <a:endParaRPr lang="en-GB"/>
          </a:p>
        </p:txBody>
      </p:sp>
    </p:spTree>
    <p:extLst>
      <p:ext uri="{BB962C8B-B14F-4D97-AF65-F5344CB8AC3E}">
        <p14:creationId xmlns:p14="http://schemas.microsoft.com/office/powerpoint/2010/main" val="1321142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339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2A2556-9A45-4303-874C-05AAC1040475}"/>
              </a:ext>
            </a:extLst>
          </p:cNvPr>
          <p:cNvSpPr>
            <a:spLocks noGrp="1"/>
          </p:cNvSpPr>
          <p:nvPr>
            <p:ph type="dt" sz="half" idx="10"/>
          </p:nvPr>
        </p:nvSpPr>
        <p:spPr/>
        <p:txBody>
          <a:bodyPr/>
          <a:lstStyle/>
          <a:p>
            <a:fld id="{1B6CA8F0-9861-4164-A208-D55C1D417134}" type="datetimeFigureOut">
              <a:rPr lang="en-GB" smtClean="0"/>
              <a:t>26/08/2026</a:t>
            </a:fld>
            <a:endParaRPr lang="en-GB"/>
          </a:p>
        </p:txBody>
      </p:sp>
      <p:sp>
        <p:nvSpPr>
          <p:cNvPr id="3" name="Footer Placeholder 2">
            <a:extLst>
              <a:ext uri="{FF2B5EF4-FFF2-40B4-BE49-F238E27FC236}">
                <a16:creationId xmlns:a16="http://schemas.microsoft.com/office/drawing/2014/main" id="{A93583AC-88C2-4169-8F6F-FFD9C061A9C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933C9D8-5DAD-473F-86A4-A076EE355C98}"/>
              </a:ext>
            </a:extLst>
          </p:cNvPr>
          <p:cNvSpPr>
            <a:spLocks noGrp="1"/>
          </p:cNvSpPr>
          <p:nvPr>
            <p:ph type="sldNum" sz="quarter" idx="12"/>
          </p:nvPr>
        </p:nvSpPr>
        <p:spPr/>
        <p:txBody>
          <a:bodyPr/>
          <a:lstStyle/>
          <a:p>
            <a:fld id="{05248B74-C06A-43E2-BDF6-47BC33F77974}" type="slidenum">
              <a:rPr lang="en-GB" smtClean="0"/>
              <a:t>‹#›</a:t>
            </a:fld>
            <a:endParaRPr lang="en-GB"/>
          </a:p>
        </p:txBody>
      </p:sp>
    </p:spTree>
    <p:extLst>
      <p:ext uri="{BB962C8B-B14F-4D97-AF65-F5344CB8AC3E}">
        <p14:creationId xmlns:p14="http://schemas.microsoft.com/office/powerpoint/2010/main" val="20504054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8662853"/>
      </p:ext>
    </p:extLst>
  </p:cSld>
  <p:clrMap bg1="lt1" tx1="dk1" bg2="lt2" tx2="dk2" accent1="accent1" accent2="accent2" accent3="accent3" accent4="accent4" accent5="accent5" accent6="accent6" hlink="hlink" folHlink="folHlink"/>
  <p:sldLayoutIdLst>
    <p:sldLayoutId id="2147483661" r:id="rId1"/>
    <p:sldLayoutId id="2147483663" r:id="rId2"/>
  </p:sldLayoutIdLst>
  <p:txStyles>
    <p:titleStyle>
      <a:lvl1pPr algn="l" defTabSz="914377" rtl="0" eaLnBrk="1" latinLnBrk="0" hangingPunct="1">
        <a:lnSpc>
          <a:spcPct val="90000"/>
        </a:lnSpc>
        <a:spcBef>
          <a:spcPct val="0"/>
        </a:spcBef>
        <a:buNone/>
        <a:defRPr sz="3067" b="1" i="0" kern="1200">
          <a:solidFill>
            <a:schemeClr val="accent1"/>
          </a:solidFill>
          <a:latin typeface="Poppins" panose="02000000000000000000" pitchFamily="2" charset="77"/>
          <a:ea typeface="+mj-ea"/>
          <a:cs typeface="Poppins" panose="02000000000000000000" pitchFamily="2" charset="77"/>
        </a:defRPr>
      </a:lvl1pPr>
    </p:titleStyle>
    <p:bodyStyle>
      <a:lvl1pPr marL="0" indent="0" algn="l" defTabSz="914377" rtl="0" eaLnBrk="1" latinLnBrk="0" hangingPunct="1">
        <a:lnSpc>
          <a:spcPts val="2507"/>
        </a:lnSpc>
        <a:spcBef>
          <a:spcPts val="1000"/>
        </a:spcBef>
        <a:buFont typeface="Arial" panose="020B0604020202020204" pitchFamily="34" charset="0"/>
        <a:buNone/>
        <a:defRPr sz="1867" b="0" i="0" kern="1200">
          <a:solidFill>
            <a:schemeClr val="tx1"/>
          </a:solidFill>
          <a:latin typeface="Poppins Light" pitchFamily="2" charset="77"/>
          <a:ea typeface="+mn-ea"/>
          <a:cs typeface="Poppins Light" pitchFamily="2" charset="77"/>
        </a:defRPr>
      </a:lvl1pPr>
      <a:lvl2pPr marL="685783" indent="-228594" algn="l" defTabSz="914377" rtl="0" eaLnBrk="1" latinLnBrk="0" hangingPunct="1">
        <a:lnSpc>
          <a:spcPts val="2507"/>
        </a:lnSpc>
        <a:spcBef>
          <a:spcPts val="1000"/>
        </a:spcBef>
        <a:buFont typeface="Arial" panose="020B0604020202020204" pitchFamily="34" charset="0"/>
        <a:buChar char="•"/>
        <a:defRPr sz="1867" b="0" i="0" kern="1200">
          <a:solidFill>
            <a:schemeClr val="tx1"/>
          </a:solidFill>
          <a:latin typeface="Poppins Light" pitchFamily="2" charset="77"/>
          <a:ea typeface="+mn-ea"/>
          <a:cs typeface="Poppins Light" pitchFamily="2" charset="77"/>
        </a:defRPr>
      </a:lvl2pPr>
      <a:lvl3pPr marL="1142971" indent="-228594" algn="l" defTabSz="914377" rtl="0" eaLnBrk="1" latinLnBrk="0" hangingPunct="1">
        <a:lnSpc>
          <a:spcPct val="90000"/>
        </a:lnSpc>
        <a:spcBef>
          <a:spcPts val="500"/>
        </a:spcBef>
        <a:buFont typeface="Arial" panose="020B0604020202020204" pitchFamily="34" charset="0"/>
        <a:buChar char="•"/>
        <a:defRPr sz="1867" b="0" i="0" kern="1200">
          <a:solidFill>
            <a:schemeClr val="tx1"/>
          </a:solidFill>
          <a:latin typeface="Poppins" panose="02000000000000000000" pitchFamily="2" charset="77"/>
          <a:ea typeface="+mn-ea"/>
          <a:cs typeface="Poppins" panose="02000000000000000000" pitchFamily="2" charset="77"/>
        </a:defRPr>
      </a:lvl3pPr>
      <a:lvl4pPr marL="1600160" indent="-228594" algn="l" defTabSz="914377" rtl="0" eaLnBrk="1" latinLnBrk="0" hangingPunct="1">
        <a:lnSpc>
          <a:spcPct val="90000"/>
        </a:lnSpc>
        <a:spcBef>
          <a:spcPts val="500"/>
        </a:spcBef>
        <a:buFont typeface="Arial" panose="020B0604020202020204" pitchFamily="34" charset="0"/>
        <a:buChar char="•"/>
        <a:defRPr sz="1867" b="0" i="0" kern="1200">
          <a:solidFill>
            <a:schemeClr val="tx1"/>
          </a:solidFill>
          <a:latin typeface="Poppins" panose="02000000000000000000" pitchFamily="2" charset="77"/>
          <a:ea typeface="+mn-ea"/>
          <a:cs typeface="Poppins" panose="02000000000000000000" pitchFamily="2" charset="77"/>
        </a:defRPr>
      </a:lvl4pPr>
      <a:lvl5pPr marL="2057349" indent="-228594" algn="l" defTabSz="914377" rtl="0" eaLnBrk="1" latinLnBrk="0" hangingPunct="1">
        <a:lnSpc>
          <a:spcPct val="90000"/>
        </a:lnSpc>
        <a:spcBef>
          <a:spcPts val="500"/>
        </a:spcBef>
        <a:buFont typeface="Arial" panose="020B0604020202020204" pitchFamily="34" charset="0"/>
        <a:buChar char="•"/>
        <a:defRPr sz="1867" b="0" i="0" kern="1200">
          <a:solidFill>
            <a:schemeClr val="tx1"/>
          </a:solidFill>
          <a:latin typeface="Poppins" panose="02000000000000000000" pitchFamily="2" charset="77"/>
          <a:ea typeface="+mn-ea"/>
          <a:cs typeface="Poppins" panose="02000000000000000000" pitchFamily="2" charset="77"/>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sportengland-production-files.s3.eu-west-2.amazonaws.com/s3fs-public/2025-12/Active%20Lives%20Children%20and%20Young%20People%20Survey%20-%20academic%20year%202024-25%20report--.pdf?VersionId=IVi8OQWOGdjAiHq7IIuzIQv1JPiojXdz" TargetMode="External"/><Relationship Id="rId13" Type="http://schemas.openxmlformats.org/officeDocument/2006/relationships/image" Target="../media/image5.png"/><Relationship Id="rId3" Type="http://schemas.openxmlformats.org/officeDocument/2006/relationships/slide" Target="slide4.xml"/><Relationship Id="rId7" Type="http://schemas.openxmlformats.org/officeDocument/2006/relationships/hyperlink" Target="https://www.activepartnerships.org/active-partnerships" TargetMode="External"/><Relationship Id="rId12" Type="http://schemas.openxmlformats.org/officeDocument/2006/relationships/image" Target="../media/image4.svg"/><Relationship Id="rId2" Type="http://schemas.openxmlformats.org/officeDocument/2006/relationships/slide" Target="slide15.xml"/><Relationship Id="rId1" Type="http://schemas.openxmlformats.org/officeDocument/2006/relationships/slideLayout" Target="../slideLayouts/slideLayout2.xml"/><Relationship Id="rId6" Type="http://schemas.openxmlformats.org/officeDocument/2006/relationships/image" Target="../media/image1.svg"/><Relationship Id="rId11" Type="http://schemas.openxmlformats.org/officeDocument/2006/relationships/image" Target="../media/image3.svg"/><Relationship Id="rId5" Type="http://schemas.openxmlformats.org/officeDocument/2006/relationships/slide" Target="slide6.xml"/><Relationship Id="rId15" Type="http://schemas.openxmlformats.org/officeDocument/2006/relationships/image" Target="../media/image7.png"/><Relationship Id="rId10" Type="http://schemas.openxmlformats.org/officeDocument/2006/relationships/image" Target="../media/image2.svg"/><Relationship Id="rId4" Type="http://schemas.openxmlformats.org/officeDocument/2006/relationships/slide" Target="slide9.xml"/><Relationship Id="rId9" Type="http://schemas.openxmlformats.org/officeDocument/2006/relationships/slide" Target="slide1.xml"/><Relationship Id="rId1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image" Target="../media/image5.png"/><Relationship Id="rId2" Type="http://schemas.openxmlformats.org/officeDocument/2006/relationships/image" Target="../media/image15.sv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image" Target="../media/image5.png"/><Relationship Id="rId2" Type="http://schemas.openxmlformats.org/officeDocument/2006/relationships/image" Target="../media/image15.sv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image" Target="../media/image9.svg"/></Relationships>
</file>

<file path=ppt/slides/_rels/slide1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5.svg"/><Relationship Id="rId7" Type="http://schemas.openxmlformats.org/officeDocument/2006/relationships/hyperlink" Target="https://www.sportengland.org/research-and-data/data/active-lives?section=information-for-schools-section#school-resources-34768" TargetMode="External"/><Relationship Id="rId2" Type="http://schemas.microsoft.com/office/2018/10/relationships/comments" Target="../comments/modernComment_1DC_2ED1A65C.xml"/><Relationship Id="rId1" Type="http://schemas.openxmlformats.org/officeDocument/2006/relationships/slideLayout" Target="../slideLayouts/slideLayout2.xml"/><Relationship Id="rId6" Type="http://schemas.openxmlformats.org/officeDocument/2006/relationships/slide" Target="slide15.xml"/><Relationship Id="rId11" Type="http://schemas.openxmlformats.org/officeDocument/2006/relationships/image" Target="../media/image5.png"/><Relationship Id="rId5" Type="http://schemas.openxmlformats.org/officeDocument/2006/relationships/image" Target="../media/image9.svg"/><Relationship Id="rId10" Type="http://schemas.openxmlformats.org/officeDocument/2006/relationships/image" Target="../media/image6.png"/><Relationship Id="rId4" Type="http://schemas.openxmlformats.org/officeDocument/2006/relationships/slide" Target="slide1.xml"/><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5.svg"/><Relationship Id="rId7" Type="http://schemas.openxmlformats.org/officeDocument/2006/relationships/hyperlink" Target="https://www.sportengland.org/research-and-data/data/active-lives?section=information-for-schools-section#school-resources-34768" TargetMode="External"/><Relationship Id="rId2" Type="http://schemas.microsoft.com/office/2018/10/relationships/comments" Target="../comments/modernComment_1D5_B78318D6.xml"/><Relationship Id="rId1" Type="http://schemas.openxmlformats.org/officeDocument/2006/relationships/slideLayout" Target="../slideLayouts/slideLayout2.xml"/><Relationship Id="rId6" Type="http://schemas.openxmlformats.org/officeDocument/2006/relationships/slide" Target="slide15.xml"/><Relationship Id="rId11" Type="http://schemas.openxmlformats.org/officeDocument/2006/relationships/image" Target="../media/image5.png"/><Relationship Id="rId5" Type="http://schemas.openxmlformats.org/officeDocument/2006/relationships/image" Target="../media/image9.svg"/><Relationship Id="rId10" Type="http://schemas.openxmlformats.org/officeDocument/2006/relationships/image" Target="../media/image6.png"/><Relationship Id="rId4" Type="http://schemas.openxmlformats.org/officeDocument/2006/relationships/slide" Target="slide1.xml"/><Relationship Id="rId9"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5.svg"/><Relationship Id="rId7" Type="http://schemas.openxmlformats.org/officeDocument/2006/relationships/hyperlink" Target="https://www.sportengland.org/research-and-data/data/active-lives?section=information-for-schools-section#school-resources-34768" TargetMode="External"/><Relationship Id="rId2" Type="http://schemas.microsoft.com/office/2018/10/relationships/comments" Target="../comments/modernComment_1DF_38DE2B9E.xml"/><Relationship Id="rId1" Type="http://schemas.openxmlformats.org/officeDocument/2006/relationships/slideLayout" Target="../slideLayouts/slideLayout2.xml"/><Relationship Id="rId6" Type="http://schemas.openxmlformats.org/officeDocument/2006/relationships/slide" Target="slide15.xml"/><Relationship Id="rId11" Type="http://schemas.openxmlformats.org/officeDocument/2006/relationships/image" Target="../media/image5.png"/><Relationship Id="rId5" Type="http://schemas.openxmlformats.org/officeDocument/2006/relationships/image" Target="../media/image9.svg"/><Relationship Id="rId10" Type="http://schemas.openxmlformats.org/officeDocument/2006/relationships/image" Target="../media/image6.png"/><Relationship Id="rId4" Type="http://schemas.openxmlformats.org/officeDocument/2006/relationships/slide" Target="slide1.xml"/><Relationship Id="rId9"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hyperlink" Target="https://sportengland-production-files.s3.eu-west-2.amazonaws.com/s3fs-public/2024-08/A11%20-%20Y3-6%20school%20report%20example.pdf?VersionId=L6inXRmUUzk500Lyu8467V_ivz3kiL69" TargetMode="External"/><Relationship Id="rId13" Type="http://schemas.openxmlformats.org/officeDocument/2006/relationships/image" Target="../media/image6.png"/><Relationship Id="rId3" Type="http://schemas.microsoft.com/office/2018/10/relationships/comments" Target="../comments/modernComment_1BC_9E50C147.xml"/><Relationship Id="rId7" Type="http://schemas.openxmlformats.org/officeDocument/2006/relationships/hyperlink" Target="https://sportengland-production-files.s3.eu-west-2.amazonaws.com/s3fs-public/2021-08/A11-Y3-6-school-report-example.pdf?VersionId=MTCe9Dkeg70.tfnJtjKDgZAuSov5ZqDL" TargetMode="External"/><Relationship Id="rId12" Type="http://schemas.openxmlformats.org/officeDocument/2006/relationships/image" Target="../media/image9.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sportengland-production-files.s3.eu-west-2.amazonaws.com/s3fs-public/2024-11/C1%20-%20ESPO%20incentives%20brochure%202024-25.pdf?VersionId=FP08mHzwZ9EH6mb4eBEmNDWGKKhma381https://sportengland-production-files.s3.eu-west-2.amazonaws.com/s3fs-public/2024-11/C1%20-%20ESPO%20incentives%20brochure%202024-25.pdf?VersionId=FP08mHzwZ9EH6mb4eBEmNDWGKKhma381" TargetMode="External"/><Relationship Id="rId11" Type="http://schemas.openxmlformats.org/officeDocument/2006/relationships/slide" Target="slide1.xml"/><Relationship Id="rId5" Type="http://schemas.openxmlformats.org/officeDocument/2006/relationships/hyperlink" Target="https://sportengland-production-files.s3.eu-west-2.amazonaws.com/s3fs-public/2021-08/C1-ESPO-incentives-brochure-2021-22.pdf?VersionId=D_gH3WBkswQWuhprfoUwgOe7i7v_o_HS" TargetMode="External"/><Relationship Id="rId15" Type="http://schemas.openxmlformats.org/officeDocument/2006/relationships/hyperlink" Target="https://sportengland-production-files.s3.eu-west-2.amazonaws.com/s3fs-public/2021-08/B4-Y7-11-school-report-example.pdf?VersionId=7Lrx0d6z1ChqR.2ze1c5H8ttDoC1Bp0t" TargetMode="External"/><Relationship Id="rId10" Type="http://schemas.openxmlformats.org/officeDocument/2006/relationships/hyperlink" Target="https://sportengland-production-files.s3.eu-west-2.amazonaws.com/s3fs-public/2024-09/A10%20-%20Y1-2%20school%20report%20example.pdf?VersionId=lfp200ykwX4k7fygNwUsaLjUAqzNzkOb" TargetMode="External"/><Relationship Id="rId4" Type="http://schemas.openxmlformats.org/officeDocument/2006/relationships/image" Target="../media/image4.svg"/><Relationship Id="rId9" Type="http://schemas.openxmlformats.org/officeDocument/2006/relationships/hyperlink" Target="https://sportengland-production-files.s3.eu-west-2.amazonaws.com/s3fs-public/2021-08/A10-Y1-2-school-report-example.pdf?VersionId=X1R1Hu9fwRSCCnlYPaE1uNEZUzhYKeDA" TargetMode="External"/><Relationship Id="rId1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hyperlink" Target="https://www.gov.uk/government/publications/healthy-schools-rating-scheme" TargetMode="External"/><Relationship Id="rId3" Type="http://schemas.openxmlformats.org/officeDocument/2006/relationships/image" Target="../media/image4.svg"/><Relationship Id="rId7" Type="http://schemas.openxmlformats.org/officeDocument/2006/relationships/image" Target="../media/image5.png"/><Relationship Id="rId2" Type="http://schemas.microsoft.com/office/2018/10/relationships/comments" Target="../comments/modernComment_1E1_398B2E8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9.svg"/><Relationship Id="rId10" Type="http://schemas.openxmlformats.org/officeDocument/2006/relationships/hyperlink" Target="https://www.sportengland.org/research-and-data/data/active-lives?section=information-for-schools-section#school-resources-34768" TargetMode="External"/><Relationship Id="rId4" Type="http://schemas.openxmlformats.org/officeDocument/2006/relationships/slide" Target="slide1.xml"/><Relationship Id="rId9" Type="http://schemas.openxmlformats.org/officeDocument/2006/relationships/slide" Target="slide15.xml"/></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18/10/relationships/comments" Target="../comments/modernComment_1DD_615FD0E2.xml"/><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svg"/><Relationship Id="rId11" Type="http://schemas.openxmlformats.org/officeDocument/2006/relationships/image" Target="../media/image20.jpg"/><Relationship Id="rId5" Type="http://schemas.openxmlformats.org/officeDocument/2006/relationships/image" Target="../media/image9.svg"/><Relationship Id="rId10" Type="http://schemas.openxmlformats.org/officeDocument/2006/relationships/hyperlink" Target="https://www.sportengland.org/research-and-data/data/active-lives?section=information-for-schools-section#school-resources-34768" TargetMode="External"/><Relationship Id="rId4" Type="http://schemas.openxmlformats.org/officeDocument/2006/relationships/image" Target="../media/image15.svg"/><Relationship Id="rId9" Type="http://schemas.openxmlformats.org/officeDocument/2006/relationships/image" Target="../media/image19.jpeg"/></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18/10/relationships/comments" Target="../comments/modernComment_1DE_5CD71DF1.xml"/><Relationship Id="rId7"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3.svg"/><Relationship Id="rId11" Type="http://schemas.openxmlformats.org/officeDocument/2006/relationships/image" Target="../media/image20.jpg"/><Relationship Id="rId5" Type="http://schemas.openxmlformats.org/officeDocument/2006/relationships/image" Target="../media/image9.svg"/><Relationship Id="rId10" Type="http://schemas.openxmlformats.org/officeDocument/2006/relationships/hyperlink" Target="https://www.sportengland.org/research-and-data/data/active-lives?section=information-for-schools-section#school-resources-34768" TargetMode="External"/><Relationship Id="rId4" Type="http://schemas.openxmlformats.org/officeDocument/2006/relationships/image" Target="../media/image15.svg"/><Relationship Id="rId9" Type="http://schemas.openxmlformats.org/officeDocument/2006/relationships/image" Target="../media/image19.jpeg"/></Relationships>
</file>

<file path=ppt/slides/_rels/slide1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5.sv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3.svg"/><Relationship Id="rId10" Type="http://schemas.openxmlformats.org/officeDocument/2006/relationships/image" Target="../media/image20.jpg"/><Relationship Id="rId4" Type="http://schemas.openxmlformats.org/officeDocument/2006/relationships/image" Target="../media/image9.svg"/><Relationship Id="rId9" Type="http://schemas.openxmlformats.org/officeDocument/2006/relationships/hyperlink" Target="https://www.sportengland.org/research-and-data/data/active-lives?section=information-for-schools-section#school-resources-34768" TargetMode="External"/></Relationships>
</file>

<file path=ppt/slides/_rels/slide2.xml.rels><?xml version="1.0" encoding="UTF-8" standalone="yes"?>
<Relationships xmlns="http://schemas.openxmlformats.org/package/2006/relationships"><Relationship Id="rId8" Type="http://schemas.openxmlformats.org/officeDocument/2006/relationships/slide" Target="slide1.xml"/><Relationship Id="rId13" Type="http://schemas.openxmlformats.org/officeDocument/2006/relationships/image" Target="../media/image7.png"/><Relationship Id="rId3" Type="http://schemas.microsoft.com/office/2018/10/relationships/comments" Target="../comments/modernComment_1D8_F1946493.xml"/><Relationship Id="rId7" Type="http://schemas.openxmlformats.org/officeDocument/2006/relationships/image" Target="../media/image4.svg"/><Relationship Id="rId12"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svg"/><Relationship Id="rId11" Type="http://schemas.openxmlformats.org/officeDocument/2006/relationships/image" Target="../media/image5.png"/><Relationship Id="rId5" Type="http://schemas.openxmlformats.org/officeDocument/2006/relationships/hyperlink" Target="https://www.sportengland.org/research-and-data/data/active-lives?section=information-for-schools-section#school-resources-34768" TargetMode="External"/><Relationship Id="rId10" Type="http://schemas.openxmlformats.org/officeDocument/2006/relationships/image" Target="../media/image10.svg"/><Relationship Id="rId4" Type="http://schemas.openxmlformats.org/officeDocument/2006/relationships/slide" Target="slide15.xml"/><Relationship Id="rId9" Type="http://schemas.openxmlformats.org/officeDocument/2006/relationships/image" Target="../media/image9.sv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sv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slide" Target="slide1.xml"/><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slide" Target="slide1.xml"/><Relationship Id="rId3" Type="http://schemas.microsoft.com/office/2018/10/relationships/comments" Target="../comments/modernComment_1D9_88078E81.xml"/><Relationship Id="rId7" Type="http://schemas.openxmlformats.org/officeDocument/2006/relationships/image" Target="../media/image4.svg"/><Relationship Id="rId12"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svg"/><Relationship Id="rId11" Type="http://schemas.openxmlformats.org/officeDocument/2006/relationships/image" Target="../media/image12.svg"/><Relationship Id="rId5" Type="http://schemas.openxmlformats.org/officeDocument/2006/relationships/hyperlink" Target="https://www.sportengland.org/research-and-data/data/active-lives?section=information-for-schools-section#school-resources-34768" TargetMode="External"/><Relationship Id="rId10" Type="http://schemas.openxmlformats.org/officeDocument/2006/relationships/image" Target="../media/image5.png"/><Relationship Id="rId4" Type="http://schemas.openxmlformats.org/officeDocument/2006/relationships/slide" Target="slide15.xml"/><Relationship Id="rId9" Type="http://schemas.openxmlformats.org/officeDocument/2006/relationships/image" Target="../media/image9.svg"/></Relationships>
</file>

<file path=ppt/slides/_rels/slide5.xml.rels><?xml version="1.0" encoding="UTF-8" standalone="yes"?>
<Relationships xmlns="http://schemas.openxmlformats.org/package/2006/relationships"><Relationship Id="rId8" Type="http://schemas.openxmlformats.org/officeDocument/2006/relationships/slide" Target="slide1.xml"/><Relationship Id="rId13" Type="http://schemas.openxmlformats.org/officeDocument/2006/relationships/diagramData" Target="../diagrams/data1.xml"/><Relationship Id="rId18" Type="http://schemas.openxmlformats.org/officeDocument/2006/relationships/image" Target="../media/image13.svg"/><Relationship Id="rId3" Type="http://schemas.microsoft.com/office/2018/10/relationships/comments" Target="../comments/modernComment_1E2_E7D8CAE5.xml"/><Relationship Id="rId7" Type="http://schemas.openxmlformats.org/officeDocument/2006/relationships/image" Target="../media/image4.svg"/><Relationship Id="rId12" Type="http://schemas.openxmlformats.org/officeDocument/2006/relationships/image" Target="../media/image6.png"/><Relationship Id="rId17" Type="http://schemas.microsoft.com/office/2007/relationships/diagramDrawing" Target="../diagrams/drawing1.xml"/><Relationship Id="rId2" Type="http://schemas.openxmlformats.org/officeDocument/2006/relationships/notesSlide" Target="../notesSlides/notesSlide4.xml"/><Relationship Id="rId16" Type="http://schemas.openxmlformats.org/officeDocument/2006/relationships/diagramColors" Target="../diagrams/colors1.xml"/><Relationship Id="rId1" Type="http://schemas.openxmlformats.org/officeDocument/2006/relationships/slideLayout" Target="../slideLayouts/slideLayout2.xml"/><Relationship Id="rId6" Type="http://schemas.openxmlformats.org/officeDocument/2006/relationships/image" Target="../media/image11.svg"/><Relationship Id="rId11" Type="http://schemas.openxmlformats.org/officeDocument/2006/relationships/image" Target="../media/image12.svg"/><Relationship Id="rId5" Type="http://schemas.openxmlformats.org/officeDocument/2006/relationships/hyperlink" Target="https://www.sportengland.org/research-and-data/data/active-lives?section=information-for-schools-section#school-resources-34768" TargetMode="External"/><Relationship Id="rId15" Type="http://schemas.openxmlformats.org/officeDocument/2006/relationships/diagramQuickStyle" Target="../diagrams/quickStyle1.xml"/><Relationship Id="rId10" Type="http://schemas.openxmlformats.org/officeDocument/2006/relationships/image" Target="../media/image5.png"/><Relationship Id="rId19" Type="http://schemas.openxmlformats.org/officeDocument/2006/relationships/image" Target="../media/image14.svg"/><Relationship Id="rId4" Type="http://schemas.openxmlformats.org/officeDocument/2006/relationships/slide" Target="slide15.xml"/><Relationship Id="rId9" Type="http://schemas.openxmlformats.org/officeDocument/2006/relationships/image" Target="../media/image9.svg"/><Relationship Id="rId1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hyperlink" Target="https://www.sportengland.org/research-and-data/data/active-lives?section=information-for-schools-section#school-resources-34768" TargetMode="External"/><Relationship Id="rId3" Type="http://schemas.openxmlformats.org/officeDocument/2006/relationships/image" Target="../media/image15.svg"/><Relationship Id="rId7" Type="http://schemas.openxmlformats.org/officeDocument/2006/relationships/slide" Target="slide15.xml"/><Relationship Id="rId2" Type="http://schemas.microsoft.com/office/2018/10/relationships/comments" Target="../comments/modernComment_1BA_9B6BF07B.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9.svg"/><Relationship Id="rId10" Type="http://schemas.openxmlformats.org/officeDocument/2006/relationships/image" Target="../media/image6.png"/><Relationship Id="rId4" Type="http://schemas.openxmlformats.org/officeDocument/2006/relationships/slide" Target="slide1.xml"/><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image" Target="../media/image6.png"/><Relationship Id="rId2" Type="http://schemas.openxmlformats.org/officeDocument/2006/relationships/image" Target="../media/image15.sv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6.svg"/><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7.svg"/><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18/10/relationships/comments" Target="../comments/modernComment_1DA_1C1A779A.xml"/><Relationship Id="rId7" Type="http://schemas.openxmlformats.org/officeDocument/2006/relationships/image" Target="../media/image6.png"/><Relationship Id="rId12"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svg"/><Relationship Id="rId11" Type="http://schemas.openxmlformats.org/officeDocument/2006/relationships/hyperlink" Target="https://www.sportengland.org/research-and-data/data/active-lives?section=information-for-schools-section#school-resources-34768" TargetMode="External"/><Relationship Id="rId5" Type="http://schemas.openxmlformats.org/officeDocument/2006/relationships/image" Target="../media/image9.svg"/><Relationship Id="rId10" Type="http://schemas.openxmlformats.org/officeDocument/2006/relationships/image" Target="../media/image19.jpeg"/><Relationship Id="rId4" Type="http://schemas.openxmlformats.org/officeDocument/2006/relationships/image" Target="../media/image15.sv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rapezoid 20">
            <a:hlinkClick r:id="rId2" action="ppaction://hlinksldjump"/>
            <a:extLst>
              <a:ext uri="{FF2B5EF4-FFF2-40B4-BE49-F238E27FC236}">
                <a16:creationId xmlns:a16="http://schemas.microsoft.com/office/drawing/2014/main" id="{7E03FE12-BDCF-41AB-12C6-362A304F5983}"/>
              </a:ext>
            </a:extLst>
          </p:cNvPr>
          <p:cNvSpPr/>
          <p:nvPr/>
        </p:nvSpPr>
        <p:spPr>
          <a:xfrm rot="5400000">
            <a:off x="8413381" y="4731406"/>
            <a:ext cx="924222" cy="3128524"/>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6">
            <a:hlinkClick r:id="rId3" action="ppaction://hlinksldjump"/>
            <a:extLst>
              <a:ext uri="{FF2B5EF4-FFF2-40B4-BE49-F238E27FC236}">
                <a16:creationId xmlns:a16="http://schemas.microsoft.com/office/drawing/2014/main" id="{52A442ED-26B0-80D1-4072-1691CB193AF9}"/>
              </a:ext>
            </a:extLst>
          </p:cNvPr>
          <p:cNvSpPr/>
          <p:nvPr/>
        </p:nvSpPr>
        <p:spPr>
          <a:xfrm rot="16200000">
            <a:off x="8291298" y="3821222"/>
            <a:ext cx="1029982" cy="3203423"/>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apezoid 16">
            <a:hlinkClick r:id="rId3" action="ppaction://hlinksldjump"/>
            <a:extLst>
              <a:ext uri="{FF2B5EF4-FFF2-40B4-BE49-F238E27FC236}">
                <a16:creationId xmlns:a16="http://schemas.microsoft.com/office/drawing/2014/main" id="{D58B8266-255F-6358-5B41-E25449FBBDDA}"/>
              </a:ext>
            </a:extLst>
          </p:cNvPr>
          <p:cNvSpPr/>
          <p:nvPr/>
        </p:nvSpPr>
        <p:spPr>
          <a:xfrm rot="16200000">
            <a:off x="8260910" y="1995321"/>
            <a:ext cx="1029982" cy="3203423"/>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 Diagonal Corner of Rectangle 22">
            <a:extLst>
              <a:ext uri="{FF2B5EF4-FFF2-40B4-BE49-F238E27FC236}">
                <a16:creationId xmlns:a16="http://schemas.microsoft.com/office/drawing/2014/main" id="{CA0CB3E0-A332-7E4D-A116-7CD8AC84398D}"/>
              </a:ext>
            </a:extLst>
          </p:cNvPr>
          <p:cNvSpPr/>
          <p:nvPr/>
        </p:nvSpPr>
        <p:spPr>
          <a:xfrm>
            <a:off x="778161" y="1778704"/>
            <a:ext cx="5327506" cy="3761006"/>
          </a:xfrm>
          <a:prstGeom prst="round2DiagRect">
            <a:avLst>
              <a:gd name="adj1" fmla="val 0"/>
              <a:gd name="adj2" fmla="val 1839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216000" rIns="360000" bIns="0" rtlCol="0" anchor="t" anchorCtr="0">
            <a:normAutofit/>
          </a:bodyPr>
          <a:lstStyle/>
          <a:p>
            <a:pPr algn="ctr">
              <a:spcBef>
                <a:spcPts val="600"/>
              </a:spcBef>
            </a:pPr>
            <a:r>
              <a:rPr lang="en-US" sz="3600" b="1" dirty="0">
                <a:solidFill>
                  <a:schemeClr val="bg1"/>
                </a:solidFill>
                <a:latin typeface="Poppins Black" pitchFamily="2" charset="77"/>
                <a:cs typeface="Poppins Black" pitchFamily="2" charset="77"/>
              </a:rPr>
              <a:t>Active Lives </a:t>
            </a:r>
          </a:p>
          <a:p>
            <a:pPr algn="ctr">
              <a:spcBef>
                <a:spcPts val="600"/>
              </a:spcBef>
            </a:pPr>
            <a:r>
              <a:rPr lang="en-US" sz="2400" b="1" dirty="0">
                <a:solidFill>
                  <a:schemeClr val="tx2">
                    <a:lumMod val="20000"/>
                    <a:lumOff val="80000"/>
                  </a:schemeClr>
                </a:solidFill>
                <a:latin typeface="Poppins SemiBold" panose="02000000000000000000" pitchFamily="2" charset="77"/>
                <a:cs typeface="Poppins SemiBold" panose="02000000000000000000" pitchFamily="2" charset="77"/>
              </a:rPr>
              <a:t>Children and Young </a:t>
            </a:r>
            <a:br>
              <a:rPr lang="en-US" sz="2400" b="1" dirty="0">
                <a:solidFill>
                  <a:schemeClr val="tx2">
                    <a:lumMod val="20000"/>
                    <a:lumOff val="80000"/>
                  </a:schemeClr>
                </a:solidFill>
                <a:latin typeface="Poppins SemiBold" panose="02000000000000000000" pitchFamily="2" charset="77"/>
                <a:cs typeface="Poppins SemiBold" panose="02000000000000000000" pitchFamily="2" charset="77"/>
              </a:rPr>
            </a:br>
            <a:r>
              <a:rPr lang="en-US" sz="2400" b="1" dirty="0">
                <a:solidFill>
                  <a:schemeClr val="tx2">
                    <a:lumMod val="20000"/>
                    <a:lumOff val="80000"/>
                  </a:schemeClr>
                </a:solidFill>
                <a:latin typeface="Poppins SemiBold" panose="02000000000000000000" pitchFamily="2" charset="77"/>
                <a:cs typeface="Poppins SemiBold" panose="02000000000000000000" pitchFamily="2" charset="77"/>
              </a:rPr>
              <a:t>People survey</a:t>
            </a:r>
          </a:p>
          <a:p>
            <a:pPr algn="ctr">
              <a:spcBef>
                <a:spcPts val="600"/>
              </a:spcBef>
            </a:pPr>
            <a:r>
              <a:rPr lang="en-US" dirty="0">
                <a:solidFill>
                  <a:schemeClr val="bg1"/>
                </a:solidFill>
                <a:latin typeface="Poppins Light" pitchFamily="2" charset="77"/>
                <a:cs typeface="Poppins Light" pitchFamily="2" charset="77"/>
              </a:rPr>
              <a:t>Understanding pupils’ levels of participation and attitudes to</a:t>
            </a:r>
            <a:br>
              <a:rPr lang="en-US" dirty="0">
                <a:solidFill>
                  <a:schemeClr val="bg1"/>
                </a:solidFill>
                <a:latin typeface="Poppins Light" pitchFamily="2" charset="77"/>
                <a:cs typeface="Poppins Light" pitchFamily="2" charset="77"/>
              </a:rPr>
            </a:br>
            <a:r>
              <a:rPr lang="en-US" dirty="0">
                <a:solidFill>
                  <a:schemeClr val="bg1"/>
                </a:solidFill>
                <a:latin typeface="Poppins Light" pitchFamily="2" charset="77"/>
                <a:cs typeface="Poppins Light" pitchFamily="2" charset="77"/>
              </a:rPr>
              <a:t>sport and physical activity to help them move more.</a:t>
            </a:r>
          </a:p>
        </p:txBody>
      </p:sp>
      <p:sp>
        <p:nvSpPr>
          <p:cNvPr id="21" name="Trapezoid 20">
            <a:hlinkClick r:id="rId2" action="ppaction://hlinksldjump"/>
            <a:extLst>
              <a:ext uri="{FF2B5EF4-FFF2-40B4-BE49-F238E27FC236}">
                <a16:creationId xmlns:a16="http://schemas.microsoft.com/office/drawing/2014/main" id="{31A64A57-54C7-6244-A94F-3A093B8B5C62}"/>
              </a:ext>
            </a:extLst>
          </p:cNvPr>
          <p:cNvSpPr/>
          <p:nvPr/>
        </p:nvSpPr>
        <p:spPr>
          <a:xfrm rot="5400000">
            <a:off x="8448396" y="2801051"/>
            <a:ext cx="1046083" cy="3433077"/>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4" action="ppaction://hlinksldjump"/>
            <a:extLst>
              <a:ext uri="{FF2B5EF4-FFF2-40B4-BE49-F238E27FC236}">
                <a16:creationId xmlns:a16="http://schemas.microsoft.com/office/drawing/2014/main" id="{343C49DB-5C4F-AC4A-B67E-984919DEC2A8}"/>
              </a:ext>
            </a:extLst>
          </p:cNvPr>
          <p:cNvSpPr/>
          <p:nvPr/>
        </p:nvSpPr>
        <p:spPr>
          <a:xfrm>
            <a:off x="7401948" y="4140602"/>
            <a:ext cx="2693007" cy="769441"/>
          </a:xfrm>
          <a:prstGeom prst="rect">
            <a:avLst/>
          </a:prstGeom>
        </p:spPr>
        <p:txBody>
          <a:bodyPr wrap="square">
            <a:spAutoFit/>
          </a:bodyPr>
          <a:lstStyle/>
          <a:p>
            <a:pPr algn="ctr"/>
            <a:r>
              <a:rPr lang="en-US" sz="2200" b="1" i="1" dirty="0">
                <a:latin typeface="Poppins SemiBold" pitchFamily="2" charset="77"/>
                <a:cs typeface="Poppins SemiBold" pitchFamily="2" charset="77"/>
              </a:rPr>
              <a:t>Movement monitor</a:t>
            </a:r>
          </a:p>
        </p:txBody>
      </p:sp>
      <p:sp>
        <p:nvSpPr>
          <p:cNvPr id="19" name="Trapezoid 18">
            <a:hlinkClick r:id="rId5" action="ppaction://hlinksldjump"/>
            <a:extLst>
              <a:ext uri="{FF2B5EF4-FFF2-40B4-BE49-F238E27FC236}">
                <a16:creationId xmlns:a16="http://schemas.microsoft.com/office/drawing/2014/main" id="{9F4D5EB1-0619-FF4C-AAB4-173525CA3BDE}"/>
              </a:ext>
            </a:extLst>
          </p:cNvPr>
          <p:cNvSpPr/>
          <p:nvPr/>
        </p:nvSpPr>
        <p:spPr>
          <a:xfrm rot="5400000">
            <a:off x="8256055" y="1134013"/>
            <a:ext cx="1059704" cy="3130418"/>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5" action="ppaction://hlinksldjump"/>
            <a:extLst>
              <a:ext uri="{FF2B5EF4-FFF2-40B4-BE49-F238E27FC236}">
                <a16:creationId xmlns:a16="http://schemas.microsoft.com/office/drawing/2014/main" id="{97E2B6DB-28BC-8E4E-BABB-39E7A6C2F97C}"/>
              </a:ext>
            </a:extLst>
          </p:cNvPr>
          <p:cNvSpPr/>
          <p:nvPr/>
        </p:nvSpPr>
        <p:spPr>
          <a:xfrm>
            <a:off x="7689227" y="3413232"/>
            <a:ext cx="2542684" cy="430887"/>
          </a:xfrm>
          <a:prstGeom prst="rect">
            <a:avLst/>
          </a:prstGeom>
        </p:spPr>
        <p:txBody>
          <a:bodyPr wrap="none">
            <a:spAutoFit/>
          </a:bodyPr>
          <a:lstStyle/>
          <a:p>
            <a:pPr algn="ctr"/>
            <a:r>
              <a:rPr lang="en-US" sz="2200" b="1" i="1" dirty="0">
                <a:latin typeface="Poppins SemiBold" pitchFamily="2" charset="77"/>
                <a:cs typeface="Poppins SemiBold" pitchFamily="2" charset="77"/>
              </a:rPr>
              <a:t>Contact parents</a:t>
            </a:r>
          </a:p>
        </p:txBody>
      </p:sp>
      <p:sp>
        <p:nvSpPr>
          <p:cNvPr id="17" name="Trapezoid 16">
            <a:hlinkClick r:id="rId3" action="ppaction://hlinksldjump"/>
            <a:extLst>
              <a:ext uri="{FF2B5EF4-FFF2-40B4-BE49-F238E27FC236}">
                <a16:creationId xmlns:a16="http://schemas.microsoft.com/office/drawing/2014/main" id="{FEF36940-9F43-C646-BFFB-3575D1774048}"/>
              </a:ext>
            </a:extLst>
          </p:cNvPr>
          <p:cNvSpPr/>
          <p:nvPr/>
        </p:nvSpPr>
        <p:spPr>
          <a:xfrm rot="16200000">
            <a:off x="8323051" y="207361"/>
            <a:ext cx="1029982" cy="3203423"/>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hlinkClick r:id="rId3" action="ppaction://hlinksldjump"/>
            <a:extLst>
              <a:ext uri="{FF2B5EF4-FFF2-40B4-BE49-F238E27FC236}">
                <a16:creationId xmlns:a16="http://schemas.microsoft.com/office/drawing/2014/main" id="{85B894F9-F164-E044-A796-D0DE3CEF91C9}"/>
              </a:ext>
            </a:extLst>
          </p:cNvPr>
          <p:cNvSpPr/>
          <p:nvPr/>
        </p:nvSpPr>
        <p:spPr>
          <a:xfrm>
            <a:off x="6679771" y="1392203"/>
            <a:ext cx="914876" cy="869773"/>
          </a:xfrm>
          <a:prstGeom prst="ellipse">
            <a:avLst/>
          </a:prstGeom>
          <a:ln>
            <a:solidFill>
              <a:schemeClr val="accent5"/>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4000" b="1" dirty="0">
                <a:latin typeface="Poppins Black" pitchFamily="2" charset="77"/>
                <a:cs typeface="Poppins Black" pitchFamily="2" charset="77"/>
              </a:rPr>
              <a:t>1</a:t>
            </a:r>
          </a:p>
        </p:txBody>
      </p:sp>
      <p:sp>
        <p:nvSpPr>
          <p:cNvPr id="16" name="Rectangle 15">
            <a:hlinkClick r:id="rId3" action="ppaction://hlinksldjump"/>
            <a:extLst>
              <a:ext uri="{FF2B5EF4-FFF2-40B4-BE49-F238E27FC236}">
                <a16:creationId xmlns:a16="http://schemas.microsoft.com/office/drawing/2014/main" id="{3B3BA175-C08D-3A47-B60B-DF5DE36010C4}"/>
              </a:ext>
            </a:extLst>
          </p:cNvPr>
          <p:cNvSpPr/>
          <p:nvPr/>
        </p:nvSpPr>
        <p:spPr>
          <a:xfrm>
            <a:off x="7707545" y="2456699"/>
            <a:ext cx="2214069" cy="430887"/>
          </a:xfrm>
          <a:prstGeom prst="rect">
            <a:avLst/>
          </a:prstGeom>
        </p:spPr>
        <p:txBody>
          <a:bodyPr wrap="none">
            <a:spAutoFit/>
          </a:bodyPr>
          <a:lstStyle/>
          <a:p>
            <a:pPr algn="ctr"/>
            <a:r>
              <a:rPr lang="en-US" sz="2200" b="1" i="1" dirty="0">
                <a:latin typeface="Poppins SemiBold" pitchFamily="2" charset="77"/>
                <a:cs typeface="Poppins SemiBold" pitchFamily="2" charset="77"/>
              </a:rPr>
              <a:t>Select classes</a:t>
            </a:r>
          </a:p>
        </p:txBody>
      </p:sp>
      <p:pic>
        <p:nvPicPr>
          <p:cNvPr id="29" name="Graphic 28" descr="Cursor">
            <a:extLst>
              <a:ext uri="{FF2B5EF4-FFF2-40B4-BE49-F238E27FC236}">
                <a16:creationId xmlns:a16="http://schemas.microsoft.com/office/drawing/2014/main" id="{25F017AB-EB1B-A54B-9FE2-763D3F3564F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83196" y="3384741"/>
            <a:ext cx="520821" cy="498345"/>
          </a:xfrm>
          <a:prstGeom prst="rect">
            <a:avLst/>
          </a:prstGeom>
        </p:spPr>
      </p:pic>
      <p:sp>
        <p:nvSpPr>
          <p:cNvPr id="30" name="Rectangle 29">
            <a:extLst>
              <a:ext uri="{FF2B5EF4-FFF2-40B4-BE49-F238E27FC236}">
                <a16:creationId xmlns:a16="http://schemas.microsoft.com/office/drawing/2014/main" id="{1E20796F-A527-0A42-8929-A8FB743A057D}"/>
              </a:ext>
            </a:extLst>
          </p:cNvPr>
          <p:cNvSpPr/>
          <p:nvPr/>
        </p:nvSpPr>
        <p:spPr>
          <a:xfrm>
            <a:off x="10536852" y="3458152"/>
            <a:ext cx="1300356" cy="584775"/>
          </a:xfrm>
          <a:prstGeom prst="rect">
            <a:avLst/>
          </a:prstGeom>
        </p:spPr>
        <p:txBody>
          <a:bodyPr wrap="none">
            <a:spAutoFit/>
          </a:bodyPr>
          <a:lstStyle/>
          <a:p>
            <a:pPr algn="ctr" defTabSz="609585"/>
            <a:r>
              <a:rPr lang="en-US" sz="1600" dirty="0">
                <a:latin typeface="Poppins Light" pitchFamily="2" charset="77"/>
                <a:cs typeface="Poppins Light" pitchFamily="2" charset="77"/>
              </a:rPr>
              <a:t>Click to </a:t>
            </a:r>
            <a:br>
              <a:rPr lang="en-US" sz="1600" dirty="0">
                <a:latin typeface="Poppins Light" pitchFamily="2" charset="77"/>
                <a:cs typeface="Poppins Light" pitchFamily="2" charset="77"/>
              </a:rPr>
            </a:br>
            <a:r>
              <a:rPr lang="en-US" sz="1600" dirty="0">
                <a:latin typeface="Poppins Light" pitchFamily="2" charset="77"/>
                <a:cs typeface="Poppins Light" pitchFamily="2" charset="77"/>
              </a:rPr>
              <a:t>learn more</a:t>
            </a:r>
          </a:p>
        </p:txBody>
      </p:sp>
      <p:sp>
        <p:nvSpPr>
          <p:cNvPr id="32" name="Rectangle 31">
            <a:extLst>
              <a:ext uri="{FF2B5EF4-FFF2-40B4-BE49-F238E27FC236}">
                <a16:creationId xmlns:a16="http://schemas.microsoft.com/office/drawing/2014/main" id="{AAEE6991-0F2D-5743-8E55-74EEA0B0C943}"/>
              </a:ext>
            </a:extLst>
          </p:cNvPr>
          <p:cNvSpPr/>
          <p:nvPr/>
        </p:nvSpPr>
        <p:spPr>
          <a:xfrm>
            <a:off x="1299547" y="5918546"/>
            <a:ext cx="3656125" cy="461665"/>
          </a:xfrm>
          <a:prstGeom prst="rect">
            <a:avLst/>
          </a:prstGeom>
        </p:spPr>
        <p:txBody>
          <a:bodyPr wrap="square">
            <a:spAutoFit/>
          </a:bodyPr>
          <a:lstStyle/>
          <a:p>
            <a:pPr defTabSz="609585">
              <a:spcBef>
                <a:spcPts val="1067"/>
              </a:spcBef>
            </a:pPr>
            <a:r>
              <a:rPr lang="en-GB" sz="1200" b="1" dirty="0">
                <a:latin typeface="Poppins SemiBold" pitchFamily="2" charset="77"/>
                <a:cs typeface="Poppins SemiBold" pitchFamily="2" charset="77"/>
              </a:rPr>
              <a:t>For further information please contact your </a:t>
            </a:r>
            <a:br>
              <a:rPr lang="en-GB" sz="1200" b="1" dirty="0">
                <a:latin typeface="Poppins SemiBold" pitchFamily="2" charset="77"/>
                <a:cs typeface="Poppins SemiBold" pitchFamily="2" charset="77"/>
              </a:rPr>
            </a:br>
            <a:r>
              <a:rPr lang="en-GB" sz="1200" b="1" dirty="0">
                <a:latin typeface="Poppins SemiBold" pitchFamily="2" charset="77"/>
                <a:cs typeface="Poppins SemiBold" pitchFamily="2" charset="77"/>
                <a:hlinkClick r:id="rId7"/>
              </a:rPr>
              <a:t>Active Partnership</a:t>
            </a:r>
            <a:r>
              <a:rPr lang="en-GB" sz="1200" b="1" dirty="0">
                <a:latin typeface="Poppins SemiBold" pitchFamily="2" charset="77"/>
                <a:cs typeface="Poppins SemiBold" pitchFamily="2" charset="77"/>
              </a:rPr>
              <a:t>, or read </a:t>
            </a:r>
            <a:r>
              <a:rPr lang="en-GB" sz="1200" b="1" dirty="0">
                <a:latin typeface="Poppins SemiBold" pitchFamily="2" charset="77"/>
                <a:cs typeface="Poppins SemiBold" pitchFamily="2" charset="77"/>
                <a:hlinkClick r:id="rId8"/>
              </a:rPr>
              <a:t>our latest report</a:t>
            </a:r>
            <a:endParaRPr lang="en-GB" sz="1200" b="1" dirty="0">
              <a:latin typeface="Poppins SemiBold" pitchFamily="2" charset="77"/>
              <a:cs typeface="Poppins SemiBold" pitchFamily="2" charset="77"/>
            </a:endParaRPr>
          </a:p>
        </p:txBody>
      </p:sp>
      <p:sp>
        <p:nvSpPr>
          <p:cNvPr id="39" name="Rectangle 38">
            <a:extLst>
              <a:ext uri="{FF2B5EF4-FFF2-40B4-BE49-F238E27FC236}">
                <a16:creationId xmlns:a16="http://schemas.microsoft.com/office/drawing/2014/main" id="{1E165338-7190-134F-AA09-8082EBF57504}"/>
              </a:ext>
            </a:extLst>
          </p:cNvPr>
          <p:cNvSpPr/>
          <p:nvPr/>
        </p:nvSpPr>
        <p:spPr>
          <a:xfrm>
            <a:off x="484586" y="589451"/>
            <a:ext cx="5391873" cy="954107"/>
          </a:xfrm>
          <a:prstGeom prst="rect">
            <a:avLst/>
          </a:prstGeom>
        </p:spPr>
        <p:txBody>
          <a:bodyPr wrap="square">
            <a:spAutoFit/>
          </a:bodyPr>
          <a:lstStyle/>
          <a:p>
            <a:r>
              <a:rPr lang="en-US" sz="3200" b="1" dirty="0">
                <a:solidFill>
                  <a:schemeClr val="accent1"/>
                </a:solidFill>
                <a:latin typeface="Poppins Black" pitchFamily="2" charset="77"/>
                <a:cs typeface="Poppins Black" pitchFamily="2" charset="77"/>
              </a:rPr>
              <a:t>School guide </a:t>
            </a:r>
          </a:p>
          <a:p>
            <a:r>
              <a:rPr lang="en-US" sz="2400" b="1" dirty="0">
                <a:solidFill>
                  <a:schemeClr val="accent2"/>
                </a:solidFill>
                <a:latin typeface="Poppins SemiBold" pitchFamily="2" charset="77"/>
                <a:cs typeface="Poppins SemiBold" pitchFamily="2" charset="77"/>
              </a:rPr>
              <a:t>Movement monitor information</a:t>
            </a:r>
            <a:endParaRPr lang="en-US" sz="3200" b="1" dirty="0">
              <a:solidFill>
                <a:schemeClr val="accent2"/>
              </a:solidFill>
              <a:latin typeface="Poppins SemiBold" pitchFamily="2" charset="77"/>
              <a:cs typeface="Poppins SemiBold" pitchFamily="2" charset="77"/>
            </a:endParaRPr>
          </a:p>
        </p:txBody>
      </p:sp>
      <p:pic>
        <p:nvPicPr>
          <p:cNvPr id="41" name="Graphic 40" descr="Home">
            <a:hlinkClick r:id="rId9" action="ppaction://hlinksldjump"/>
            <a:extLst>
              <a:ext uri="{FF2B5EF4-FFF2-40B4-BE49-F238E27FC236}">
                <a16:creationId xmlns:a16="http://schemas.microsoft.com/office/drawing/2014/main" id="{1C327927-AEF2-0647-9598-5417D3CC29C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66763" y="5842576"/>
            <a:ext cx="493820" cy="493820"/>
          </a:xfrm>
          <a:prstGeom prst="rect">
            <a:avLst/>
          </a:prstGeom>
        </p:spPr>
      </p:pic>
      <p:pic>
        <p:nvPicPr>
          <p:cNvPr id="47" name="Graphic 46" descr="Cycling">
            <a:extLst>
              <a:ext uri="{FF2B5EF4-FFF2-40B4-BE49-F238E27FC236}">
                <a16:creationId xmlns:a16="http://schemas.microsoft.com/office/drawing/2014/main" id="{1D1C9823-5DDA-DA4F-8C6A-F42AA206ECD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709160" y="4484380"/>
            <a:ext cx="1167299" cy="1167299"/>
          </a:xfrm>
          <a:prstGeom prst="rect">
            <a:avLst/>
          </a:prstGeom>
        </p:spPr>
      </p:pic>
      <p:pic>
        <p:nvPicPr>
          <p:cNvPr id="31" name="Graphic 30">
            <a:extLst>
              <a:ext uri="{FF2B5EF4-FFF2-40B4-BE49-F238E27FC236}">
                <a16:creationId xmlns:a16="http://schemas.microsoft.com/office/drawing/2014/main" id="{9B6742F6-AF0A-C249-ADA4-7DB7AD6B1C0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923226" y="299191"/>
            <a:ext cx="1221197" cy="373145"/>
          </a:xfrm>
          <a:prstGeom prst="rect">
            <a:avLst/>
          </a:prstGeom>
        </p:spPr>
      </p:pic>
      <p:sp>
        <p:nvSpPr>
          <p:cNvPr id="2" name="Rectangle 1">
            <a:hlinkClick r:id="rId3" action="ppaction://hlinksldjump"/>
            <a:extLst>
              <a:ext uri="{FF2B5EF4-FFF2-40B4-BE49-F238E27FC236}">
                <a16:creationId xmlns:a16="http://schemas.microsoft.com/office/drawing/2014/main" id="{9995150A-3A8A-25BF-0FA6-8B5C21FDAA0D}"/>
              </a:ext>
            </a:extLst>
          </p:cNvPr>
          <p:cNvSpPr/>
          <p:nvPr/>
        </p:nvSpPr>
        <p:spPr>
          <a:xfrm>
            <a:off x="7779277" y="1658760"/>
            <a:ext cx="1938351" cy="430887"/>
          </a:xfrm>
          <a:prstGeom prst="rect">
            <a:avLst/>
          </a:prstGeom>
        </p:spPr>
        <p:txBody>
          <a:bodyPr wrap="none">
            <a:spAutoFit/>
          </a:bodyPr>
          <a:lstStyle/>
          <a:p>
            <a:pPr algn="ctr"/>
            <a:r>
              <a:rPr lang="en-US" sz="2200" b="1" i="1" dirty="0">
                <a:latin typeface="Poppins SemiBold" pitchFamily="2" charset="77"/>
                <a:cs typeface="Poppins SemiBold" pitchFamily="2" charset="77"/>
              </a:rPr>
              <a:t>Background</a:t>
            </a:r>
          </a:p>
        </p:txBody>
      </p:sp>
      <p:sp>
        <p:nvSpPr>
          <p:cNvPr id="9" name="Rectangle 8">
            <a:hlinkClick r:id="rId2" action="ppaction://hlinksldjump"/>
            <a:extLst>
              <a:ext uri="{FF2B5EF4-FFF2-40B4-BE49-F238E27FC236}">
                <a16:creationId xmlns:a16="http://schemas.microsoft.com/office/drawing/2014/main" id="{65A74EE3-C074-9F4B-8157-B109CBAF8744}"/>
              </a:ext>
            </a:extLst>
          </p:cNvPr>
          <p:cNvSpPr/>
          <p:nvPr/>
        </p:nvSpPr>
        <p:spPr>
          <a:xfrm>
            <a:off x="7944906" y="5081100"/>
            <a:ext cx="2031325" cy="769441"/>
          </a:xfrm>
          <a:prstGeom prst="rect">
            <a:avLst/>
          </a:prstGeom>
        </p:spPr>
        <p:txBody>
          <a:bodyPr wrap="none">
            <a:spAutoFit/>
          </a:bodyPr>
          <a:lstStyle/>
          <a:p>
            <a:pPr algn="ctr"/>
            <a:r>
              <a:rPr lang="en-US" sz="2200" b="1" i="1" dirty="0">
                <a:latin typeface="Poppins SemiBold" pitchFamily="2" charset="77"/>
                <a:cs typeface="Poppins SemiBold" pitchFamily="2" charset="77"/>
              </a:rPr>
              <a:t>Participation</a:t>
            </a:r>
          </a:p>
          <a:p>
            <a:pPr algn="ctr"/>
            <a:r>
              <a:rPr lang="en-US" sz="2200" b="1" i="1" dirty="0">
                <a:latin typeface="Poppins SemiBold" pitchFamily="2" charset="77"/>
                <a:cs typeface="Poppins SemiBold" pitchFamily="2" charset="77"/>
              </a:rPr>
              <a:t>Incentives</a:t>
            </a:r>
          </a:p>
        </p:txBody>
      </p:sp>
      <p:pic>
        <p:nvPicPr>
          <p:cNvPr id="11" name="Picture 10" descr="A logo for a university&#10;&#10;AI-generated content may be incorrect.">
            <a:extLst>
              <a:ext uri="{FF2B5EF4-FFF2-40B4-BE49-F238E27FC236}">
                <a16:creationId xmlns:a16="http://schemas.microsoft.com/office/drawing/2014/main" id="{CEE41E42-6078-69FB-C305-4A517AE7BB8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185270" y="36777"/>
            <a:ext cx="908050" cy="1062990"/>
          </a:xfrm>
          <a:prstGeom prst="rect">
            <a:avLst/>
          </a:prstGeom>
        </p:spPr>
      </p:pic>
      <p:pic>
        <p:nvPicPr>
          <p:cNvPr id="12" name="Picture 11">
            <a:extLst>
              <a:ext uri="{FF2B5EF4-FFF2-40B4-BE49-F238E27FC236}">
                <a16:creationId xmlns:a16="http://schemas.microsoft.com/office/drawing/2014/main" id="{836D43BC-4335-0ACB-94C7-E75FE673850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sp>
        <p:nvSpPr>
          <p:cNvPr id="18" name="Oval 17">
            <a:hlinkClick r:id="rId3" action="ppaction://hlinksldjump"/>
            <a:extLst>
              <a:ext uri="{FF2B5EF4-FFF2-40B4-BE49-F238E27FC236}">
                <a16:creationId xmlns:a16="http://schemas.microsoft.com/office/drawing/2014/main" id="{DC514C32-7CD4-F8F9-0657-F56315E8DFF5}"/>
              </a:ext>
            </a:extLst>
          </p:cNvPr>
          <p:cNvSpPr/>
          <p:nvPr/>
        </p:nvSpPr>
        <p:spPr>
          <a:xfrm>
            <a:off x="10081437" y="2280691"/>
            <a:ext cx="914876" cy="869773"/>
          </a:xfrm>
          <a:prstGeom prst="ellipse">
            <a:avLst/>
          </a:prstGeom>
          <a:solidFill>
            <a:schemeClr val="accent2"/>
          </a:solidFill>
          <a:ln>
            <a:solidFill>
              <a:schemeClr val="accent2"/>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4000" b="1" dirty="0">
                <a:latin typeface="Poppins Black" pitchFamily="2" charset="77"/>
                <a:cs typeface="Poppins Black" pitchFamily="2" charset="77"/>
              </a:rPr>
              <a:t>2</a:t>
            </a:r>
          </a:p>
        </p:txBody>
      </p:sp>
      <p:sp>
        <p:nvSpPr>
          <p:cNvPr id="22" name="Oval 21">
            <a:hlinkClick r:id="rId3" action="ppaction://hlinksldjump"/>
            <a:extLst>
              <a:ext uri="{FF2B5EF4-FFF2-40B4-BE49-F238E27FC236}">
                <a16:creationId xmlns:a16="http://schemas.microsoft.com/office/drawing/2014/main" id="{09AA4383-5E4D-1C8E-CE08-FCF8477257AF}"/>
              </a:ext>
            </a:extLst>
          </p:cNvPr>
          <p:cNvSpPr/>
          <p:nvPr/>
        </p:nvSpPr>
        <p:spPr>
          <a:xfrm>
            <a:off x="6736763" y="3207792"/>
            <a:ext cx="914876" cy="869773"/>
          </a:xfrm>
          <a:prstGeom prst="ellipse">
            <a:avLst/>
          </a:prstGeom>
          <a:solidFill>
            <a:schemeClr val="accent6"/>
          </a:solidFill>
          <a:ln>
            <a:solidFill>
              <a:schemeClr val="accent6"/>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4000" b="1" dirty="0">
                <a:latin typeface="Poppins Black" pitchFamily="2" charset="77"/>
                <a:cs typeface="Poppins Black" pitchFamily="2" charset="77"/>
              </a:rPr>
              <a:t>3</a:t>
            </a:r>
          </a:p>
        </p:txBody>
      </p:sp>
      <p:sp>
        <p:nvSpPr>
          <p:cNvPr id="23" name="Oval 22">
            <a:hlinkClick r:id="rId3" action="ppaction://hlinksldjump"/>
            <a:extLst>
              <a:ext uri="{FF2B5EF4-FFF2-40B4-BE49-F238E27FC236}">
                <a16:creationId xmlns:a16="http://schemas.microsoft.com/office/drawing/2014/main" id="{9AE4733B-60C6-484B-ACE0-4DBF5B9B6723}"/>
              </a:ext>
            </a:extLst>
          </p:cNvPr>
          <p:cNvSpPr/>
          <p:nvPr/>
        </p:nvSpPr>
        <p:spPr>
          <a:xfrm>
            <a:off x="10021040" y="4064419"/>
            <a:ext cx="914876" cy="869773"/>
          </a:xfrm>
          <a:prstGeom prst="ellipse">
            <a:avLst/>
          </a:prstGeom>
          <a:solidFill>
            <a:schemeClr val="accent4"/>
          </a:solidFill>
          <a:ln>
            <a:solidFill>
              <a:schemeClr val="accent4"/>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4000" b="1" dirty="0">
                <a:latin typeface="Poppins Black" pitchFamily="2" charset="77"/>
                <a:cs typeface="Poppins Black" pitchFamily="2" charset="77"/>
              </a:rPr>
              <a:t>4</a:t>
            </a:r>
          </a:p>
        </p:txBody>
      </p:sp>
      <p:sp>
        <p:nvSpPr>
          <p:cNvPr id="25" name="Oval 24">
            <a:hlinkClick r:id="rId3" action="ppaction://hlinksldjump"/>
            <a:extLst>
              <a:ext uri="{FF2B5EF4-FFF2-40B4-BE49-F238E27FC236}">
                <a16:creationId xmlns:a16="http://schemas.microsoft.com/office/drawing/2014/main" id="{5D0D6ACE-CADB-37EC-0B74-36115C816718}"/>
              </a:ext>
            </a:extLst>
          </p:cNvPr>
          <p:cNvSpPr/>
          <p:nvPr/>
        </p:nvSpPr>
        <p:spPr>
          <a:xfrm>
            <a:off x="6772300" y="4997893"/>
            <a:ext cx="914876" cy="869773"/>
          </a:xfrm>
          <a:prstGeom prst="ellipse">
            <a:avLst/>
          </a:prstGeom>
          <a:solidFill>
            <a:schemeClr val="accent3"/>
          </a:solidFill>
          <a:ln>
            <a:solidFill>
              <a:schemeClr val="accent3"/>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4000" b="1" dirty="0">
                <a:latin typeface="Poppins Black" pitchFamily="2" charset="77"/>
                <a:cs typeface="Poppins Black" pitchFamily="2" charset="77"/>
              </a:rPr>
              <a:t>5</a:t>
            </a:r>
          </a:p>
        </p:txBody>
      </p:sp>
      <p:sp>
        <p:nvSpPr>
          <p:cNvPr id="27" name="Rectangle 26">
            <a:extLst>
              <a:ext uri="{FF2B5EF4-FFF2-40B4-BE49-F238E27FC236}">
                <a16:creationId xmlns:a16="http://schemas.microsoft.com/office/drawing/2014/main" id="{238DF990-AB51-484C-A105-3688E65E84A2}"/>
              </a:ext>
            </a:extLst>
          </p:cNvPr>
          <p:cNvSpPr/>
          <p:nvPr/>
        </p:nvSpPr>
        <p:spPr>
          <a:xfrm>
            <a:off x="7198300" y="741424"/>
            <a:ext cx="3310860" cy="584775"/>
          </a:xfrm>
          <a:prstGeom prst="rect">
            <a:avLst/>
          </a:prstGeom>
        </p:spPr>
        <p:txBody>
          <a:bodyPr wrap="square">
            <a:spAutoFit/>
          </a:bodyPr>
          <a:lstStyle/>
          <a:p>
            <a:pPr algn="ctr" defTabSz="609585"/>
            <a:r>
              <a:rPr lang="en-US" sz="3200" b="1" dirty="0">
                <a:solidFill>
                  <a:schemeClr val="accent1"/>
                </a:solidFill>
                <a:latin typeface="Poppins Black" pitchFamily="2" charset="77"/>
                <a:cs typeface="Poppins Black" pitchFamily="2" charset="77"/>
              </a:rPr>
              <a:t>Simple steps</a:t>
            </a:r>
            <a:endParaRPr lang="en-US" sz="3200" dirty="0">
              <a:solidFill>
                <a:schemeClr val="accent1"/>
              </a:solidFill>
            </a:endParaRPr>
          </a:p>
        </p:txBody>
      </p:sp>
      <p:sp>
        <p:nvSpPr>
          <p:cNvPr id="28" name="Oval 27">
            <a:hlinkClick r:id="rId3" action="ppaction://hlinksldjump"/>
            <a:extLst>
              <a:ext uri="{FF2B5EF4-FFF2-40B4-BE49-F238E27FC236}">
                <a16:creationId xmlns:a16="http://schemas.microsoft.com/office/drawing/2014/main" id="{C079400B-2CCC-5C76-AF8C-49DA9B47B6FF}"/>
              </a:ext>
            </a:extLst>
          </p:cNvPr>
          <p:cNvSpPr/>
          <p:nvPr/>
        </p:nvSpPr>
        <p:spPr>
          <a:xfrm>
            <a:off x="10076387" y="5801237"/>
            <a:ext cx="914876" cy="869773"/>
          </a:xfrm>
          <a:prstGeom prst="ellipse">
            <a:avLst/>
          </a:prstGeom>
          <a:solidFill>
            <a:schemeClr val="accent2">
              <a:lumMod val="60000"/>
              <a:lumOff val="40000"/>
            </a:schemeClr>
          </a:solidFill>
          <a:ln>
            <a:solidFill>
              <a:schemeClr val="accent2">
                <a:lumMod val="60000"/>
                <a:lumOff val="4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4000" b="1" dirty="0">
                <a:latin typeface="Poppins Black" pitchFamily="2" charset="77"/>
                <a:cs typeface="Poppins Black" pitchFamily="2" charset="77"/>
              </a:rPr>
              <a:t>6</a:t>
            </a:r>
          </a:p>
        </p:txBody>
      </p:sp>
      <p:sp>
        <p:nvSpPr>
          <p:cNvPr id="34" name="Rectangle 33">
            <a:hlinkClick r:id="rId4" action="ppaction://hlinksldjump"/>
            <a:extLst>
              <a:ext uri="{FF2B5EF4-FFF2-40B4-BE49-F238E27FC236}">
                <a16:creationId xmlns:a16="http://schemas.microsoft.com/office/drawing/2014/main" id="{54342673-2895-7A0E-7380-971AB571E3A8}"/>
              </a:ext>
            </a:extLst>
          </p:cNvPr>
          <p:cNvSpPr/>
          <p:nvPr/>
        </p:nvSpPr>
        <p:spPr>
          <a:xfrm>
            <a:off x="7624933" y="6104593"/>
            <a:ext cx="2693007" cy="430887"/>
          </a:xfrm>
          <a:prstGeom prst="rect">
            <a:avLst/>
          </a:prstGeom>
        </p:spPr>
        <p:txBody>
          <a:bodyPr wrap="square">
            <a:spAutoFit/>
          </a:bodyPr>
          <a:lstStyle/>
          <a:p>
            <a:pPr algn="ctr"/>
            <a:r>
              <a:rPr lang="en-US" sz="2200" b="1" i="1" dirty="0">
                <a:latin typeface="Poppins SemiBold" pitchFamily="2" charset="77"/>
                <a:cs typeface="Poppins SemiBold" pitchFamily="2" charset="77"/>
              </a:rPr>
              <a:t>FAQs </a:t>
            </a:r>
          </a:p>
        </p:txBody>
      </p:sp>
      <p:pic>
        <p:nvPicPr>
          <p:cNvPr id="4" name="Picture 2" descr="GENEActiv: Raw Data Wearable for Clinical &amp; Public Health Research">
            <a:extLst>
              <a:ext uri="{FF2B5EF4-FFF2-40B4-BE49-F238E27FC236}">
                <a16:creationId xmlns:a16="http://schemas.microsoft.com/office/drawing/2014/main" id="{C8AF234C-544B-CFDB-4233-42576017070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l="21692" t="8830" r="25206" b="11149"/>
          <a:stretch>
            <a:fillRect/>
          </a:stretch>
        </p:blipFill>
        <p:spPr bwMode="auto">
          <a:xfrm>
            <a:off x="5561206" y="152147"/>
            <a:ext cx="1077718" cy="1624011"/>
          </a:xfrm>
          <a:custGeom>
            <a:avLst/>
            <a:gdLst>
              <a:gd name="connsiteX0" fmla="*/ 0 w 5481637"/>
              <a:gd name="connsiteY0" fmla="*/ 0 h 5948363"/>
              <a:gd name="connsiteX1" fmla="*/ 5481637 w 5481637"/>
              <a:gd name="connsiteY1" fmla="*/ 0 h 5948363"/>
              <a:gd name="connsiteX2" fmla="*/ 5481637 w 5481637"/>
              <a:gd name="connsiteY2" fmla="*/ 5267325 h 5948363"/>
              <a:gd name="connsiteX3" fmla="*/ 4800599 w 5481637"/>
              <a:gd name="connsiteY3" fmla="*/ 5948363 h 5948363"/>
              <a:gd name="connsiteX4" fmla="*/ 0 w 5481637"/>
              <a:gd name="connsiteY4" fmla="*/ 5948363 h 5948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1637" h="5948363">
                <a:moveTo>
                  <a:pt x="0" y="0"/>
                </a:moveTo>
                <a:lnTo>
                  <a:pt x="5481637" y="0"/>
                </a:lnTo>
                <a:lnTo>
                  <a:pt x="5481637" y="5267325"/>
                </a:lnTo>
                <a:lnTo>
                  <a:pt x="4800599" y="5948363"/>
                </a:lnTo>
                <a:lnTo>
                  <a:pt x="0" y="5948363"/>
                </a:lnTo>
                <a:close/>
              </a:path>
            </a:pathLst>
          </a:custGeom>
          <a:solidFill>
            <a:srgbClr val="FFFFFF"/>
          </a:solidFill>
        </p:spPr>
      </p:pic>
    </p:spTree>
    <p:extLst>
      <p:ext uri="{BB962C8B-B14F-4D97-AF65-F5344CB8AC3E}">
        <p14:creationId xmlns:p14="http://schemas.microsoft.com/office/powerpoint/2010/main" val="3696713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41EB7-E009-65BC-02A4-A855CD807B9B}"/>
            </a:ext>
          </a:extLst>
        </p:cNvPr>
        <p:cNvGrpSpPr/>
        <p:nvPr/>
      </p:nvGrpSpPr>
      <p:grpSpPr>
        <a:xfrm>
          <a:off x="0" y="0"/>
          <a:ext cx="0" cy="0"/>
          <a:chOff x="0" y="0"/>
          <a:chExt cx="0" cy="0"/>
        </a:xfrm>
      </p:grpSpPr>
      <p:grpSp>
        <p:nvGrpSpPr>
          <p:cNvPr id="29" name="Group 28">
            <a:extLst>
              <a:ext uri="{FF2B5EF4-FFF2-40B4-BE49-F238E27FC236}">
                <a16:creationId xmlns:a16="http://schemas.microsoft.com/office/drawing/2014/main" id="{C0565B53-26A9-3999-CFBE-E22951CF88C1}"/>
              </a:ext>
            </a:extLst>
          </p:cNvPr>
          <p:cNvGrpSpPr/>
          <p:nvPr/>
        </p:nvGrpSpPr>
        <p:grpSpPr>
          <a:xfrm>
            <a:off x="690774" y="582473"/>
            <a:ext cx="9080107" cy="1102995"/>
            <a:chOff x="5292333" y="1043357"/>
            <a:chExt cx="7870941" cy="1102995"/>
          </a:xfrm>
        </p:grpSpPr>
        <p:sp>
          <p:nvSpPr>
            <p:cNvPr id="30" name="Trapezoid 29">
              <a:extLst>
                <a:ext uri="{FF2B5EF4-FFF2-40B4-BE49-F238E27FC236}">
                  <a16:creationId xmlns:a16="http://schemas.microsoft.com/office/drawing/2014/main" id="{7411CD7F-3E76-6632-6ED8-ACC9EC1CA711}"/>
                </a:ext>
              </a:extLst>
            </p:cNvPr>
            <p:cNvSpPr/>
            <p:nvPr/>
          </p:nvSpPr>
          <p:spPr>
            <a:xfrm rot="16200000">
              <a:off x="8676306" y="-2340616"/>
              <a:ext cx="1102995" cy="7870941"/>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B2880BA-6FFC-96A1-B465-AC556B84033D}"/>
                </a:ext>
              </a:extLst>
            </p:cNvPr>
            <p:cNvSpPr/>
            <p:nvPr/>
          </p:nvSpPr>
          <p:spPr>
            <a:xfrm>
              <a:off x="5833193" y="1411778"/>
              <a:ext cx="7298124" cy="430887"/>
            </a:xfrm>
            <a:prstGeom prst="rect">
              <a:avLst/>
            </a:prstGeom>
          </p:spPr>
          <p:txBody>
            <a:bodyPr wrap="none">
              <a:spAutoFit/>
            </a:bodyPr>
            <a:lstStyle/>
            <a:p>
              <a:pPr algn="ctr"/>
              <a:r>
                <a:rPr lang="en-US" sz="2200" b="1" i="1" dirty="0">
                  <a:latin typeface="Poppins SemiBold" pitchFamily="2" charset="77"/>
                  <a:cs typeface="Poppins SemiBold" pitchFamily="2" charset="77"/>
                </a:rPr>
                <a:t>What happens if the pupil is ill/absent when distributing?</a:t>
              </a:r>
            </a:p>
          </p:txBody>
        </p:sp>
      </p:grpSp>
      <p:pic>
        <p:nvPicPr>
          <p:cNvPr id="33" name="Graphic 32">
            <a:extLst>
              <a:ext uri="{FF2B5EF4-FFF2-40B4-BE49-F238E27FC236}">
                <a16:creationId xmlns:a16="http://schemas.microsoft.com/office/drawing/2014/main" id="{B1D8CFA6-E4C9-A3BD-94EA-2216DF8A1AC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003433" y="169011"/>
            <a:ext cx="1221197" cy="373145"/>
          </a:xfrm>
          <a:prstGeom prst="rect">
            <a:avLst/>
          </a:prstGeom>
        </p:spPr>
      </p:pic>
      <p:pic>
        <p:nvPicPr>
          <p:cNvPr id="12" name="Graphic 11" descr="Home">
            <a:hlinkClick r:id="rId3" action="ppaction://hlinksldjump"/>
            <a:extLst>
              <a:ext uri="{FF2B5EF4-FFF2-40B4-BE49-F238E27FC236}">
                <a16:creationId xmlns:a16="http://schemas.microsoft.com/office/drawing/2014/main" id="{41821AA8-99D4-850D-CF12-9F43671ECEA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74477" y="88652"/>
            <a:ext cx="493820" cy="493820"/>
          </a:xfrm>
          <a:prstGeom prst="rect">
            <a:avLst/>
          </a:prstGeom>
        </p:spPr>
      </p:pic>
      <p:sp>
        <p:nvSpPr>
          <p:cNvPr id="3" name="TextBox 2">
            <a:extLst>
              <a:ext uri="{FF2B5EF4-FFF2-40B4-BE49-F238E27FC236}">
                <a16:creationId xmlns:a16="http://schemas.microsoft.com/office/drawing/2014/main" id="{F1AAD8D2-1FDE-617F-7AF2-8135EEED583C}"/>
              </a:ext>
            </a:extLst>
          </p:cNvPr>
          <p:cNvSpPr txBox="1"/>
          <p:nvPr/>
        </p:nvSpPr>
        <p:spPr>
          <a:xfrm>
            <a:off x="715812" y="1869608"/>
            <a:ext cx="11057088" cy="4878259"/>
          </a:xfrm>
          <a:prstGeom prst="rect">
            <a:avLst/>
          </a:prstGeom>
          <a:noFill/>
        </p:spPr>
        <p:txBody>
          <a:bodyPr wrap="square" lIns="0" tIns="0" rIns="0" bIns="0" numCol="1" spcCol="180000" rtlCol="0">
            <a:spAutoFit/>
          </a:bodyPr>
          <a:lstStyle/>
          <a:p>
            <a:pPr marL="457200" indent="-457200" defTabSz="609585">
              <a:spcBef>
                <a:spcPts val="1400"/>
              </a:spcBef>
              <a:spcAft>
                <a:spcPts val="1200"/>
              </a:spcAft>
              <a:buFont typeface="+mj-lt"/>
              <a:buAutoNum type="arabicPeriod"/>
            </a:pPr>
            <a:r>
              <a:rPr lang="en-GB" sz="2200" dirty="0">
                <a:solidFill>
                  <a:srgbClr val="000000"/>
                </a:solidFill>
                <a:latin typeface="Poppins Light" pitchFamily="2" charset="77"/>
                <a:cs typeface="Poppins Light" pitchFamily="2" charset="77"/>
              </a:rPr>
              <a:t>If one of the pupils selected to wear a Genie is unwell or absent on the day of distribution, please give it to the same pupil the following school day</a:t>
            </a:r>
          </a:p>
          <a:p>
            <a:pPr lvl="1" defTabSz="609585">
              <a:spcAft>
                <a:spcPts val="1200"/>
              </a:spcAft>
            </a:pPr>
            <a:r>
              <a:rPr lang="en-GB" sz="2200" dirty="0">
                <a:solidFill>
                  <a:srgbClr val="000000"/>
                </a:solidFill>
                <a:latin typeface="Poppins Light" pitchFamily="2" charset="77"/>
                <a:cs typeface="Poppins Light" pitchFamily="2" charset="77"/>
              </a:rPr>
              <a:t>If you are handing out Genies on a Friday and a child is absent, follow the steps below instead. The best hand out days are Wednesday (or Thursday)</a:t>
            </a:r>
          </a:p>
          <a:p>
            <a:pPr marL="457200" indent="-457200" defTabSz="609585">
              <a:spcBef>
                <a:spcPts val="1400"/>
              </a:spcBef>
              <a:spcAft>
                <a:spcPts val="1200"/>
              </a:spcAft>
              <a:buFont typeface="+mj-lt"/>
              <a:buAutoNum type="arabicPeriod"/>
            </a:pPr>
            <a:r>
              <a:rPr lang="en-GB" sz="2200" dirty="0">
                <a:solidFill>
                  <a:srgbClr val="000000"/>
                </a:solidFill>
                <a:latin typeface="Poppins Light" pitchFamily="2" charset="77"/>
                <a:cs typeface="Poppins Light" pitchFamily="2" charset="77"/>
              </a:rPr>
              <a:t>If the pupil is absent for longer than a day or on a Friday, please allocate the Genie to another pupil (ensuring both parent and pupil have consented) and record the correct child name against the device number. We will tell you the ID number of the reserve pupils</a:t>
            </a:r>
          </a:p>
          <a:p>
            <a:pPr marL="457200" indent="-457200" defTabSz="609585">
              <a:spcBef>
                <a:spcPts val="1400"/>
              </a:spcBef>
              <a:spcAft>
                <a:spcPts val="1200"/>
              </a:spcAft>
              <a:buFont typeface="+mj-lt"/>
              <a:buAutoNum type="arabicPeriod"/>
            </a:pPr>
            <a:r>
              <a:rPr lang="en-GB" sz="2200" dirty="0">
                <a:solidFill>
                  <a:srgbClr val="000000"/>
                </a:solidFill>
                <a:latin typeface="Poppins Light" pitchFamily="2" charset="77"/>
                <a:cs typeface="Poppins Light" pitchFamily="2" charset="77"/>
              </a:rPr>
              <a:t>If there is not another child that has consented to take part, do not hand the spare Genie out and let your Active Partnership know</a:t>
            </a:r>
          </a:p>
          <a:p>
            <a:pPr marL="457200" indent="-457200" defTabSz="609585">
              <a:spcBef>
                <a:spcPts val="1400"/>
              </a:spcBef>
              <a:buFont typeface="+mj-lt"/>
              <a:buAutoNum type="arabicPeriod"/>
            </a:pPr>
            <a:endParaRPr lang="en-GB" sz="2200" dirty="0">
              <a:solidFill>
                <a:srgbClr val="000000"/>
              </a:solidFill>
              <a:latin typeface="Poppins Light" pitchFamily="2" charset="77"/>
              <a:cs typeface="Poppins Light" pitchFamily="2" charset="77"/>
            </a:endParaRPr>
          </a:p>
        </p:txBody>
      </p:sp>
      <p:sp>
        <p:nvSpPr>
          <p:cNvPr id="4" name="Oval 3">
            <a:extLst>
              <a:ext uri="{FF2B5EF4-FFF2-40B4-BE49-F238E27FC236}">
                <a16:creationId xmlns:a16="http://schemas.microsoft.com/office/drawing/2014/main" id="{D022B036-66D5-2A9A-5BC1-15B6A1EDD7B4}"/>
              </a:ext>
            </a:extLst>
          </p:cNvPr>
          <p:cNvSpPr/>
          <p:nvPr/>
        </p:nvSpPr>
        <p:spPr>
          <a:xfrm>
            <a:off x="145170" y="646288"/>
            <a:ext cx="1141286" cy="9919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Poppins Black" pitchFamily="2" charset="77"/>
                <a:cs typeface="Poppins Black" pitchFamily="2" charset="77"/>
              </a:rPr>
              <a:t>4</a:t>
            </a:r>
          </a:p>
        </p:txBody>
      </p:sp>
      <p:pic>
        <p:nvPicPr>
          <p:cNvPr id="5" name="Picture 4" descr="A purple watch with a white circle&#10;&#10;AI-generated content may be incorrect.">
            <a:extLst>
              <a:ext uri="{FF2B5EF4-FFF2-40B4-BE49-F238E27FC236}">
                <a16:creationId xmlns:a16="http://schemas.microsoft.com/office/drawing/2014/main" id="{AF94796B-6DCC-BA20-EBD5-74F27AD3565E}"/>
              </a:ext>
            </a:extLst>
          </p:cNvPr>
          <p:cNvPicPr>
            <a:picLocks noChangeAspect="1"/>
          </p:cNvPicPr>
          <p:nvPr/>
        </p:nvPicPr>
        <p:blipFill>
          <a:blip r:embed="rId5"/>
          <a:stretch>
            <a:fillRect/>
          </a:stretch>
        </p:blipFill>
        <p:spPr>
          <a:xfrm>
            <a:off x="9873510" y="614086"/>
            <a:ext cx="885949" cy="1143160"/>
          </a:xfrm>
          <a:prstGeom prst="rect">
            <a:avLst/>
          </a:prstGeom>
        </p:spPr>
      </p:pic>
      <p:pic>
        <p:nvPicPr>
          <p:cNvPr id="10" name="Picture 9">
            <a:extLst>
              <a:ext uri="{FF2B5EF4-FFF2-40B4-BE49-F238E27FC236}">
                <a16:creationId xmlns:a16="http://schemas.microsoft.com/office/drawing/2014/main" id="{50B9426B-AC97-4F5B-097C-4AA69CA6B5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pic>
        <p:nvPicPr>
          <p:cNvPr id="11" name="Picture 10" descr="A logo for a university&#10;&#10;AI-generated content may be incorrect.">
            <a:extLst>
              <a:ext uri="{FF2B5EF4-FFF2-40B4-BE49-F238E27FC236}">
                <a16:creationId xmlns:a16="http://schemas.microsoft.com/office/drawing/2014/main" id="{1262898F-7878-DF08-8BDE-2589E92B072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34118" y="36777"/>
            <a:ext cx="859201" cy="1005806"/>
          </a:xfrm>
          <a:prstGeom prst="rect">
            <a:avLst/>
          </a:prstGeom>
        </p:spPr>
      </p:pic>
    </p:spTree>
    <p:extLst>
      <p:ext uri="{BB962C8B-B14F-4D97-AF65-F5344CB8AC3E}">
        <p14:creationId xmlns:p14="http://schemas.microsoft.com/office/powerpoint/2010/main" val="1896615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270A7-E1E9-2237-0493-A37F12C8A4B6}"/>
            </a:ext>
          </a:extLst>
        </p:cNvPr>
        <p:cNvGrpSpPr/>
        <p:nvPr/>
      </p:nvGrpSpPr>
      <p:grpSpPr>
        <a:xfrm>
          <a:off x="0" y="0"/>
          <a:ext cx="0" cy="0"/>
          <a:chOff x="0" y="0"/>
          <a:chExt cx="0" cy="0"/>
        </a:xfrm>
      </p:grpSpPr>
      <p:grpSp>
        <p:nvGrpSpPr>
          <p:cNvPr id="29" name="Group 28">
            <a:extLst>
              <a:ext uri="{FF2B5EF4-FFF2-40B4-BE49-F238E27FC236}">
                <a16:creationId xmlns:a16="http://schemas.microsoft.com/office/drawing/2014/main" id="{45A6C9AA-195E-C83E-D248-61446B97B5F3}"/>
              </a:ext>
            </a:extLst>
          </p:cNvPr>
          <p:cNvGrpSpPr/>
          <p:nvPr/>
        </p:nvGrpSpPr>
        <p:grpSpPr>
          <a:xfrm>
            <a:off x="748388" y="660432"/>
            <a:ext cx="9080107" cy="1102995"/>
            <a:chOff x="5292333" y="1043357"/>
            <a:chExt cx="7870941" cy="1102995"/>
          </a:xfrm>
        </p:grpSpPr>
        <p:sp>
          <p:nvSpPr>
            <p:cNvPr id="30" name="Trapezoid 29">
              <a:extLst>
                <a:ext uri="{FF2B5EF4-FFF2-40B4-BE49-F238E27FC236}">
                  <a16:creationId xmlns:a16="http://schemas.microsoft.com/office/drawing/2014/main" id="{6B4AF4F7-A5E9-567F-EACF-1702DDFB6A94}"/>
                </a:ext>
              </a:extLst>
            </p:cNvPr>
            <p:cNvSpPr/>
            <p:nvPr/>
          </p:nvSpPr>
          <p:spPr>
            <a:xfrm rot="16200000">
              <a:off x="8676306" y="-2340616"/>
              <a:ext cx="1102995" cy="7870941"/>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8FD7A88A-9C06-7285-849F-8ED9112C08C9}"/>
                </a:ext>
              </a:extLst>
            </p:cNvPr>
            <p:cNvSpPr/>
            <p:nvPr/>
          </p:nvSpPr>
          <p:spPr>
            <a:xfrm>
              <a:off x="5856122" y="1399638"/>
              <a:ext cx="5744623" cy="430887"/>
            </a:xfrm>
            <a:prstGeom prst="rect">
              <a:avLst/>
            </a:prstGeom>
          </p:spPr>
          <p:txBody>
            <a:bodyPr wrap="none">
              <a:spAutoFit/>
            </a:bodyPr>
            <a:lstStyle/>
            <a:p>
              <a:pPr algn="ctr"/>
              <a:r>
                <a:rPr lang="en-US" sz="2200" b="1" i="1" dirty="0">
                  <a:latin typeface="Poppins SemiBold" pitchFamily="2" charset="77"/>
                  <a:cs typeface="Poppins SemiBold" pitchFamily="2" charset="77"/>
                </a:rPr>
                <a:t>What happens if the Genie is lost/damaged?</a:t>
              </a:r>
            </a:p>
          </p:txBody>
        </p:sp>
      </p:grpSp>
      <p:pic>
        <p:nvPicPr>
          <p:cNvPr id="33" name="Graphic 32">
            <a:extLst>
              <a:ext uri="{FF2B5EF4-FFF2-40B4-BE49-F238E27FC236}">
                <a16:creationId xmlns:a16="http://schemas.microsoft.com/office/drawing/2014/main" id="{FF5C685C-B524-0C6F-030A-88D73A277D4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920708" y="180603"/>
            <a:ext cx="1221197" cy="373145"/>
          </a:xfrm>
          <a:prstGeom prst="rect">
            <a:avLst/>
          </a:prstGeom>
        </p:spPr>
      </p:pic>
      <p:pic>
        <p:nvPicPr>
          <p:cNvPr id="12" name="Graphic 11" descr="Home">
            <a:hlinkClick r:id="rId3" action="ppaction://hlinksldjump"/>
            <a:extLst>
              <a:ext uri="{FF2B5EF4-FFF2-40B4-BE49-F238E27FC236}">
                <a16:creationId xmlns:a16="http://schemas.microsoft.com/office/drawing/2014/main" id="{BDFE7B06-B01F-7C31-0371-19C056CBE04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88241" y="120266"/>
            <a:ext cx="493820" cy="493820"/>
          </a:xfrm>
          <a:prstGeom prst="rect">
            <a:avLst/>
          </a:prstGeom>
        </p:spPr>
      </p:pic>
      <p:sp>
        <p:nvSpPr>
          <p:cNvPr id="3" name="TextBox 2">
            <a:extLst>
              <a:ext uri="{FF2B5EF4-FFF2-40B4-BE49-F238E27FC236}">
                <a16:creationId xmlns:a16="http://schemas.microsoft.com/office/drawing/2014/main" id="{7B4A97D7-4E70-434E-449B-8711A0878AAA}"/>
              </a:ext>
            </a:extLst>
          </p:cNvPr>
          <p:cNvSpPr txBox="1"/>
          <p:nvPr/>
        </p:nvSpPr>
        <p:spPr>
          <a:xfrm>
            <a:off x="727640" y="2233801"/>
            <a:ext cx="10612064" cy="3395801"/>
          </a:xfrm>
          <a:prstGeom prst="rect">
            <a:avLst/>
          </a:prstGeom>
          <a:noFill/>
        </p:spPr>
        <p:txBody>
          <a:bodyPr wrap="square" lIns="0" tIns="0" rIns="0" bIns="0" numCol="1" spcCol="180000" rtlCol="0">
            <a:spAutoFit/>
          </a:bodyPr>
          <a:lstStyle/>
          <a:p>
            <a:pPr marL="457200" indent="-457200" defTabSz="609585">
              <a:spcBef>
                <a:spcPts val="1400"/>
              </a:spcBef>
              <a:spcAft>
                <a:spcPts val="600"/>
              </a:spcAft>
              <a:buFont typeface="+mj-lt"/>
              <a:buAutoNum type="arabicPeriod"/>
            </a:pPr>
            <a:r>
              <a:rPr lang="en-GB" sz="2200" dirty="0">
                <a:solidFill>
                  <a:srgbClr val="000000"/>
                </a:solidFill>
                <a:latin typeface="Poppins Light" pitchFamily="2" charset="77"/>
                <a:cs typeface="Poppins Light" pitchFamily="2" charset="77"/>
              </a:rPr>
              <a:t>If a Genie gets lost or damaged, please inform your Active Partnership as soon as possible</a:t>
            </a:r>
          </a:p>
          <a:p>
            <a:pPr marL="457200" indent="-457200" defTabSz="609585">
              <a:spcBef>
                <a:spcPts val="1400"/>
              </a:spcBef>
              <a:spcAft>
                <a:spcPts val="600"/>
              </a:spcAft>
              <a:buFont typeface="+mj-lt"/>
              <a:buAutoNum type="arabicPeriod"/>
            </a:pPr>
            <a:r>
              <a:rPr lang="en-GB" sz="2200" dirty="0">
                <a:solidFill>
                  <a:srgbClr val="000000"/>
                </a:solidFill>
                <a:latin typeface="Poppins Light" pitchFamily="2" charset="77"/>
                <a:cs typeface="Poppins Light" pitchFamily="2" charset="77"/>
              </a:rPr>
              <a:t>The school and pupil/parent are </a:t>
            </a:r>
            <a:r>
              <a:rPr lang="en-GB" sz="2200" b="1" dirty="0">
                <a:solidFill>
                  <a:srgbClr val="000000"/>
                </a:solidFill>
                <a:latin typeface="Poppins Light" pitchFamily="2" charset="77"/>
                <a:cs typeface="Poppins Light" pitchFamily="2" charset="77"/>
              </a:rPr>
              <a:t>not</a:t>
            </a:r>
            <a:r>
              <a:rPr lang="en-GB" sz="2200" dirty="0">
                <a:solidFill>
                  <a:srgbClr val="000000"/>
                </a:solidFill>
                <a:latin typeface="Poppins Light" pitchFamily="2" charset="77"/>
                <a:cs typeface="Poppins Light" pitchFamily="2" charset="77"/>
              </a:rPr>
              <a:t> responsible for the Genie</a:t>
            </a:r>
          </a:p>
          <a:p>
            <a:pPr marL="457200" indent="-457200" defTabSz="609585">
              <a:spcBef>
                <a:spcPts val="1400"/>
              </a:spcBef>
              <a:spcAft>
                <a:spcPts val="600"/>
              </a:spcAft>
              <a:buFont typeface="+mj-lt"/>
              <a:buAutoNum type="arabicPeriod"/>
            </a:pPr>
            <a:r>
              <a:rPr lang="en-GB" sz="2200" dirty="0">
                <a:solidFill>
                  <a:srgbClr val="000000"/>
                </a:solidFill>
                <a:latin typeface="Poppins Light" pitchFamily="2" charset="77"/>
                <a:cs typeface="Poppins Light" pitchFamily="2" charset="77"/>
              </a:rPr>
              <a:t>You/the pupil will </a:t>
            </a:r>
            <a:r>
              <a:rPr lang="en-GB" sz="2200" b="1" dirty="0">
                <a:solidFill>
                  <a:schemeClr val="accent4"/>
                </a:solidFill>
                <a:latin typeface="Poppins" panose="00000500000000000000" pitchFamily="2" charset="0"/>
                <a:cs typeface="Poppins" panose="00000500000000000000" pitchFamily="2" charset="0"/>
              </a:rPr>
              <a:t>not be charged </a:t>
            </a:r>
            <a:r>
              <a:rPr lang="en-GB" sz="2200" dirty="0">
                <a:solidFill>
                  <a:srgbClr val="000000"/>
                </a:solidFill>
                <a:latin typeface="Poppins Light" pitchFamily="2" charset="77"/>
                <a:cs typeface="Poppins Light" pitchFamily="2" charset="77"/>
              </a:rPr>
              <a:t>or have to pay any money to fix or replace the Genie. We understand that accidents happen</a:t>
            </a:r>
          </a:p>
          <a:p>
            <a:pPr marL="457200" indent="-457200" defTabSz="609585">
              <a:spcBef>
                <a:spcPts val="1400"/>
              </a:spcBef>
              <a:spcAft>
                <a:spcPts val="600"/>
              </a:spcAft>
              <a:buFont typeface="+mj-lt"/>
              <a:buAutoNum type="arabicPeriod"/>
            </a:pPr>
            <a:r>
              <a:rPr lang="en-GB" sz="2200" dirty="0">
                <a:solidFill>
                  <a:srgbClr val="000000"/>
                </a:solidFill>
                <a:latin typeface="Poppins Light" pitchFamily="2" charset="77"/>
                <a:cs typeface="Poppins Light" pitchFamily="2" charset="77"/>
              </a:rPr>
              <a:t>It is not possible to send you another Genie</a:t>
            </a:r>
          </a:p>
          <a:p>
            <a:pPr marL="457200" indent="-457200" defTabSz="609585">
              <a:spcBef>
                <a:spcPts val="1400"/>
              </a:spcBef>
              <a:spcAft>
                <a:spcPts val="600"/>
              </a:spcAft>
              <a:buFont typeface="+mj-lt"/>
              <a:buAutoNum type="arabicPeriod"/>
            </a:pPr>
            <a:r>
              <a:rPr lang="en-GB" sz="2200" dirty="0">
                <a:solidFill>
                  <a:srgbClr val="000000"/>
                </a:solidFill>
                <a:latin typeface="Poppins Light" pitchFamily="2" charset="77"/>
                <a:cs typeface="Poppins Light" pitchFamily="2" charset="77"/>
              </a:rPr>
              <a:t>The pupil can still complete the online survey</a:t>
            </a:r>
          </a:p>
        </p:txBody>
      </p:sp>
      <p:sp>
        <p:nvSpPr>
          <p:cNvPr id="4" name="Oval 3">
            <a:extLst>
              <a:ext uri="{FF2B5EF4-FFF2-40B4-BE49-F238E27FC236}">
                <a16:creationId xmlns:a16="http://schemas.microsoft.com/office/drawing/2014/main" id="{514766F8-1B77-062E-5212-65AC8B280525}"/>
              </a:ext>
            </a:extLst>
          </p:cNvPr>
          <p:cNvSpPr/>
          <p:nvPr/>
        </p:nvSpPr>
        <p:spPr>
          <a:xfrm>
            <a:off x="194185" y="736205"/>
            <a:ext cx="1141286" cy="9919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Poppins Black" pitchFamily="2" charset="77"/>
                <a:cs typeface="Poppins Black" pitchFamily="2" charset="77"/>
              </a:rPr>
              <a:t>4</a:t>
            </a:r>
          </a:p>
        </p:txBody>
      </p:sp>
      <p:pic>
        <p:nvPicPr>
          <p:cNvPr id="5" name="Picture 4" descr="A purple watch with a white circle&#10;&#10;AI-generated content may be incorrect.">
            <a:extLst>
              <a:ext uri="{FF2B5EF4-FFF2-40B4-BE49-F238E27FC236}">
                <a16:creationId xmlns:a16="http://schemas.microsoft.com/office/drawing/2014/main" id="{C1FD2699-2B1C-35F6-EC0E-3DF9C759B969}"/>
              </a:ext>
            </a:extLst>
          </p:cNvPr>
          <p:cNvPicPr>
            <a:picLocks noChangeAspect="1"/>
          </p:cNvPicPr>
          <p:nvPr/>
        </p:nvPicPr>
        <p:blipFill>
          <a:blip r:embed="rId5"/>
          <a:stretch>
            <a:fillRect/>
          </a:stretch>
        </p:blipFill>
        <p:spPr>
          <a:xfrm>
            <a:off x="9889761" y="672716"/>
            <a:ext cx="885949" cy="1143160"/>
          </a:xfrm>
          <a:prstGeom prst="rect">
            <a:avLst/>
          </a:prstGeom>
        </p:spPr>
      </p:pic>
      <p:pic>
        <p:nvPicPr>
          <p:cNvPr id="10" name="Picture 9">
            <a:extLst>
              <a:ext uri="{FF2B5EF4-FFF2-40B4-BE49-F238E27FC236}">
                <a16:creationId xmlns:a16="http://schemas.microsoft.com/office/drawing/2014/main" id="{E3A0969A-3B00-1911-0ECC-D3191C3931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pic>
        <p:nvPicPr>
          <p:cNvPr id="11" name="Picture 10" descr="A logo for a university&#10;&#10;AI-generated content may be incorrect.">
            <a:extLst>
              <a:ext uri="{FF2B5EF4-FFF2-40B4-BE49-F238E27FC236}">
                <a16:creationId xmlns:a16="http://schemas.microsoft.com/office/drawing/2014/main" id="{4F3B2B62-8A7D-9982-83FA-A244E986FD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34118" y="36777"/>
            <a:ext cx="859201" cy="1005806"/>
          </a:xfrm>
          <a:prstGeom prst="rect">
            <a:avLst/>
          </a:prstGeom>
        </p:spPr>
      </p:pic>
    </p:spTree>
    <p:extLst>
      <p:ext uri="{BB962C8B-B14F-4D97-AF65-F5344CB8AC3E}">
        <p14:creationId xmlns:p14="http://schemas.microsoft.com/office/powerpoint/2010/main" val="442310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1A35E-74F5-CE67-CBFA-3C96B6C8B2EF}"/>
            </a:ext>
          </a:extLst>
        </p:cNvPr>
        <p:cNvGrpSpPr/>
        <p:nvPr/>
      </p:nvGrpSpPr>
      <p:grpSpPr>
        <a:xfrm>
          <a:off x="0" y="0"/>
          <a:ext cx="0" cy="0"/>
          <a:chOff x="0" y="0"/>
          <a:chExt cx="0" cy="0"/>
        </a:xfrm>
      </p:grpSpPr>
      <p:grpSp>
        <p:nvGrpSpPr>
          <p:cNvPr id="29" name="Group 28">
            <a:extLst>
              <a:ext uri="{FF2B5EF4-FFF2-40B4-BE49-F238E27FC236}">
                <a16:creationId xmlns:a16="http://schemas.microsoft.com/office/drawing/2014/main" id="{A92AFFC8-F92D-720F-1CA2-C37FCFB8117D}"/>
              </a:ext>
            </a:extLst>
          </p:cNvPr>
          <p:cNvGrpSpPr/>
          <p:nvPr/>
        </p:nvGrpSpPr>
        <p:grpSpPr>
          <a:xfrm>
            <a:off x="801370" y="667931"/>
            <a:ext cx="9080107" cy="1102995"/>
            <a:chOff x="5292333" y="1043357"/>
            <a:chExt cx="7870941" cy="1102995"/>
          </a:xfrm>
        </p:grpSpPr>
        <p:sp>
          <p:nvSpPr>
            <p:cNvPr id="30" name="Trapezoid 29">
              <a:extLst>
                <a:ext uri="{FF2B5EF4-FFF2-40B4-BE49-F238E27FC236}">
                  <a16:creationId xmlns:a16="http://schemas.microsoft.com/office/drawing/2014/main" id="{A7AE8AB9-177A-A38A-BAB7-DB9767334F6F}"/>
                </a:ext>
              </a:extLst>
            </p:cNvPr>
            <p:cNvSpPr/>
            <p:nvPr/>
          </p:nvSpPr>
          <p:spPr>
            <a:xfrm rot="16200000">
              <a:off x="8676306" y="-2340616"/>
              <a:ext cx="1102995" cy="7870941"/>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132434E-D3F5-FF4A-786B-88C3E88876BF}"/>
                </a:ext>
              </a:extLst>
            </p:cNvPr>
            <p:cNvSpPr/>
            <p:nvPr/>
          </p:nvSpPr>
          <p:spPr>
            <a:xfrm>
              <a:off x="5906978" y="1411777"/>
              <a:ext cx="6615862" cy="430887"/>
            </a:xfrm>
            <a:prstGeom prst="rect">
              <a:avLst/>
            </a:prstGeom>
          </p:spPr>
          <p:txBody>
            <a:bodyPr wrap="none">
              <a:spAutoFit/>
            </a:bodyPr>
            <a:lstStyle/>
            <a:p>
              <a:pPr algn="ctr"/>
              <a:r>
                <a:rPr lang="en-US" sz="2200" b="1" i="1" dirty="0">
                  <a:latin typeface="Poppins SemiBold" pitchFamily="2" charset="77"/>
                  <a:cs typeface="Poppins SemiBold" pitchFamily="2" charset="77"/>
                </a:rPr>
                <a:t>What happens if pupils have to take off their Genie?</a:t>
              </a:r>
            </a:p>
          </p:txBody>
        </p:sp>
      </p:grpSp>
      <p:pic>
        <p:nvPicPr>
          <p:cNvPr id="33" name="Graphic 32">
            <a:extLst>
              <a:ext uri="{FF2B5EF4-FFF2-40B4-BE49-F238E27FC236}">
                <a16:creationId xmlns:a16="http://schemas.microsoft.com/office/drawing/2014/main" id="{E4647671-A822-5654-D1A9-EC3BE55DB5E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12921" y="281636"/>
            <a:ext cx="1221197" cy="373145"/>
          </a:xfrm>
          <a:prstGeom prst="rect">
            <a:avLst/>
          </a:prstGeom>
        </p:spPr>
      </p:pic>
      <p:pic>
        <p:nvPicPr>
          <p:cNvPr id="12" name="Graphic 11" descr="Home">
            <a:hlinkClick r:id="rId4" action="ppaction://hlinksldjump"/>
            <a:extLst>
              <a:ext uri="{FF2B5EF4-FFF2-40B4-BE49-F238E27FC236}">
                <a16:creationId xmlns:a16="http://schemas.microsoft.com/office/drawing/2014/main" id="{2EAD29CC-DF49-FF64-9876-65EF714C27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30997" y="174110"/>
            <a:ext cx="493820" cy="493820"/>
          </a:xfrm>
          <a:prstGeom prst="rect">
            <a:avLst/>
          </a:prstGeom>
        </p:spPr>
      </p:pic>
      <p:sp>
        <p:nvSpPr>
          <p:cNvPr id="13" name="Rectangle 12">
            <a:hlinkClick r:id="rId6" action="ppaction://hlinksldjump"/>
            <a:extLst>
              <a:ext uri="{FF2B5EF4-FFF2-40B4-BE49-F238E27FC236}">
                <a16:creationId xmlns:a16="http://schemas.microsoft.com/office/drawing/2014/main" id="{1DF9182A-621B-2B17-6F15-78AABBA2C19B}"/>
              </a:ext>
            </a:extLst>
          </p:cNvPr>
          <p:cNvSpPr/>
          <p:nvPr/>
        </p:nvSpPr>
        <p:spPr>
          <a:xfrm>
            <a:off x="10783256" y="6339677"/>
            <a:ext cx="843537" cy="4137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7">
                  <a:extLst>
                    <a:ext uri="{A12FA001-AC4F-418D-AE19-62706E023703}">
                      <ahyp:hlinkClr xmlns:ahyp="http://schemas.microsoft.com/office/drawing/2018/hyperlinkcolor" val="tx"/>
                    </a:ext>
                  </a:extLst>
                </a:hlinkClick>
              </a:rPr>
              <a:t>FAQs</a:t>
            </a:r>
            <a:endParaRPr lang="en-US" sz="1050" b="1" dirty="0">
              <a:solidFill>
                <a:schemeClr val="bg1"/>
              </a:solidFill>
              <a:latin typeface="Poppins SemiBold" pitchFamily="2" charset="77"/>
              <a:cs typeface="Poppins SemiBold" pitchFamily="2" charset="77"/>
              <a:hlinkClick r:id="rId7">
                <a:extLst>
                  <a:ext uri="{A12FA001-AC4F-418D-AE19-62706E023703}">
                    <ahyp:hlinkClr xmlns:ahyp="http://schemas.microsoft.com/office/drawing/2018/hyperlinkcolor" val="tx"/>
                  </a:ext>
                </a:extLst>
              </a:hlinkClick>
            </a:endParaRPr>
          </a:p>
        </p:txBody>
      </p:sp>
      <p:pic>
        <p:nvPicPr>
          <p:cNvPr id="28" name="Graphic 27" descr="Cursor">
            <a:extLst>
              <a:ext uri="{FF2B5EF4-FFF2-40B4-BE49-F238E27FC236}">
                <a16:creationId xmlns:a16="http://schemas.microsoft.com/office/drawing/2014/main" id="{02FC9376-A591-A08B-23F6-CD1CF30F516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366382" y="6372278"/>
            <a:ext cx="520821" cy="498345"/>
          </a:xfrm>
          <a:prstGeom prst="rect">
            <a:avLst/>
          </a:prstGeom>
        </p:spPr>
      </p:pic>
      <p:sp>
        <p:nvSpPr>
          <p:cNvPr id="3" name="TextBox 2">
            <a:extLst>
              <a:ext uri="{FF2B5EF4-FFF2-40B4-BE49-F238E27FC236}">
                <a16:creationId xmlns:a16="http://schemas.microsoft.com/office/drawing/2014/main" id="{A075B393-F991-D7D9-8DA4-6FCFB1052374}"/>
              </a:ext>
            </a:extLst>
          </p:cNvPr>
          <p:cNvSpPr txBox="1"/>
          <p:nvPr/>
        </p:nvSpPr>
        <p:spPr>
          <a:xfrm>
            <a:off x="565207" y="1907075"/>
            <a:ext cx="10612064" cy="4411464"/>
          </a:xfrm>
          <a:prstGeom prst="rect">
            <a:avLst/>
          </a:prstGeom>
          <a:noFill/>
        </p:spPr>
        <p:txBody>
          <a:bodyPr wrap="square" lIns="0" tIns="0" rIns="0" bIns="0" numCol="1" spcCol="180000" rtlCol="0">
            <a:spAutoFit/>
          </a:bodyPr>
          <a:lstStyle/>
          <a:p>
            <a:pPr marL="457200" indent="-457200" defTabSz="609585">
              <a:spcBef>
                <a:spcPts val="1400"/>
              </a:spcBef>
              <a:spcAft>
                <a:spcPts val="600"/>
              </a:spcAft>
              <a:buFont typeface="+mj-lt"/>
              <a:buAutoNum type="arabicPeriod"/>
            </a:pPr>
            <a:r>
              <a:rPr lang="en-GB" sz="2200" dirty="0">
                <a:solidFill>
                  <a:srgbClr val="000000"/>
                </a:solidFill>
                <a:latin typeface="Poppins Light" pitchFamily="2" charset="77"/>
                <a:cs typeface="Poppins Light" pitchFamily="2" charset="77"/>
              </a:rPr>
              <a:t>Genies are </a:t>
            </a:r>
            <a:r>
              <a:rPr lang="en-GB" sz="2200" dirty="0">
                <a:solidFill>
                  <a:schemeClr val="accent4"/>
                </a:solidFill>
                <a:latin typeface="Poppins" panose="00000500000000000000" pitchFamily="2" charset="0"/>
                <a:cs typeface="Poppins" panose="00000500000000000000" pitchFamily="2" charset="0"/>
              </a:rPr>
              <a:t>waterproof</a:t>
            </a:r>
            <a:r>
              <a:rPr lang="en-GB" sz="2200" dirty="0">
                <a:solidFill>
                  <a:srgbClr val="000000"/>
                </a:solidFill>
                <a:latin typeface="Poppins Light" pitchFamily="2" charset="77"/>
                <a:cs typeface="Poppins Light" pitchFamily="2" charset="77"/>
              </a:rPr>
              <a:t> so they can be worn during swimming lessons, washing and any other activities involving water</a:t>
            </a:r>
          </a:p>
          <a:p>
            <a:pPr marL="457200" indent="-457200" defTabSz="609585">
              <a:spcBef>
                <a:spcPts val="1400"/>
              </a:spcBef>
              <a:spcAft>
                <a:spcPts val="600"/>
              </a:spcAft>
              <a:buFont typeface="+mj-lt"/>
              <a:buAutoNum type="arabicPeriod"/>
            </a:pPr>
            <a:r>
              <a:rPr lang="en-GB" sz="2200" dirty="0">
                <a:solidFill>
                  <a:srgbClr val="000000"/>
                </a:solidFill>
                <a:latin typeface="Poppins Light" pitchFamily="2" charset="77"/>
                <a:cs typeface="Poppins Light" pitchFamily="2" charset="77"/>
              </a:rPr>
              <a:t>We have provided </a:t>
            </a:r>
            <a:r>
              <a:rPr lang="en-GB" sz="2200" dirty="0">
                <a:solidFill>
                  <a:schemeClr val="accent4"/>
                </a:solidFill>
                <a:latin typeface="Poppins" panose="00000500000000000000" pitchFamily="2" charset="0"/>
                <a:cs typeface="Poppins" panose="00000500000000000000" pitchFamily="2" charset="0"/>
              </a:rPr>
              <a:t>Tubi</a:t>
            </a:r>
            <a:r>
              <a:rPr lang="en-GB" sz="2200" dirty="0">
                <a:solidFill>
                  <a:srgbClr val="000000"/>
                </a:solidFill>
                <a:latin typeface="Poppins" panose="00000500000000000000" pitchFamily="2" charset="0"/>
                <a:cs typeface="Poppins" panose="00000500000000000000" pitchFamily="2" charset="0"/>
              </a:rPr>
              <a:t> </a:t>
            </a:r>
            <a:r>
              <a:rPr lang="en-GB" sz="2200" dirty="0">
                <a:solidFill>
                  <a:schemeClr val="accent4"/>
                </a:solidFill>
                <a:latin typeface="Poppins" panose="00000500000000000000" pitchFamily="2" charset="0"/>
                <a:cs typeface="Poppins" panose="00000500000000000000" pitchFamily="2" charset="0"/>
              </a:rPr>
              <a:t>grip bandage</a:t>
            </a:r>
            <a:r>
              <a:rPr lang="en-GB" sz="2200" dirty="0">
                <a:solidFill>
                  <a:srgbClr val="000000"/>
                </a:solidFill>
                <a:latin typeface="Poppins" panose="00000500000000000000" pitchFamily="2" charset="0"/>
                <a:cs typeface="Poppins" panose="00000500000000000000" pitchFamily="2" charset="0"/>
              </a:rPr>
              <a:t> </a:t>
            </a:r>
            <a:r>
              <a:rPr lang="en-GB" sz="2200" dirty="0">
                <a:solidFill>
                  <a:srgbClr val="000000"/>
                </a:solidFill>
                <a:latin typeface="Poppins Light" pitchFamily="2" charset="77"/>
                <a:cs typeface="Poppins Light" pitchFamily="2" charset="77"/>
              </a:rPr>
              <a:t>for pupils to wear </a:t>
            </a:r>
            <a:r>
              <a:rPr lang="en-GB" sz="2200" b="1" dirty="0">
                <a:solidFill>
                  <a:schemeClr val="accent4"/>
                </a:solidFill>
                <a:latin typeface="Poppins" panose="00000500000000000000" pitchFamily="2" charset="0"/>
                <a:cs typeface="Poppins" panose="00000500000000000000" pitchFamily="2" charset="0"/>
              </a:rPr>
              <a:t>under</a:t>
            </a:r>
            <a:r>
              <a:rPr lang="en-GB" sz="2200" dirty="0">
                <a:solidFill>
                  <a:srgbClr val="000000"/>
                </a:solidFill>
                <a:latin typeface="Poppins Light" pitchFamily="2" charset="77"/>
                <a:cs typeface="Poppins Light" pitchFamily="2" charset="77"/>
              </a:rPr>
              <a:t> their Genie, for particular skin sensitivities or sensory issues</a:t>
            </a:r>
          </a:p>
          <a:p>
            <a:pPr marL="457200" indent="-457200" defTabSz="609585">
              <a:spcBef>
                <a:spcPts val="1400"/>
              </a:spcBef>
              <a:spcAft>
                <a:spcPts val="600"/>
              </a:spcAft>
              <a:buFont typeface="+mj-lt"/>
              <a:buAutoNum type="arabicPeriod"/>
            </a:pPr>
            <a:r>
              <a:rPr lang="en-GB" sz="2200" dirty="0">
                <a:solidFill>
                  <a:srgbClr val="000000"/>
                </a:solidFill>
                <a:latin typeface="Poppins Light" pitchFamily="2" charset="77"/>
                <a:cs typeface="Poppins Light" pitchFamily="2" charset="77"/>
              </a:rPr>
              <a:t>We have also provided </a:t>
            </a:r>
            <a:r>
              <a:rPr lang="en-GB" sz="2200" dirty="0">
                <a:solidFill>
                  <a:schemeClr val="accent4"/>
                </a:solidFill>
                <a:latin typeface="Poppins" panose="00000500000000000000" pitchFamily="2" charset="0"/>
                <a:cs typeface="Poppins" panose="00000500000000000000" pitchFamily="2" charset="0"/>
              </a:rPr>
              <a:t>sweat bands </a:t>
            </a:r>
            <a:r>
              <a:rPr lang="en-GB" sz="2200" dirty="0">
                <a:solidFill>
                  <a:srgbClr val="000000"/>
                </a:solidFill>
                <a:latin typeface="Poppins Light" pitchFamily="2" charset="77"/>
                <a:cs typeface="Poppins Light" pitchFamily="2" charset="77"/>
              </a:rPr>
              <a:t>which pupils can put </a:t>
            </a:r>
            <a:r>
              <a:rPr lang="en-GB" sz="2200" b="1" dirty="0">
                <a:solidFill>
                  <a:schemeClr val="accent4"/>
                </a:solidFill>
                <a:latin typeface="Poppins" panose="00000500000000000000" pitchFamily="2" charset="0"/>
                <a:cs typeface="Poppins" panose="00000500000000000000" pitchFamily="2" charset="0"/>
              </a:rPr>
              <a:t>over</a:t>
            </a:r>
            <a:r>
              <a:rPr lang="en-GB" sz="2200" dirty="0">
                <a:solidFill>
                  <a:srgbClr val="000000"/>
                </a:solidFill>
                <a:latin typeface="Poppins Light" pitchFamily="2" charset="77"/>
                <a:cs typeface="Poppins Light" pitchFamily="2" charset="77"/>
              </a:rPr>
              <a:t> the Genie to protect it or other pupils, during sport or play. These should </a:t>
            </a:r>
            <a:r>
              <a:rPr lang="en-GB" sz="2200" dirty="0">
                <a:solidFill>
                  <a:schemeClr val="accent4"/>
                </a:solidFill>
                <a:latin typeface="Poppins" panose="00000500000000000000" pitchFamily="2" charset="0"/>
                <a:cs typeface="Poppins" panose="00000500000000000000" pitchFamily="2" charset="0"/>
              </a:rPr>
              <a:t>not be worn under </a:t>
            </a:r>
            <a:r>
              <a:rPr lang="en-GB" sz="2200" dirty="0">
                <a:solidFill>
                  <a:srgbClr val="000000"/>
                </a:solidFill>
                <a:latin typeface="Poppins Light" pitchFamily="2" charset="77"/>
                <a:cs typeface="Poppins Light" pitchFamily="2" charset="77"/>
              </a:rPr>
              <a:t>the Genie. Pupils can keep the sweat band afterwards</a:t>
            </a:r>
          </a:p>
          <a:p>
            <a:pPr marL="457200" indent="-457200" defTabSz="609585">
              <a:spcBef>
                <a:spcPts val="1400"/>
              </a:spcBef>
              <a:spcAft>
                <a:spcPts val="600"/>
              </a:spcAft>
              <a:buFont typeface="+mj-lt"/>
              <a:buAutoNum type="arabicPeriod"/>
            </a:pPr>
            <a:r>
              <a:rPr lang="en-GB" sz="2200" dirty="0">
                <a:solidFill>
                  <a:srgbClr val="000000"/>
                </a:solidFill>
                <a:latin typeface="Poppins Light" pitchFamily="2" charset="77"/>
                <a:cs typeface="Poppins Light" pitchFamily="2" charset="77"/>
              </a:rPr>
              <a:t>If pupils/class have to remove their Genie, for a lesson or other activity, please </a:t>
            </a:r>
            <a:r>
              <a:rPr lang="en-GB" sz="2200" dirty="0">
                <a:solidFill>
                  <a:schemeClr val="accent4"/>
                </a:solidFill>
                <a:latin typeface="Poppins" panose="00000500000000000000" pitchFamily="2" charset="0"/>
                <a:cs typeface="Poppins" panose="00000500000000000000" pitchFamily="2" charset="0"/>
              </a:rPr>
              <a:t>provide a safe place </a:t>
            </a:r>
            <a:r>
              <a:rPr lang="en-GB" sz="2200" dirty="0">
                <a:solidFill>
                  <a:srgbClr val="000000"/>
                </a:solidFill>
                <a:latin typeface="Poppins Light" pitchFamily="2" charset="77"/>
                <a:cs typeface="Poppins Light" pitchFamily="2" charset="77"/>
              </a:rPr>
              <a:t>for them to store it</a:t>
            </a:r>
          </a:p>
          <a:p>
            <a:pPr marL="457200" indent="-457200" defTabSz="609585">
              <a:spcBef>
                <a:spcPts val="1400"/>
              </a:spcBef>
              <a:spcAft>
                <a:spcPts val="600"/>
              </a:spcAft>
              <a:buFont typeface="+mj-lt"/>
              <a:buAutoNum type="arabicPeriod"/>
            </a:pPr>
            <a:r>
              <a:rPr lang="en-GB" sz="2200" dirty="0">
                <a:solidFill>
                  <a:srgbClr val="000000"/>
                </a:solidFill>
                <a:latin typeface="Poppins Light" pitchFamily="2" charset="77"/>
                <a:cs typeface="Poppins Light" pitchFamily="2" charset="77"/>
              </a:rPr>
              <a:t>Please remind the pupil/class to put their Genie straight back on again</a:t>
            </a:r>
          </a:p>
        </p:txBody>
      </p:sp>
      <p:sp>
        <p:nvSpPr>
          <p:cNvPr id="4" name="Oval 3">
            <a:extLst>
              <a:ext uri="{FF2B5EF4-FFF2-40B4-BE49-F238E27FC236}">
                <a16:creationId xmlns:a16="http://schemas.microsoft.com/office/drawing/2014/main" id="{4BB627E2-3435-EA1C-23F6-B671C6E5F91B}"/>
              </a:ext>
            </a:extLst>
          </p:cNvPr>
          <p:cNvSpPr/>
          <p:nvPr/>
        </p:nvSpPr>
        <p:spPr>
          <a:xfrm>
            <a:off x="264500" y="723477"/>
            <a:ext cx="1141286" cy="9919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Poppins Black" pitchFamily="2" charset="77"/>
                <a:cs typeface="Poppins Black" pitchFamily="2" charset="77"/>
              </a:rPr>
              <a:t>4</a:t>
            </a:r>
          </a:p>
        </p:txBody>
      </p:sp>
      <p:pic>
        <p:nvPicPr>
          <p:cNvPr id="5" name="Picture 4" descr="A purple watch with a white circle&#10;&#10;AI-generated content may be incorrect.">
            <a:extLst>
              <a:ext uri="{FF2B5EF4-FFF2-40B4-BE49-F238E27FC236}">
                <a16:creationId xmlns:a16="http://schemas.microsoft.com/office/drawing/2014/main" id="{01CE0268-49C7-FB9C-628D-0D0093B3E800}"/>
              </a:ext>
            </a:extLst>
          </p:cNvPr>
          <p:cNvPicPr>
            <a:picLocks noChangeAspect="1"/>
          </p:cNvPicPr>
          <p:nvPr/>
        </p:nvPicPr>
        <p:blipFill>
          <a:blip r:embed="rId9"/>
          <a:stretch>
            <a:fillRect/>
          </a:stretch>
        </p:blipFill>
        <p:spPr>
          <a:xfrm>
            <a:off x="9897307" y="680215"/>
            <a:ext cx="885949" cy="1143160"/>
          </a:xfrm>
          <a:prstGeom prst="rect">
            <a:avLst/>
          </a:prstGeom>
        </p:spPr>
      </p:pic>
      <p:pic>
        <p:nvPicPr>
          <p:cNvPr id="10" name="Picture 9">
            <a:extLst>
              <a:ext uri="{FF2B5EF4-FFF2-40B4-BE49-F238E27FC236}">
                <a16:creationId xmlns:a16="http://schemas.microsoft.com/office/drawing/2014/main" id="{077E6D6E-1B8F-BD00-81D2-BD247949E95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pic>
        <p:nvPicPr>
          <p:cNvPr id="11" name="Picture 10" descr="A logo for a university&#10;&#10;AI-generated content may be incorrect.">
            <a:extLst>
              <a:ext uri="{FF2B5EF4-FFF2-40B4-BE49-F238E27FC236}">
                <a16:creationId xmlns:a16="http://schemas.microsoft.com/office/drawing/2014/main" id="{266D169F-0CEB-B724-379F-88B9E1912C8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234118" y="36777"/>
            <a:ext cx="859201" cy="1005806"/>
          </a:xfrm>
          <a:prstGeom prst="rect">
            <a:avLst/>
          </a:prstGeom>
        </p:spPr>
      </p:pic>
    </p:spTree>
    <p:extLst>
      <p:ext uri="{BB962C8B-B14F-4D97-AF65-F5344CB8AC3E}">
        <p14:creationId xmlns:p14="http://schemas.microsoft.com/office/powerpoint/2010/main" val="785491548"/>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46222-9750-83A0-D034-CA89787E6EA3}"/>
            </a:ext>
          </a:extLst>
        </p:cNvPr>
        <p:cNvGrpSpPr/>
        <p:nvPr/>
      </p:nvGrpSpPr>
      <p:grpSpPr>
        <a:xfrm>
          <a:off x="0" y="0"/>
          <a:ext cx="0" cy="0"/>
          <a:chOff x="0" y="0"/>
          <a:chExt cx="0" cy="0"/>
        </a:xfrm>
      </p:grpSpPr>
      <p:sp>
        <p:nvSpPr>
          <p:cNvPr id="19" name="TextBox 18">
            <a:extLst>
              <a:ext uri="{FF2B5EF4-FFF2-40B4-BE49-F238E27FC236}">
                <a16:creationId xmlns:a16="http://schemas.microsoft.com/office/drawing/2014/main" id="{D71D922F-F607-90C5-EB35-420EEC22CF53}"/>
              </a:ext>
            </a:extLst>
          </p:cNvPr>
          <p:cNvSpPr txBox="1"/>
          <p:nvPr/>
        </p:nvSpPr>
        <p:spPr>
          <a:xfrm>
            <a:off x="533610" y="1492083"/>
            <a:ext cx="10612064" cy="5206554"/>
          </a:xfrm>
          <a:prstGeom prst="rect">
            <a:avLst/>
          </a:prstGeom>
          <a:noFill/>
        </p:spPr>
        <p:txBody>
          <a:bodyPr wrap="square" lIns="0" tIns="0" rIns="0" bIns="0" numCol="1" spcCol="180000" rtlCol="0">
            <a:spAutoFit/>
          </a:bodyPr>
          <a:lstStyle/>
          <a:p>
            <a:pPr marL="457200" indent="-457200" defTabSz="609585">
              <a:spcBef>
                <a:spcPts val="1400"/>
              </a:spcBef>
              <a:spcAft>
                <a:spcPts val="600"/>
              </a:spcAft>
              <a:buFont typeface="+mj-lt"/>
              <a:buAutoNum type="arabicPeriod"/>
            </a:pPr>
            <a:r>
              <a:rPr lang="en-GB" sz="1700" dirty="0">
                <a:solidFill>
                  <a:srgbClr val="000000"/>
                </a:solidFill>
                <a:latin typeface="Poppins Light" pitchFamily="2" charset="77"/>
                <a:cs typeface="Poppins Light" pitchFamily="2" charset="77"/>
              </a:rPr>
              <a:t>After 7 consecutive days, please set a time to collect the Genies from pupils during school. You should </a:t>
            </a:r>
            <a:r>
              <a:rPr lang="en-GB" sz="1700" dirty="0">
                <a:solidFill>
                  <a:schemeClr val="accent4"/>
                </a:solidFill>
                <a:latin typeface="Poppins" panose="00000500000000000000" pitchFamily="2" charset="0"/>
                <a:cs typeface="Poppins" panose="00000500000000000000" pitchFamily="2" charset="0"/>
              </a:rPr>
              <a:t>collect them on the eighth day </a:t>
            </a:r>
            <a:r>
              <a:rPr lang="en-GB" sz="1700" dirty="0">
                <a:solidFill>
                  <a:srgbClr val="000000"/>
                </a:solidFill>
                <a:latin typeface="Poppins Light" pitchFamily="2" charset="77"/>
                <a:cs typeface="Poppins Light" pitchFamily="2" charset="77"/>
              </a:rPr>
              <a:t>(e.g. if you gave them out on a Monday collect them the following Tuesday). Ideally hand them out in the afternoon and collect them in during the morning to minimise the extra time pupils have them beyond the 7 wear days</a:t>
            </a:r>
          </a:p>
          <a:p>
            <a:pPr marL="457200" indent="-457200" defTabSz="609585">
              <a:spcBef>
                <a:spcPts val="1400"/>
              </a:spcBef>
              <a:spcAft>
                <a:spcPts val="600"/>
              </a:spcAft>
              <a:buFont typeface="+mj-lt"/>
              <a:buAutoNum type="arabicPeriod"/>
            </a:pPr>
            <a:r>
              <a:rPr lang="en-GB" sz="1700" dirty="0">
                <a:solidFill>
                  <a:schemeClr val="accent4"/>
                </a:solidFill>
                <a:latin typeface="Poppins" panose="00000500000000000000" pitchFamily="2" charset="0"/>
                <a:cs typeface="Poppins" panose="00000500000000000000" pitchFamily="2" charset="0"/>
              </a:rPr>
              <a:t>It is very important pupils complete the online Active Lives survey during the week when they are wearing a Genie </a:t>
            </a:r>
            <a:r>
              <a:rPr lang="en-GB" sz="1700" dirty="0">
                <a:solidFill>
                  <a:srgbClr val="000000"/>
                </a:solidFill>
                <a:latin typeface="Poppins Light" pitchFamily="2" charset="77"/>
                <a:cs typeface="Poppins Light" pitchFamily="2" charset="77"/>
              </a:rPr>
              <a:t>(this can be at any point during the week including on the day you collect them)</a:t>
            </a:r>
          </a:p>
          <a:p>
            <a:pPr marL="457200" indent="-457200" defTabSz="609585">
              <a:spcBef>
                <a:spcPts val="1400"/>
              </a:spcBef>
              <a:spcAft>
                <a:spcPts val="600"/>
              </a:spcAft>
              <a:buFont typeface="+mj-lt"/>
              <a:buAutoNum type="arabicPeriod"/>
            </a:pPr>
            <a:r>
              <a:rPr lang="en-GB" sz="1700" dirty="0">
                <a:solidFill>
                  <a:srgbClr val="000000"/>
                </a:solidFill>
                <a:latin typeface="Poppins Light" pitchFamily="2" charset="77"/>
                <a:cs typeface="Poppins Light" pitchFamily="2" charset="77"/>
              </a:rPr>
              <a:t>They will need the Genie number they wore and will need to enter it in the online survey before completing, so we can match their survey answers to the Genie data. This means the survey needs to be completed while they still have their Genie</a:t>
            </a:r>
          </a:p>
          <a:p>
            <a:pPr marL="457200" indent="-457200" defTabSz="609585">
              <a:spcBef>
                <a:spcPts val="1400"/>
              </a:spcBef>
              <a:spcAft>
                <a:spcPts val="600"/>
              </a:spcAft>
              <a:buFont typeface="+mj-lt"/>
              <a:buAutoNum type="arabicPeriod"/>
            </a:pPr>
            <a:r>
              <a:rPr lang="en-GB" sz="1700" dirty="0">
                <a:solidFill>
                  <a:srgbClr val="000000"/>
                </a:solidFill>
                <a:latin typeface="Poppins Light" pitchFamily="2" charset="77"/>
                <a:cs typeface="Poppins Light" pitchFamily="2" charset="77"/>
              </a:rPr>
              <a:t>Check with your Active Partnership if you are unsure which pupils have/ have not completed the online survey</a:t>
            </a:r>
          </a:p>
          <a:p>
            <a:pPr marL="457200" indent="-457200" defTabSz="609585">
              <a:spcBef>
                <a:spcPts val="1400"/>
              </a:spcBef>
              <a:spcAft>
                <a:spcPts val="600"/>
              </a:spcAft>
              <a:buFont typeface="+mj-lt"/>
              <a:buAutoNum type="arabicPeriod"/>
            </a:pPr>
            <a:r>
              <a:rPr lang="en-GB" sz="1700" dirty="0">
                <a:solidFill>
                  <a:srgbClr val="000000"/>
                </a:solidFill>
                <a:latin typeface="Poppins Light" pitchFamily="2" charset="77"/>
                <a:cs typeface="Poppins Light" pitchFamily="2" charset="77"/>
              </a:rPr>
              <a:t>Please ensure pupils complete the paper feedback form about their experience of wearing a Genie</a:t>
            </a:r>
          </a:p>
          <a:p>
            <a:pPr marL="457200" indent="-457200" defTabSz="609585">
              <a:spcBef>
                <a:spcPts val="1400"/>
              </a:spcBef>
              <a:spcAft>
                <a:spcPts val="600"/>
              </a:spcAft>
              <a:buFont typeface="+mj-lt"/>
              <a:buAutoNum type="arabicPeriod"/>
            </a:pPr>
            <a:r>
              <a:rPr lang="en-GB" sz="1700" dirty="0">
                <a:solidFill>
                  <a:srgbClr val="000000"/>
                </a:solidFill>
                <a:latin typeface="Poppins Light" pitchFamily="2" charset="77"/>
                <a:cs typeface="Poppins Light" pitchFamily="2" charset="77"/>
              </a:rPr>
              <a:t>Complete the teacher feedback form</a:t>
            </a:r>
          </a:p>
        </p:txBody>
      </p:sp>
      <p:grpSp>
        <p:nvGrpSpPr>
          <p:cNvPr id="29" name="Group 28">
            <a:extLst>
              <a:ext uri="{FF2B5EF4-FFF2-40B4-BE49-F238E27FC236}">
                <a16:creationId xmlns:a16="http://schemas.microsoft.com/office/drawing/2014/main" id="{B5F14DB3-E76C-BEE5-A9D5-0D8D215E3FB1}"/>
              </a:ext>
            </a:extLst>
          </p:cNvPr>
          <p:cNvGrpSpPr/>
          <p:nvPr/>
        </p:nvGrpSpPr>
        <p:grpSpPr>
          <a:xfrm>
            <a:off x="779967" y="280261"/>
            <a:ext cx="4737913" cy="1102995"/>
            <a:chOff x="4960800" y="1036330"/>
            <a:chExt cx="4448360" cy="1102995"/>
          </a:xfrm>
        </p:grpSpPr>
        <p:sp>
          <p:nvSpPr>
            <p:cNvPr id="30" name="Trapezoid 29">
              <a:extLst>
                <a:ext uri="{FF2B5EF4-FFF2-40B4-BE49-F238E27FC236}">
                  <a16:creationId xmlns:a16="http://schemas.microsoft.com/office/drawing/2014/main" id="{72F9A02C-9CAF-D61C-6CD7-30CEE776D08F}"/>
                </a:ext>
              </a:extLst>
            </p:cNvPr>
            <p:cNvSpPr/>
            <p:nvPr/>
          </p:nvSpPr>
          <p:spPr>
            <a:xfrm rot="16200000">
              <a:off x="6833937" y="-435898"/>
              <a:ext cx="1102995" cy="4047451"/>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07781245-3DEF-7DBE-62AB-6F48619DDDF8}"/>
                </a:ext>
              </a:extLst>
            </p:cNvPr>
            <p:cNvSpPr/>
            <p:nvPr/>
          </p:nvSpPr>
          <p:spPr>
            <a:xfrm>
              <a:off x="4960800" y="1081459"/>
              <a:ext cx="991904" cy="9919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Poppins Black" pitchFamily="2" charset="77"/>
                  <a:cs typeface="Poppins Black" pitchFamily="2" charset="77"/>
                </a:rPr>
                <a:t>4</a:t>
              </a:r>
            </a:p>
          </p:txBody>
        </p:sp>
        <p:sp>
          <p:nvSpPr>
            <p:cNvPr id="32" name="Rectangle 31">
              <a:extLst>
                <a:ext uri="{FF2B5EF4-FFF2-40B4-BE49-F238E27FC236}">
                  <a16:creationId xmlns:a16="http://schemas.microsoft.com/office/drawing/2014/main" id="{02AB75C5-CF3B-BD4E-2273-E4B64A48E149}"/>
                </a:ext>
              </a:extLst>
            </p:cNvPr>
            <p:cNvSpPr/>
            <p:nvPr/>
          </p:nvSpPr>
          <p:spPr>
            <a:xfrm>
              <a:off x="6034534" y="1372384"/>
              <a:ext cx="2504682" cy="430887"/>
            </a:xfrm>
            <a:prstGeom prst="rect">
              <a:avLst/>
            </a:prstGeom>
          </p:spPr>
          <p:txBody>
            <a:bodyPr wrap="none">
              <a:spAutoFit/>
            </a:bodyPr>
            <a:lstStyle/>
            <a:p>
              <a:pPr algn="ctr"/>
              <a:r>
                <a:rPr lang="en-US" sz="2200" b="1" i="1" dirty="0">
                  <a:latin typeface="Poppins SemiBold" pitchFamily="2" charset="77"/>
                  <a:cs typeface="Poppins SemiBold" pitchFamily="2" charset="77"/>
                </a:rPr>
                <a:t>Genie collection </a:t>
              </a:r>
            </a:p>
          </p:txBody>
        </p:sp>
      </p:grpSp>
      <p:pic>
        <p:nvPicPr>
          <p:cNvPr id="33" name="Graphic 32">
            <a:extLst>
              <a:ext uri="{FF2B5EF4-FFF2-40B4-BE49-F238E27FC236}">
                <a16:creationId xmlns:a16="http://schemas.microsoft.com/office/drawing/2014/main" id="{6B4B0A80-E605-31BA-0C9C-BBCA0FD1FAE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06303" y="280261"/>
            <a:ext cx="1221197" cy="373145"/>
          </a:xfrm>
          <a:prstGeom prst="rect">
            <a:avLst/>
          </a:prstGeom>
        </p:spPr>
      </p:pic>
      <p:pic>
        <p:nvPicPr>
          <p:cNvPr id="12" name="Graphic 11" descr="Home">
            <a:hlinkClick r:id="rId4" action="ppaction://hlinksldjump"/>
            <a:extLst>
              <a:ext uri="{FF2B5EF4-FFF2-40B4-BE49-F238E27FC236}">
                <a16:creationId xmlns:a16="http://schemas.microsoft.com/office/drawing/2014/main" id="{15E72F8C-D099-B221-B305-877E9C59980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396778" y="219924"/>
            <a:ext cx="493820" cy="493820"/>
          </a:xfrm>
          <a:prstGeom prst="rect">
            <a:avLst/>
          </a:prstGeom>
        </p:spPr>
      </p:pic>
      <p:sp>
        <p:nvSpPr>
          <p:cNvPr id="13" name="Rectangle 12">
            <a:hlinkClick r:id="rId6" action="ppaction://hlinksldjump"/>
            <a:extLst>
              <a:ext uri="{FF2B5EF4-FFF2-40B4-BE49-F238E27FC236}">
                <a16:creationId xmlns:a16="http://schemas.microsoft.com/office/drawing/2014/main" id="{EC1F1436-8FC2-5D03-19E3-6537B4A789BD}"/>
              </a:ext>
            </a:extLst>
          </p:cNvPr>
          <p:cNvSpPr/>
          <p:nvPr/>
        </p:nvSpPr>
        <p:spPr>
          <a:xfrm>
            <a:off x="9396778" y="6247581"/>
            <a:ext cx="2018563" cy="4137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7">
                  <a:extLst>
                    <a:ext uri="{A12FA001-AC4F-418D-AE19-62706E023703}">
                      <ahyp:hlinkClr xmlns:ahyp="http://schemas.microsoft.com/office/drawing/2018/hyperlinkcolor" val="tx"/>
                    </a:ext>
                  </a:extLst>
                </a:hlinkClick>
              </a:rPr>
              <a:t>Online survey guide</a:t>
            </a:r>
            <a:endParaRPr lang="en-US" sz="1050" b="1" dirty="0">
              <a:solidFill>
                <a:schemeClr val="bg1"/>
              </a:solidFill>
              <a:latin typeface="Poppins SemiBold" pitchFamily="2" charset="77"/>
              <a:cs typeface="Poppins SemiBold" pitchFamily="2" charset="77"/>
              <a:hlinkClick r:id="rId7">
                <a:extLst>
                  <a:ext uri="{A12FA001-AC4F-418D-AE19-62706E023703}">
                    <ahyp:hlinkClr xmlns:ahyp="http://schemas.microsoft.com/office/drawing/2018/hyperlinkcolor" val="tx"/>
                  </a:ext>
                </a:extLst>
              </a:hlinkClick>
            </a:endParaRPr>
          </a:p>
          <a:p>
            <a:pPr algn="ctr" defTabSz="609585"/>
            <a:r>
              <a:rPr lang="en-US" sz="1050" b="1" dirty="0">
                <a:solidFill>
                  <a:schemeClr val="bg1"/>
                </a:solidFill>
                <a:latin typeface="Poppins SemiBold" pitchFamily="2" charset="77"/>
                <a:cs typeface="Poppins SemiBold" pitchFamily="2" charset="77"/>
                <a:hlinkClick r:id="rId7">
                  <a:extLst>
                    <a:ext uri="{A12FA001-AC4F-418D-AE19-62706E023703}">
                      <ahyp:hlinkClr xmlns:ahyp="http://schemas.microsoft.com/office/drawing/2018/hyperlinkcolor" val="tx"/>
                    </a:ext>
                  </a:extLst>
                </a:hlinkClick>
              </a:rPr>
              <a:t>Y7-11</a:t>
            </a:r>
            <a:endParaRPr lang="en-US" sz="1050" b="1" dirty="0">
              <a:solidFill>
                <a:schemeClr val="bg1"/>
              </a:solidFill>
              <a:latin typeface="Poppins SemiBold"/>
              <a:cs typeface="Poppins SemiBold"/>
              <a:hlinkClick r:id="rId7">
                <a:extLst>
                  <a:ext uri="{A12FA001-AC4F-418D-AE19-62706E023703}">
                    <ahyp:hlinkClr xmlns:ahyp="http://schemas.microsoft.com/office/drawing/2018/hyperlinkcolor" val="tx"/>
                  </a:ext>
                </a:extLst>
              </a:hlinkClick>
            </a:endParaRPr>
          </a:p>
        </p:txBody>
      </p:sp>
      <p:pic>
        <p:nvPicPr>
          <p:cNvPr id="28" name="Graphic 27" descr="Cursor">
            <a:extLst>
              <a:ext uri="{FF2B5EF4-FFF2-40B4-BE49-F238E27FC236}">
                <a16:creationId xmlns:a16="http://schemas.microsoft.com/office/drawing/2014/main" id="{0EC9D480-4BAB-AE55-8D57-A5B695A97A0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137569" y="6247581"/>
            <a:ext cx="520821" cy="498345"/>
          </a:xfrm>
          <a:prstGeom prst="rect">
            <a:avLst/>
          </a:prstGeom>
        </p:spPr>
      </p:pic>
      <p:pic>
        <p:nvPicPr>
          <p:cNvPr id="3" name="Picture 2" descr="A purple watch with a white circle&#10;&#10;AI-generated content may be incorrect.">
            <a:extLst>
              <a:ext uri="{FF2B5EF4-FFF2-40B4-BE49-F238E27FC236}">
                <a16:creationId xmlns:a16="http://schemas.microsoft.com/office/drawing/2014/main" id="{41971668-3347-2F5F-C7C6-09D2FB5DA3A2}"/>
              </a:ext>
            </a:extLst>
          </p:cNvPr>
          <p:cNvPicPr>
            <a:picLocks noChangeAspect="1"/>
          </p:cNvPicPr>
          <p:nvPr/>
        </p:nvPicPr>
        <p:blipFill>
          <a:blip r:embed="rId9"/>
          <a:stretch>
            <a:fillRect/>
          </a:stretch>
        </p:blipFill>
        <p:spPr>
          <a:xfrm>
            <a:off x="5538192" y="303794"/>
            <a:ext cx="885949" cy="1143160"/>
          </a:xfrm>
          <a:prstGeom prst="rect">
            <a:avLst/>
          </a:prstGeom>
        </p:spPr>
      </p:pic>
      <p:pic>
        <p:nvPicPr>
          <p:cNvPr id="8" name="Picture 7">
            <a:extLst>
              <a:ext uri="{FF2B5EF4-FFF2-40B4-BE49-F238E27FC236}">
                <a16:creationId xmlns:a16="http://schemas.microsoft.com/office/drawing/2014/main" id="{1F52E310-264E-4FA7-B305-08092D69AAC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pic>
        <p:nvPicPr>
          <p:cNvPr id="9" name="Picture 8" descr="A logo for a university&#10;&#10;AI-generated content may be incorrect.">
            <a:extLst>
              <a:ext uri="{FF2B5EF4-FFF2-40B4-BE49-F238E27FC236}">
                <a16:creationId xmlns:a16="http://schemas.microsoft.com/office/drawing/2014/main" id="{60230804-1822-D5A8-B33F-210A221FE92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234118" y="36777"/>
            <a:ext cx="859201" cy="1005806"/>
          </a:xfrm>
          <a:prstGeom prst="rect">
            <a:avLst/>
          </a:prstGeom>
        </p:spPr>
      </p:pic>
      <p:sp>
        <p:nvSpPr>
          <p:cNvPr id="2" name="Rectangle 1">
            <a:hlinkClick r:id="rId6" action="ppaction://hlinksldjump"/>
            <a:extLst>
              <a:ext uri="{FF2B5EF4-FFF2-40B4-BE49-F238E27FC236}">
                <a16:creationId xmlns:a16="http://schemas.microsoft.com/office/drawing/2014/main" id="{B9097789-9ABC-FDFB-9089-062FF191CE14}"/>
              </a:ext>
            </a:extLst>
          </p:cNvPr>
          <p:cNvSpPr/>
          <p:nvPr/>
        </p:nvSpPr>
        <p:spPr>
          <a:xfrm>
            <a:off x="7239329" y="6247581"/>
            <a:ext cx="2018563" cy="4137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7">
                  <a:extLst>
                    <a:ext uri="{A12FA001-AC4F-418D-AE19-62706E023703}">
                      <ahyp:hlinkClr xmlns:ahyp="http://schemas.microsoft.com/office/drawing/2018/hyperlinkcolor" val="tx"/>
                    </a:ext>
                  </a:extLst>
                </a:hlinkClick>
              </a:rPr>
              <a:t>Online survey guide</a:t>
            </a:r>
            <a:endParaRPr lang="en-US" sz="1050" b="1" dirty="0">
              <a:solidFill>
                <a:schemeClr val="bg1"/>
              </a:solidFill>
              <a:latin typeface="Poppins SemiBold" pitchFamily="2" charset="77"/>
              <a:cs typeface="Poppins SemiBold" pitchFamily="2" charset="77"/>
              <a:hlinkClick r:id="rId7">
                <a:extLst>
                  <a:ext uri="{A12FA001-AC4F-418D-AE19-62706E023703}">
                    <ahyp:hlinkClr xmlns:ahyp="http://schemas.microsoft.com/office/drawing/2018/hyperlinkcolor" val="tx"/>
                  </a:ext>
                </a:extLst>
              </a:hlinkClick>
            </a:endParaRPr>
          </a:p>
          <a:p>
            <a:pPr algn="ctr" defTabSz="609585"/>
            <a:r>
              <a:rPr lang="en-US" sz="1050" b="1" dirty="0">
                <a:solidFill>
                  <a:schemeClr val="bg1"/>
                </a:solidFill>
                <a:latin typeface="Poppins SemiBold" pitchFamily="2" charset="77"/>
                <a:cs typeface="Poppins SemiBold" pitchFamily="2" charset="77"/>
                <a:hlinkClick r:id="rId7">
                  <a:extLst>
                    <a:ext uri="{A12FA001-AC4F-418D-AE19-62706E023703}">
                      <ahyp:hlinkClr xmlns:ahyp="http://schemas.microsoft.com/office/drawing/2018/hyperlinkcolor" val="tx"/>
                    </a:ext>
                  </a:extLst>
                </a:hlinkClick>
              </a:rPr>
              <a:t>Y1-6</a:t>
            </a:r>
            <a:endParaRPr lang="en-US" sz="1050" b="1" dirty="0">
              <a:solidFill>
                <a:schemeClr val="bg1"/>
              </a:solidFill>
              <a:latin typeface="Poppins SemiBold"/>
              <a:cs typeface="Poppins SemiBold"/>
              <a:hlinkClick r:id="rId7">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3078822102"/>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6E584-DEAA-67F7-1FB2-5BFD42C982D6}"/>
            </a:ext>
          </a:extLst>
        </p:cNvPr>
        <p:cNvGrpSpPr/>
        <p:nvPr/>
      </p:nvGrpSpPr>
      <p:grpSpPr>
        <a:xfrm>
          <a:off x="0" y="0"/>
          <a:ext cx="0" cy="0"/>
          <a:chOff x="0" y="0"/>
          <a:chExt cx="0" cy="0"/>
        </a:xfrm>
      </p:grpSpPr>
      <p:grpSp>
        <p:nvGrpSpPr>
          <p:cNvPr id="29" name="Group 28">
            <a:extLst>
              <a:ext uri="{FF2B5EF4-FFF2-40B4-BE49-F238E27FC236}">
                <a16:creationId xmlns:a16="http://schemas.microsoft.com/office/drawing/2014/main" id="{A791C374-F9F5-3BFC-4DB7-B52DE5561AA2}"/>
              </a:ext>
            </a:extLst>
          </p:cNvPr>
          <p:cNvGrpSpPr/>
          <p:nvPr/>
        </p:nvGrpSpPr>
        <p:grpSpPr>
          <a:xfrm>
            <a:off x="776657" y="586870"/>
            <a:ext cx="5084683" cy="1102995"/>
            <a:chOff x="4960800" y="1043356"/>
            <a:chExt cx="4530484" cy="1102995"/>
          </a:xfrm>
        </p:grpSpPr>
        <p:sp>
          <p:nvSpPr>
            <p:cNvPr id="30" name="Trapezoid 29">
              <a:extLst>
                <a:ext uri="{FF2B5EF4-FFF2-40B4-BE49-F238E27FC236}">
                  <a16:creationId xmlns:a16="http://schemas.microsoft.com/office/drawing/2014/main" id="{0E30589B-E4A4-2BA1-2B26-7F7A1684DD48}"/>
                </a:ext>
              </a:extLst>
            </p:cNvPr>
            <p:cNvSpPr/>
            <p:nvPr/>
          </p:nvSpPr>
          <p:spPr>
            <a:xfrm rot="16200000">
              <a:off x="6861143" y="-483790"/>
              <a:ext cx="1102995" cy="4157287"/>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A7CDB2C9-7A69-5C70-6591-135250598525}"/>
                </a:ext>
              </a:extLst>
            </p:cNvPr>
            <p:cNvSpPr/>
            <p:nvPr/>
          </p:nvSpPr>
          <p:spPr>
            <a:xfrm>
              <a:off x="4960800" y="1081459"/>
              <a:ext cx="991904" cy="9919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Poppins Black" pitchFamily="2" charset="77"/>
                  <a:cs typeface="Poppins Black" pitchFamily="2" charset="77"/>
                </a:rPr>
                <a:t>4</a:t>
              </a:r>
            </a:p>
          </p:txBody>
        </p:sp>
        <p:sp>
          <p:nvSpPr>
            <p:cNvPr id="32" name="Rectangle 31">
              <a:extLst>
                <a:ext uri="{FF2B5EF4-FFF2-40B4-BE49-F238E27FC236}">
                  <a16:creationId xmlns:a16="http://schemas.microsoft.com/office/drawing/2014/main" id="{1EFE0959-B2BB-C49A-256D-4786BFB40373}"/>
                </a:ext>
              </a:extLst>
            </p:cNvPr>
            <p:cNvSpPr/>
            <p:nvPr/>
          </p:nvSpPr>
          <p:spPr>
            <a:xfrm>
              <a:off x="5889871" y="1375303"/>
              <a:ext cx="3600993" cy="430887"/>
            </a:xfrm>
            <a:prstGeom prst="rect">
              <a:avLst/>
            </a:prstGeom>
          </p:spPr>
          <p:txBody>
            <a:bodyPr wrap="none">
              <a:spAutoFit/>
            </a:bodyPr>
            <a:lstStyle/>
            <a:p>
              <a:pPr algn="ctr"/>
              <a:r>
                <a:rPr lang="en-US" sz="2200" b="1" i="1" dirty="0">
                  <a:latin typeface="Poppins SemiBold" pitchFamily="2" charset="77"/>
                  <a:cs typeface="Poppins SemiBold" pitchFamily="2" charset="77"/>
                </a:rPr>
                <a:t>Genie return management</a:t>
              </a:r>
            </a:p>
          </p:txBody>
        </p:sp>
      </p:grpSp>
      <p:pic>
        <p:nvPicPr>
          <p:cNvPr id="33" name="Graphic 32">
            <a:extLst>
              <a:ext uri="{FF2B5EF4-FFF2-40B4-BE49-F238E27FC236}">
                <a16:creationId xmlns:a16="http://schemas.microsoft.com/office/drawing/2014/main" id="{26270651-A403-42BD-844C-12D08B2593D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06303" y="280261"/>
            <a:ext cx="1221197" cy="373145"/>
          </a:xfrm>
          <a:prstGeom prst="rect">
            <a:avLst/>
          </a:prstGeom>
        </p:spPr>
      </p:pic>
      <p:pic>
        <p:nvPicPr>
          <p:cNvPr id="12" name="Graphic 11" descr="Home">
            <a:hlinkClick r:id="rId4" action="ppaction://hlinksldjump"/>
            <a:extLst>
              <a:ext uri="{FF2B5EF4-FFF2-40B4-BE49-F238E27FC236}">
                <a16:creationId xmlns:a16="http://schemas.microsoft.com/office/drawing/2014/main" id="{C8F10D24-C787-73B2-F911-99D788D46B4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396778" y="219924"/>
            <a:ext cx="493820" cy="493820"/>
          </a:xfrm>
          <a:prstGeom prst="rect">
            <a:avLst/>
          </a:prstGeom>
        </p:spPr>
      </p:pic>
      <p:sp>
        <p:nvSpPr>
          <p:cNvPr id="13" name="Rectangle 12">
            <a:hlinkClick r:id="rId6" action="ppaction://hlinksldjump"/>
            <a:extLst>
              <a:ext uri="{FF2B5EF4-FFF2-40B4-BE49-F238E27FC236}">
                <a16:creationId xmlns:a16="http://schemas.microsoft.com/office/drawing/2014/main" id="{762A86BC-E2F1-E010-8482-F32DEEB0F311}"/>
              </a:ext>
            </a:extLst>
          </p:cNvPr>
          <p:cNvSpPr/>
          <p:nvPr/>
        </p:nvSpPr>
        <p:spPr>
          <a:xfrm>
            <a:off x="9396778" y="6247581"/>
            <a:ext cx="2018563" cy="4137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7">
                  <a:extLst>
                    <a:ext uri="{A12FA001-AC4F-418D-AE19-62706E023703}">
                      <ahyp:hlinkClr xmlns:ahyp="http://schemas.microsoft.com/office/drawing/2018/hyperlinkcolor" val="tx"/>
                    </a:ext>
                  </a:extLst>
                </a:hlinkClick>
              </a:rPr>
              <a:t>Information</a:t>
            </a:r>
            <a:endParaRPr lang="en-US" sz="1050" b="1">
              <a:solidFill>
                <a:schemeClr val="bg1"/>
              </a:solidFill>
              <a:latin typeface="Poppins SemiBold" pitchFamily="2" charset="77"/>
              <a:cs typeface="Poppins SemiBold" pitchFamily="2" charset="77"/>
              <a:hlinkClick r:id="rId7">
                <a:extLst>
                  <a:ext uri="{A12FA001-AC4F-418D-AE19-62706E023703}">
                    <ahyp:hlinkClr xmlns:ahyp="http://schemas.microsoft.com/office/drawing/2018/hyperlinkcolor" val="tx"/>
                  </a:ext>
                </a:extLst>
              </a:hlinkClick>
            </a:endParaRPr>
          </a:p>
        </p:txBody>
      </p:sp>
      <p:pic>
        <p:nvPicPr>
          <p:cNvPr id="28" name="Graphic 27" descr="Cursor">
            <a:extLst>
              <a:ext uri="{FF2B5EF4-FFF2-40B4-BE49-F238E27FC236}">
                <a16:creationId xmlns:a16="http://schemas.microsoft.com/office/drawing/2014/main" id="{22994A40-EF79-12A7-8EC0-4424D0BF509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128314" y="6167372"/>
            <a:ext cx="520821" cy="498345"/>
          </a:xfrm>
          <a:prstGeom prst="rect">
            <a:avLst/>
          </a:prstGeom>
        </p:spPr>
      </p:pic>
      <p:pic>
        <p:nvPicPr>
          <p:cNvPr id="3" name="Picture 2" descr="A purple watch with a white circle&#10;&#10;AI-generated content may be incorrect.">
            <a:extLst>
              <a:ext uri="{FF2B5EF4-FFF2-40B4-BE49-F238E27FC236}">
                <a16:creationId xmlns:a16="http://schemas.microsoft.com/office/drawing/2014/main" id="{7499854E-E467-5264-CA82-7B3A7A7383C8}"/>
              </a:ext>
            </a:extLst>
          </p:cNvPr>
          <p:cNvPicPr>
            <a:picLocks noChangeAspect="1"/>
          </p:cNvPicPr>
          <p:nvPr/>
        </p:nvPicPr>
        <p:blipFill>
          <a:blip r:embed="rId9"/>
          <a:stretch>
            <a:fillRect/>
          </a:stretch>
        </p:blipFill>
        <p:spPr>
          <a:xfrm>
            <a:off x="6004270" y="573173"/>
            <a:ext cx="885949" cy="1143160"/>
          </a:xfrm>
          <a:prstGeom prst="rect">
            <a:avLst/>
          </a:prstGeom>
        </p:spPr>
      </p:pic>
      <p:pic>
        <p:nvPicPr>
          <p:cNvPr id="8" name="Picture 7">
            <a:extLst>
              <a:ext uri="{FF2B5EF4-FFF2-40B4-BE49-F238E27FC236}">
                <a16:creationId xmlns:a16="http://schemas.microsoft.com/office/drawing/2014/main" id="{43F3AEC6-78F4-1753-47D1-38553EDB847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pic>
        <p:nvPicPr>
          <p:cNvPr id="9" name="Picture 8" descr="A logo for a university&#10;&#10;AI-generated content may be incorrect.">
            <a:extLst>
              <a:ext uri="{FF2B5EF4-FFF2-40B4-BE49-F238E27FC236}">
                <a16:creationId xmlns:a16="http://schemas.microsoft.com/office/drawing/2014/main" id="{F6C041C5-0B6A-4711-70E3-54FDA57F0CF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234118" y="36777"/>
            <a:ext cx="859201" cy="1005806"/>
          </a:xfrm>
          <a:prstGeom prst="rect">
            <a:avLst/>
          </a:prstGeom>
        </p:spPr>
      </p:pic>
      <p:sp>
        <p:nvSpPr>
          <p:cNvPr id="4" name="TextBox 3">
            <a:extLst>
              <a:ext uri="{FF2B5EF4-FFF2-40B4-BE49-F238E27FC236}">
                <a16:creationId xmlns:a16="http://schemas.microsoft.com/office/drawing/2014/main" id="{7BA4E6EE-9616-BEFF-352D-C57537BBD211}"/>
              </a:ext>
            </a:extLst>
          </p:cNvPr>
          <p:cNvSpPr txBox="1"/>
          <p:nvPr/>
        </p:nvSpPr>
        <p:spPr>
          <a:xfrm>
            <a:off x="698238" y="1754437"/>
            <a:ext cx="10612064" cy="5221942"/>
          </a:xfrm>
          <a:prstGeom prst="rect">
            <a:avLst/>
          </a:prstGeom>
          <a:noFill/>
        </p:spPr>
        <p:txBody>
          <a:bodyPr wrap="square" lIns="0" tIns="0" rIns="0" bIns="0" numCol="1" spcCol="180000" rtlCol="0">
            <a:spAutoFit/>
          </a:bodyPr>
          <a:lstStyle/>
          <a:p>
            <a:pPr marL="457200" indent="-457200" defTabSz="609585">
              <a:spcBef>
                <a:spcPts val="1400"/>
              </a:spcBef>
              <a:spcAft>
                <a:spcPts val="600"/>
              </a:spcAft>
              <a:buFont typeface="+mj-lt"/>
              <a:buAutoNum type="arabicPeriod"/>
            </a:pPr>
            <a:r>
              <a:rPr lang="en-GB" b="1" dirty="0">
                <a:solidFill>
                  <a:schemeClr val="accent4"/>
                </a:solidFill>
                <a:latin typeface="Poppins Light" pitchFamily="2" charset="77"/>
                <a:cs typeface="Poppins Light" pitchFamily="2" charset="77"/>
              </a:rPr>
              <a:t>Collect the Genies 8 days after </a:t>
            </a:r>
            <a:r>
              <a:rPr lang="en-GB" dirty="0">
                <a:solidFill>
                  <a:srgbClr val="000000"/>
                </a:solidFill>
                <a:latin typeface="Poppins Light" pitchFamily="2" charset="77"/>
                <a:cs typeface="Poppins Light" pitchFamily="2" charset="77"/>
              </a:rPr>
              <a:t>you handed them out to the pupils. Ideally collect them early in the day so that pupils who wear them until they hand them back are not wearing them for longer than necessary</a:t>
            </a:r>
          </a:p>
          <a:p>
            <a:pPr marL="457200" indent="-457200" defTabSz="609585">
              <a:spcBef>
                <a:spcPts val="1400"/>
              </a:spcBef>
              <a:spcAft>
                <a:spcPts val="600"/>
              </a:spcAft>
              <a:buFont typeface="+mj-lt"/>
              <a:buAutoNum type="arabicPeriod"/>
            </a:pPr>
            <a:r>
              <a:rPr lang="en-GB" dirty="0">
                <a:solidFill>
                  <a:srgbClr val="000000"/>
                </a:solidFill>
                <a:latin typeface="Poppins Light" pitchFamily="2" charset="77"/>
                <a:cs typeface="Poppins Light" pitchFamily="2" charset="77"/>
              </a:rPr>
              <a:t>A courier will collect the Genies from your school on a pre-agreed date. Your Active Partnership will arrange this with you</a:t>
            </a:r>
          </a:p>
          <a:p>
            <a:pPr marL="457200" indent="-457200" defTabSz="609585">
              <a:spcBef>
                <a:spcPts val="1400"/>
              </a:spcBef>
              <a:spcAft>
                <a:spcPts val="600"/>
              </a:spcAft>
              <a:buFont typeface="+mj-lt"/>
              <a:buAutoNum type="arabicPeriod"/>
            </a:pPr>
            <a:r>
              <a:rPr lang="en-GB" dirty="0">
                <a:solidFill>
                  <a:srgbClr val="000000"/>
                </a:solidFill>
                <a:latin typeface="Poppins Light" pitchFamily="2" charset="77"/>
                <a:cs typeface="Poppins Light" pitchFamily="2" charset="77"/>
              </a:rPr>
              <a:t>Spare Jiffy bags have been included in the Genie box. Please use these if a pupil is absent on the day of collection and you need to return a Genie separately from the main courier collection</a:t>
            </a:r>
          </a:p>
          <a:p>
            <a:pPr marL="457200" indent="-457200" defTabSz="609585">
              <a:spcBef>
                <a:spcPts val="1400"/>
              </a:spcBef>
              <a:spcAft>
                <a:spcPts val="600"/>
              </a:spcAft>
              <a:buFont typeface="+mj-lt"/>
              <a:buAutoNum type="arabicPeriod"/>
            </a:pPr>
            <a:r>
              <a:rPr lang="en-GB" dirty="0">
                <a:solidFill>
                  <a:srgbClr val="000000"/>
                </a:solidFill>
                <a:latin typeface="Poppins Light" pitchFamily="2" charset="77"/>
                <a:cs typeface="Poppins Light" pitchFamily="2" charset="77"/>
              </a:rPr>
              <a:t>Spare Jiffy bags are Royal Mail addressed and pre-paid</a:t>
            </a:r>
          </a:p>
          <a:p>
            <a:pPr marL="457200" indent="-457200" defTabSz="609585">
              <a:spcBef>
                <a:spcPts val="1400"/>
              </a:spcBef>
              <a:spcAft>
                <a:spcPts val="600"/>
              </a:spcAft>
              <a:buFont typeface="+mj-lt"/>
              <a:buAutoNum type="arabicPeriod"/>
            </a:pPr>
            <a:r>
              <a:rPr lang="en-GB" dirty="0">
                <a:solidFill>
                  <a:srgbClr val="000000"/>
                </a:solidFill>
                <a:latin typeface="Poppins Light" pitchFamily="2" charset="77"/>
                <a:cs typeface="Poppins Light" pitchFamily="2" charset="77"/>
              </a:rPr>
              <a:t>Please return the paper pupil feedback forms in the same box with the Genies as well as the teacher feedback form. For year 1-2 pupils please send the pupil feedback form home so parents can complete the form with their child and return it to school. Year 3-11 pupils can complete at school.</a:t>
            </a:r>
          </a:p>
          <a:p>
            <a:pPr marL="457200" indent="-457200" defTabSz="609585">
              <a:spcBef>
                <a:spcPts val="1400"/>
              </a:spcBef>
              <a:buFont typeface="+mj-lt"/>
              <a:buAutoNum type="arabicPeriod"/>
            </a:pPr>
            <a:endParaRPr lang="en-GB" sz="2200" dirty="0">
              <a:solidFill>
                <a:srgbClr val="000000"/>
              </a:solidFill>
              <a:latin typeface="Poppins Light" pitchFamily="2" charset="77"/>
              <a:cs typeface="Poppins Light" pitchFamily="2" charset="77"/>
            </a:endParaRPr>
          </a:p>
        </p:txBody>
      </p:sp>
    </p:spTree>
    <p:extLst>
      <p:ext uri="{BB962C8B-B14F-4D97-AF65-F5344CB8AC3E}">
        <p14:creationId xmlns:p14="http://schemas.microsoft.com/office/powerpoint/2010/main" val="954084254"/>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B53729F0-9808-644D-9A07-4612267E042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21621" y="383116"/>
            <a:ext cx="1221197" cy="373145"/>
          </a:xfrm>
          <a:prstGeom prst="rect">
            <a:avLst/>
          </a:prstGeom>
        </p:spPr>
      </p:pic>
      <p:grpSp>
        <p:nvGrpSpPr>
          <p:cNvPr id="21" name="Group 20">
            <a:extLst>
              <a:ext uri="{FF2B5EF4-FFF2-40B4-BE49-F238E27FC236}">
                <a16:creationId xmlns:a16="http://schemas.microsoft.com/office/drawing/2014/main" id="{5D468CCE-82A1-3144-97AE-DB3334AEEE69}"/>
              </a:ext>
            </a:extLst>
          </p:cNvPr>
          <p:cNvGrpSpPr/>
          <p:nvPr/>
        </p:nvGrpSpPr>
        <p:grpSpPr>
          <a:xfrm>
            <a:off x="673632" y="472530"/>
            <a:ext cx="3706439" cy="1102995"/>
            <a:chOff x="4960800" y="1043358"/>
            <a:chExt cx="3706439" cy="1102995"/>
          </a:xfrm>
        </p:grpSpPr>
        <p:sp>
          <p:nvSpPr>
            <p:cNvPr id="22" name="Trapezoid 21">
              <a:extLst>
                <a:ext uri="{FF2B5EF4-FFF2-40B4-BE49-F238E27FC236}">
                  <a16:creationId xmlns:a16="http://schemas.microsoft.com/office/drawing/2014/main" id="{48ED69D8-D77F-2849-B8FD-BEE95A9697AB}"/>
                </a:ext>
              </a:extLst>
            </p:cNvPr>
            <p:cNvSpPr/>
            <p:nvPr/>
          </p:nvSpPr>
          <p:spPr>
            <a:xfrm rot="16200000">
              <a:off x="6428289" y="-92596"/>
              <a:ext cx="1102995" cy="3374904"/>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F80BD1E0-0E3B-D743-8923-1704AB77AC1A}"/>
                </a:ext>
              </a:extLst>
            </p:cNvPr>
            <p:cNvSpPr/>
            <p:nvPr/>
          </p:nvSpPr>
          <p:spPr>
            <a:xfrm>
              <a:off x="4960800" y="1081459"/>
              <a:ext cx="991904" cy="9919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Poppins Black" pitchFamily="2" charset="77"/>
                  <a:cs typeface="Poppins Black" pitchFamily="2" charset="77"/>
                </a:rPr>
                <a:t>5</a:t>
              </a:r>
            </a:p>
          </p:txBody>
        </p:sp>
        <p:sp>
          <p:nvSpPr>
            <p:cNvPr id="25" name="Rectangle 24">
              <a:extLst>
                <a:ext uri="{FF2B5EF4-FFF2-40B4-BE49-F238E27FC236}">
                  <a16:creationId xmlns:a16="http://schemas.microsoft.com/office/drawing/2014/main" id="{EEFC2395-67D5-6740-B444-8064DA87A15E}"/>
                </a:ext>
              </a:extLst>
            </p:cNvPr>
            <p:cNvSpPr/>
            <p:nvPr/>
          </p:nvSpPr>
          <p:spPr>
            <a:xfrm>
              <a:off x="6198265" y="1417513"/>
              <a:ext cx="2170787" cy="430887"/>
            </a:xfrm>
            <a:prstGeom prst="rect">
              <a:avLst/>
            </a:prstGeom>
          </p:spPr>
          <p:txBody>
            <a:bodyPr wrap="none">
              <a:spAutoFit/>
            </a:bodyPr>
            <a:lstStyle/>
            <a:p>
              <a:pPr algn="ctr"/>
              <a:r>
                <a:rPr lang="en-US" sz="2200" b="1" i="1" dirty="0">
                  <a:latin typeface="Poppins SemiBold" pitchFamily="2" charset="77"/>
                  <a:cs typeface="Poppins SemiBold" pitchFamily="2" charset="77"/>
                </a:rPr>
                <a:t>Your rewards </a:t>
              </a:r>
            </a:p>
          </p:txBody>
        </p:sp>
      </p:grpSp>
      <p:sp>
        <p:nvSpPr>
          <p:cNvPr id="28" name="TextBox 27">
            <a:extLst>
              <a:ext uri="{FF2B5EF4-FFF2-40B4-BE49-F238E27FC236}">
                <a16:creationId xmlns:a16="http://schemas.microsoft.com/office/drawing/2014/main" id="{22215A8B-84B4-964C-A69C-D784D367CDD1}"/>
              </a:ext>
            </a:extLst>
          </p:cNvPr>
          <p:cNvSpPr txBox="1"/>
          <p:nvPr/>
        </p:nvSpPr>
        <p:spPr>
          <a:xfrm>
            <a:off x="6449491" y="2175639"/>
            <a:ext cx="4793327" cy="3675365"/>
          </a:xfrm>
          <a:prstGeom prst="rect">
            <a:avLst/>
          </a:prstGeom>
          <a:noFill/>
        </p:spPr>
        <p:txBody>
          <a:bodyPr wrap="square" lIns="0" tIns="0" rIns="0" bIns="0" numCol="1" spcCol="180000" rtlCol="0">
            <a:spAutoFit/>
          </a:bodyPr>
          <a:lstStyle/>
          <a:p>
            <a:pPr marL="846138" indent="-846138" defTabSz="609585">
              <a:spcBef>
                <a:spcPts val="800"/>
              </a:spcBef>
              <a:spcAft>
                <a:spcPts val="600"/>
              </a:spcAft>
            </a:pPr>
            <a:r>
              <a:rPr lang="en-GB" sz="2200" dirty="0">
                <a:solidFill>
                  <a:srgbClr val="000000"/>
                </a:solidFill>
                <a:latin typeface="Poppins Light" pitchFamily="2" charset="77"/>
                <a:cs typeface="Poppins Light" pitchFamily="2" charset="77"/>
              </a:rPr>
              <a:t>	Equipment Incentive</a:t>
            </a:r>
          </a:p>
          <a:p>
            <a:pPr marL="846138" indent="-846138" defTabSz="609585">
              <a:spcBef>
                <a:spcPts val="1200"/>
              </a:spcBef>
              <a:spcAft>
                <a:spcPts val="600"/>
              </a:spcAft>
            </a:pPr>
            <a:r>
              <a:rPr lang="en-GB" sz="1600" i="1" dirty="0">
                <a:solidFill>
                  <a:schemeClr val="tx2"/>
                </a:solidFill>
                <a:latin typeface="Poppins Light" pitchFamily="2" charset="77"/>
                <a:cs typeface="Poppins Light" pitchFamily="2" charset="77"/>
              </a:rPr>
              <a:t>You will receive:</a:t>
            </a:r>
          </a:p>
          <a:p>
            <a:pPr marL="285750" indent="-285750" defTabSz="609585">
              <a:spcBef>
                <a:spcPts val="400"/>
              </a:spcBef>
              <a:spcAft>
                <a:spcPts val="300"/>
              </a:spcAft>
              <a:buFont typeface="Arial" panose="020B0604020202020204" pitchFamily="34" charset="0"/>
              <a:buChar char="•"/>
            </a:pPr>
            <a:r>
              <a:rPr lang="en-GB" sz="1600" dirty="0">
                <a:solidFill>
                  <a:srgbClr val="000000"/>
                </a:solidFill>
                <a:latin typeface="Poppins Light" pitchFamily="2" charset="77"/>
                <a:cs typeface="Poppins Light" pitchFamily="2" charset="77"/>
              </a:rPr>
              <a:t>10 credits (worth ~£100) to spend on equipment^ for the online survey completion</a:t>
            </a:r>
          </a:p>
          <a:p>
            <a:pPr marL="285750" indent="-285750" defTabSz="609585">
              <a:spcBef>
                <a:spcPts val="400"/>
              </a:spcBef>
              <a:spcAft>
                <a:spcPts val="300"/>
              </a:spcAft>
              <a:buFont typeface="Arial" panose="020B0604020202020204" pitchFamily="34" charset="0"/>
              <a:buChar char="•"/>
            </a:pPr>
            <a:r>
              <a:rPr lang="en-GB" sz="1600" dirty="0">
                <a:solidFill>
                  <a:srgbClr val="000000"/>
                </a:solidFill>
                <a:latin typeface="Poppins Light" pitchFamily="2" charset="77"/>
                <a:cs typeface="Poppins Light" pitchFamily="2" charset="77"/>
              </a:rPr>
              <a:t>1 extra credit (worth ~£10) for every parent response received (selected year 1 and /or year 2 classes only)</a:t>
            </a:r>
          </a:p>
          <a:p>
            <a:pPr marL="285750" indent="-285750" defTabSz="609585">
              <a:spcBef>
                <a:spcPts val="400"/>
              </a:spcBef>
              <a:spcAft>
                <a:spcPts val="300"/>
              </a:spcAft>
              <a:buFont typeface="Arial" panose="020B0604020202020204" pitchFamily="34" charset="0"/>
              <a:buChar char="•"/>
            </a:pPr>
            <a:r>
              <a:rPr lang="en-GB" sz="1600" dirty="0">
                <a:solidFill>
                  <a:srgbClr val="000000"/>
                </a:solidFill>
                <a:latin typeface="Poppins Light" pitchFamily="2" charset="77"/>
                <a:cs typeface="Poppins Light" pitchFamily="2" charset="77"/>
              </a:rPr>
              <a:t>Additional credits (worth ~£75) for each class that takes part in wearing Genies</a:t>
            </a:r>
          </a:p>
          <a:p>
            <a:pPr marL="285750" indent="-285750" defTabSz="609585">
              <a:spcBef>
                <a:spcPts val="400"/>
              </a:spcBef>
              <a:spcAft>
                <a:spcPts val="300"/>
              </a:spcAft>
              <a:buFont typeface="Arial" panose="020B0604020202020204" pitchFamily="34" charset="0"/>
              <a:buChar char="•"/>
            </a:pPr>
            <a:r>
              <a:rPr lang="en-GB" sz="1600" dirty="0">
                <a:solidFill>
                  <a:srgbClr val="000000"/>
                </a:solidFill>
                <a:latin typeface="Poppins Light" pitchFamily="2" charset="77"/>
                <a:cs typeface="Poppins Light" pitchFamily="2" charset="77"/>
              </a:rPr>
              <a:t>ESPO will email you after the end of term to claim your incentive</a:t>
            </a:r>
          </a:p>
        </p:txBody>
      </p:sp>
      <p:sp>
        <p:nvSpPr>
          <p:cNvPr id="31" name="Oval 30">
            <a:extLst>
              <a:ext uri="{FF2B5EF4-FFF2-40B4-BE49-F238E27FC236}">
                <a16:creationId xmlns:a16="http://schemas.microsoft.com/office/drawing/2014/main" id="{BDEFC47A-5339-C14B-9FF1-D4BE6432742D}"/>
              </a:ext>
            </a:extLst>
          </p:cNvPr>
          <p:cNvSpPr/>
          <p:nvPr/>
        </p:nvSpPr>
        <p:spPr>
          <a:xfrm>
            <a:off x="6449491" y="1915926"/>
            <a:ext cx="677484" cy="677484"/>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Poppins Black" pitchFamily="2" charset="77"/>
                <a:cs typeface="Poppins Black" pitchFamily="2" charset="77"/>
              </a:rPr>
              <a:t>2</a:t>
            </a:r>
          </a:p>
        </p:txBody>
      </p:sp>
      <p:sp>
        <p:nvSpPr>
          <p:cNvPr id="32" name="Oval 31">
            <a:extLst>
              <a:ext uri="{FF2B5EF4-FFF2-40B4-BE49-F238E27FC236}">
                <a16:creationId xmlns:a16="http://schemas.microsoft.com/office/drawing/2014/main" id="{15348F3E-7D3D-234F-95D0-53903EB8DF25}"/>
              </a:ext>
            </a:extLst>
          </p:cNvPr>
          <p:cNvSpPr/>
          <p:nvPr/>
        </p:nvSpPr>
        <p:spPr>
          <a:xfrm>
            <a:off x="1057831" y="1915926"/>
            <a:ext cx="677484" cy="677484"/>
          </a:xfrm>
          <a:prstGeom prst="ellipse">
            <a:avLst/>
          </a:prstGeom>
          <a:solidFill>
            <a:srgbClr val="2F9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Poppins Black" pitchFamily="2" charset="77"/>
                <a:cs typeface="Poppins Black" pitchFamily="2" charset="77"/>
              </a:rPr>
              <a:t>1</a:t>
            </a:r>
          </a:p>
        </p:txBody>
      </p:sp>
      <p:sp>
        <p:nvSpPr>
          <p:cNvPr id="33" name="Rectangle 32">
            <a:hlinkClick r:id="rId5"/>
            <a:extLst>
              <a:ext uri="{FF2B5EF4-FFF2-40B4-BE49-F238E27FC236}">
                <a16:creationId xmlns:a16="http://schemas.microsoft.com/office/drawing/2014/main" id="{FD8B9BB4-CDBD-CD48-95CD-FF430543E35D}"/>
              </a:ext>
            </a:extLst>
          </p:cNvPr>
          <p:cNvSpPr/>
          <p:nvPr/>
        </p:nvSpPr>
        <p:spPr>
          <a:xfrm>
            <a:off x="9936136" y="5664574"/>
            <a:ext cx="1727582" cy="413791"/>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6">
                  <a:extLst>
                    <a:ext uri="{A12FA001-AC4F-418D-AE19-62706E023703}">
                      <ahyp:hlinkClr xmlns:ahyp="http://schemas.microsoft.com/office/drawing/2018/hyperlinkcolor" val="tx"/>
                    </a:ext>
                  </a:extLst>
                </a:hlinkClick>
              </a:rPr>
              <a:t>Explore the rewards</a:t>
            </a:r>
            <a:endParaRPr lang="en-US" sz="1050" b="1" dirty="0">
              <a:solidFill>
                <a:schemeClr val="bg1"/>
              </a:solidFill>
              <a:latin typeface="Poppins SemiBold"/>
              <a:cs typeface="Poppins SemiBold"/>
            </a:endParaRPr>
          </a:p>
        </p:txBody>
      </p:sp>
      <p:sp>
        <p:nvSpPr>
          <p:cNvPr id="49" name="Rectangle 48">
            <a:hlinkClick r:id="rId7"/>
            <a:extLst>
              <a:ext uri="{FF2B5EF4-FFF2-40B4-BE49-F238E27FC236}">
                <a16:creationId xmlns:a16="http://schemas.microsoft.com/office/drawing/2014/main" id="{82D2748E-5897-0A43-B510-C0C3A96ACF4D}"/>
              </a:ext>
            </a:extLst>
          </p:cNvPr>
          <p:cNvSpPr/>
          <p:nvPr/>
        </p:nvSpPr>
        <p:spPr>
          <a:xfrm>
            <a:off x="4108224" y="5837546"/>
            <a:ext cx="1950099" cy="413791"/>
          </a:xfrm>
          <a:prstGeom prst="rect">
            <a:avLst/>
          </a:prstGeom>
          <a:solidFill>
            <a:srgbClr val="2F9C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100" b="1" u="sng" dirty="0">
                <a:solidFill>
                  <a:schemeClr val="bg1"/>
                </a:solidFill>
                <a:latin typeface="Poppins SemiBold"/>
                <a:cs typeface="Poppins SemiBold"/>
              </a:rPr>
              <a:t>Survey report example</a:t>
            </a:r>
            <a:r>
              <a:rPr lang="en-US" sz="1100" b="1" u="sng" dirty="0">
                <a:solidFill>
                  <a:schemeClr val="bg1"/>
                </a:solidFill>
                <a:latin typeface="Poppins SemiBold"/>
                <a:cs typeface="Poppins SemiBold"/>
                <a:hlinkClick r:id="rId8">
                  <a:extLst>
                    <a:ext uri="{A12FA001-AC4F-418D-AE19-62706E023703}">
                      <ahyp:hlinkClr xmlns:ahyp="http://schemas.microsoft.com/office/drawing/2018/hyperlinkcolor" val="tx"/>
                    </a:ext>
                  </a:extLst>
                </a:hlinkClick>
              </a:rPr>
              <a:t>:</a:t>
            </a:r>
            <a:br>
              <a:rPr lang="en-US" sz="1100" b="1" u="sng" dirty="0">
                <a:latin typeface="Poppins SemiBold" pitchFamily="2" charset="77"/>
                <a:cs typeface="Poppins SemiBold" pitchFamily="2" charset="77"/>
                <a:hlinkClick r:id="rId8"/>
              </a:rPr>
            </a:br>
            <a:r>
              <a:rPr lang="en-US" sz="1100" b="1" u="sng" dirty="0">
                <a:solidFill>
                  <a:schemeClr val="bg1"/>
                </a:solidFill>
                <a:latin typeface="Poppins SemiBold"/>
                <a:cs typeface="Poppins SemiBold"/>
                <a:hlinkClick r:id="rId8">
                  <a:extLst>
                    <a:ext uri="{A12FA001-AC4F-418D-AE19-62706E023703}">
                      <ahyp:hlinkClr xmlns:ahyp="http://schemas.microsoft.com/office/drawing/2018/hyperlinkcolor" val="tx"/>
                    </a:ext>
                  </a:extLst>
                </a:hlinkClick>
              </a:rPr>
              <a:t> Yr 1-6 or Yr 3-6</a:t>
            </a:r>
            <a:endParaRPr lang="en-US" sz="1100" b="1" u="sng" dirty="0">
              <a:solidFill>
                <a:schemeClr val="bg1"/>
              </a:solidFill>
              <a:latin typeface="Poppins SemiBold"/>
              <a:cs typeface="Poppins SemiBold"/>
            </a:endParaRPr>
          </a:p>
        </p:txBody>
      </p:sp>
      <p:sp>
        <p:nvSpPr>
          <p:cNvPr id="50" name="Rectangle 49">
            <a:hlinkClick r:id="rId9"/>
            <a:extLst>
              <a:ext uri="{FF2B5EF4-FFF2-40B4-BE49-F238E27FC236}">
                <a16:creationId xmlns:a16="http://schemas.microsoft.com/office/drawing/2014/main" id="{AD7CB26D-E88D-5949-AB0D-906232406AEB}"/>
              </a:ext>
            </a:extLst>
          </p:cNvPr>
          <p:cNvSpPr/>
          <p:nvPr/>
        </p:nvSpPr>
        <p:spPr>
          <a:xfrm>
            <a:off x="146221" y="5830187"/>
            <a:ext cx="1823220" cy="413791"/>
          </a:xfrm>
          <a:prstGeom prst="rect">
            <a:avLst/>
          </a:prstGeom>
          <a:solidFill>
            <a:srgbClr val="2F9C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10">
                  <a:extLst>
                    <a:ext uri="{A12FA001-AC4F-418D-AE19-62706E023703}">
                      <ahyp:hlinkClr xmlns:ahyp="http://schemas.microsoft.com/office/drawing/2018/hyperlinkcolor" val="tx"/>
                    </a:ext>
                  </a:extLst>
                </a:hlinkClick>
              </a:rPr>
              <a:t>Survey report example:</a:t>
            </a:r>
            <a:br>
              <a:rPr lang="en-US" sz="1050" b="1" dirty="0">
                <a:latin typeface="Poppins SemiBold" pitchFamily="2" charset="77"/>
                <a:cs typeface="Poppins SemiBold" pitchFamily="2" charset="77"/>
                <a:hlinkClick r:id="rId10"/>
              </a:rPr>
            </a:br>
            <a:r>
              <a:rPr lang="en-US" sz="1050" b="1" dirty="0">
                <a:solidFill>
                  <a:schemeClr val="bg1"/>
                </a:solidFill>
                <a:latin typeface="Poppins SemiBold"/>
                <a:cs typeface="Poppins SemiBold"/>
                <a:hlinkClick r:id="rId10">
                  <a:extLst>
                    <a:ext uri="{A12FA001-AC4F-418D-AE19-62706E023703}">
                      <ahyp:hlinkClr xmlns:ahyp="http://schemas.microsoft.com/office/drawing/2018/hyperlinkcolor" val="tx"/>
                    </a:ext>
                  </a:extLst>
                </a:hlinkClick>
              </a:rPr>
              <a:t> Yr 1-2 only</a:t>
            </a:r>
            <a:endParaRPr lang="en-US" sz="1050" b="1" dirty="0">
              <a:solidFill>
                <a:schemeClr val="bg1"/>
              </a:solidFill>
              <a:latin typeface="Poppins SemiBold"/>
              <a:cs typeface="Poppins SemiBold"/>
            </a:endParaRPr>
          </a:p>
        </p:txBody>
      </p:sp>
      <p:pic>
        <p:nvPicPr>
          <p:cNvPr id="51" name="Graphic 50" descr="Home">
            <a:hlinkClick r:id="rId11" action="ppaction://hlinksldjump"/>
            <a:extLst>
              <a:ext uri="{FF2B5EF4-FFF2-40B4-BE49-F238E27FC236}">
                <a16:creationId xmlns:a16="http://schemas.microsoft.com/office/drawing/2014/main" id="{D10AFC2C-E8E2-664A-B8E3-7FC92391127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249964" y="282848"/>
            <a:ext cx="493820" cy="493820"/>
          </a:xfrm>
          <a:prstGeom prst="rect">
            <a:avLst/>
          </a:prstGeom>
        </p:spPr>
      </p:pic>
      <p:pic>
        <p:nvPicPr>
          <p:cNvPr id="2" name="Picture 1">
            <a:extLst>
              <a:ext uri="{FF2B5EF4-FFF2-40B4-BE49-F238E27FC236}">
                <a16:creationId xmlns:a16="http://schemas.microsoft.com/office/drawing/2014/main" id="{48C4BB47-9CA8-9A36-D1C1-7BEADC67B3A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pic>
        <p:nvPicPr>
          <p:cNvPr id="3" name="Picture 2" descr="A logo for a university&#10;&#10;AI-generated content may be incorrect.">
            <a:extLst>
              <a:ext uri="{FF2B5EF4-FFF2-40B4-BE49-F238E27FC236}">
                <a16:creationId xmlns:a16="http://schemas.microsoft.com/office/drawing/2014/main" id="{47406892-816C-AE3E-49BF-06840019424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234118" y="36777"/>
            <a:ext cx="859201" cy="1005806"/>
          </a:xfrm>
          <a:prstGeom prst="rect">
            <a:avLst/>
          </a:prstGeom>
        </p:spPr>
      </p:pic>
      <p:sp>
        <p:nvSpPr>
          <p:cNvPr id="4" name="TextBox 3">
            <a:extLst>
              <a:ext uri="{FF2B5EF4-FFF2-40B4-BE49-F238E27FC236}">
                <a16:creationId xmlns:a16="http://schemas.microsoft.com/office/drawing/2014/main" id="{C2CDC7FD-7906-BEC0-7FA5-20B004EA3DE0}"/>
              </a:ext>
            </a:extLst>
          </p:cNvPr>
          <p:cNvSpPr txBox="1"/>
          <p:nvPr/>
        </p:nvSpPr>
        <p:spPr>
          <a:xfrm>
            <a:off x="949182" y="2176080"/>
            <a:ext cx="5247541" cy="3429144"/>
          </a:xfrm>
          <a:prstGeom prst="rect">
            <a:avLst/>
          </a:prstGeom>
          <a:noFill/>
        </p:spPr>
        <p:txBody>
          <a:bodyPr wrap="square" lIns="0" tIns="0" rIns="0" bIns="0" numCol="1" spcCol="180000" rtlCol="0">
            <a:spAutoFit/>
          </a:bodyPr>
          <a:lstStyle/>
          <a:p>
            <a:pPr marL="846138" indent="-846138" defTabSz="609585">
              <a:spcBef>
                <a:spcPts val="800"/>
              </a:spcBef>
              <a:spcAft>
                <a:spcPts val="600"/>
              </a:spcAft>
            </a:pPr>
            <a:r>
              <a:rPr lang="en-GB" sz="2200" dirty="0">
                <a:solidFill>
                  <a:srgbClr val="000000"/>
                </a:solidFill>
                <a:latin typeface="Poppins Light" pitchFamily="2" charset="77"/>
                <a:cs typeface="Poppins Light" pitchFamily="2" charset="77"/>
              </a:rPr>
              <a:t>	School Report</a:t>
            </a:r>
          </a:p>
          <a:p>
            <a:pPr marL="846138" indent="-846138" defTabSz="609585">
              <a:spcBef>
                <a:spcPts val="1200"/>
              </a:spcBef>
              <a:spcAft>
                <a:spcPts val="600"/>
              </a:spcAft>
            </a:pPr>
            <a:r>
              <a:rPr lang="en-GB" sz="1600" i="1" dirty="0">
                <a:solidFill>
                  <a:schemeClr val="tx2"/>
                </a:solidFill>
                <a:latin typeface="Poppins Light" pitchFamily="2" charset="77"/>
                <a:cs typeface="Poppins Light" pitchFamily="2" charset="77"/>
              </a:rPr>
              <a:t>You will receive:</a:t>
            </a:r>
          </a:p>
          <a:p>
            <a:pPr defTabSz="609585">
              <a:spcBef>
                <a:spcPts val="400"/>
              </a:spcBef>
              <a:spcAft>
                <a:spcPts val="300"/>
              </a:spcAft>
            </a:pPr>
            <a:r>
              <a:rPr lang="en-GB" sz="1600" dirty="0">
                <a:solidFill>
                  <a:srgbClr val="000000"/>
                </a:solidFill>
                <a:latin typeface="Poppins Light" pitchFamily="2" charset="77"/>
                <a:cs typeface="Poppins Light" pitchFamily="2" charset="77"/>
              </a:rPr>
              <a:t>Reports on your school’s data</a:t>
            </a:r>
          </a:p>
          <a:p>
            <a:pPr marL="285750" indent="-285750" defTabSz="609585">
              <a:spcBef>
                <a:spcPts val="400"/>
              </a:spcBef>
              <a:spcAft>
                <a:spcPts val="300"/>
              </a:spcAft>
              <a:buFont typeface="Arial" panose="020B0604020202020204" pitchFamily="34" charset="0"/>
              <a:buChar char="•"/>
            </a:pPr>
            <a:r>
              <a:rPr lang="en-GB" sz="1600" dirty="0">
                <a:solidFill>
                  <a:srgbClr val="000000"/>
                </a:solidFill>
                <a:latin typeface="Poppins Light" pitchFamily="2" charset="77"/>
                <a:cs typeface="Poppins Light" pitchFamily="2" charset="77"/>
              </a:rPr>
              <a:t>Ipsos will email you with your report on your online survey data*</a:t>
            </a:r>
          </a:p>
          <a:p>
            <a:pPr marL="285750" indent="-285750" defTabSz="609585">
              <a:spcBef>
                <a:spcPts val="400"/>
              </a:spcBef>
              <a:spcAft>
                <a:spcPts val="300"/>
              </a:spcAft>
              <a:buFont typeface="Arial" panose="020B0604020202020204" pitchFamily="34" charset="0"/>
              <a:buChar char="•"/>
            </a:pPr>
            <a:r>
              <a:rPr lang="en-GB" sz="1600" dirty="0">
                <a:solidFill>
                  <a:srgbClr val="000000"/>
                </a:solidFill>
                <a:latin typeface="Poppins Light" pitchFamily="2" charset="77"/>
                <a:cs typeface="Poppins Light" pitchFamily="2" charset="77"/>
              </a:rPr>
              <a:t>Ipsos will also email a report on device-based measurement detailing the numbers consenting and taking part at your school. This will not include data referencing sleep patterns or bedtimes.</a:t>
            </a:r>
          </a:p>
          <a:p>
            <a:pPr marL="285750" indent="-285750" defTabSz="609585">
              <a:spcBef>
                <a:spcPts val="400"/>
              </a:spcBef>
              <a:spcAft>
                <a:spcPts val="300"/>
              </a:spcAft>
              <a:buFont typeface="Arial" panose="020B0604020202020204" pitchFamily="34" charset="0"/>
              <a:buChar char="•"/>
            </a:pPr>
            <a:r>
              <a:rPr lang="en-GB" sz="1600" dirty="0">
                <a:solidFill>
                  <a:srgbClr val="000000"/>
                </a:solidFill>
                <a:latin typeface="Poppins Light" pitchFamily="2" charset="77"/>
                <a:cs typeface="Poppins Light" pitchFamily="2" charset="77"/>
              </a:rPr>
              <a:t>There are no individual pupil reports.</a:t>
            </a:r>
          </a:p>
        </p:txBody>
      </p:sp>
      <p:sp>
        <p:nvSpPr>
          <p:cNvPr id="5" name="Rectangle 4">
            <a:hlinkClick r:id="rId15"/>
            <a:extLst>
              <a:ext uri="{FF2B5EF4-FFF2-40B4-BE49-F238E27FC236}">
                <a16:creationId xmlns:a16="http://schemas.microsoft.com/office/drawing/2014/main" id="{FC92E003-9BC1-7561-F9E4-68444563678B}"/>
              </a:ext>
            </a:extLst>
          </p:cNvPr>
          <p:cNvSpPr/>
          <p:nvPr/>
        </p:nvSpPr>
        <p:spPr>
          <a:xfrm>
            <a:off x="2083681" y="5822603"/>
            <a:ext cx="1950098" cy="413791"/>
          </a:xfrm>
          <a:prstGeom prst="rect">
            <a:avLst/>
          </a:prstGeom>
          <a:solidFill>
            <a:srgbClr val="2F9C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100" b="1" u="sng" dirty="0">
                <a:solidFill>
                  <a:schemeClr val="bg1"/>
                </a:solidFill>
                <a:latin typeface="Poppins SemiBold"/>
                <a:cs typeface="Poppins SemiBold"/>
                <a:hlinkClick r:id="rId10">
                  <a:extLst>
                    <a:ext uri="{A12FA001-AC4F-418D-AE19-62706E023703}">
                      <ahyp:hlinkClr xmlns:ahyp="http://schemas.microsoft.com/office/drawing/2018/hyperlinkcolor" val="tx"/>
                    </a:ext>
                  </a:extLst>
                </a:hlinkClick>
              </a:rPr>
              <a:t>Survey report example: </a:t>
            </a:r>
            <a:r>
              <a:rPr lang="en-US" sz="1100" b="1" u="sng" dirty="0">
                <a:solidFill>
                  <a:schemeClr val="bg1"/>
                </a:solidFill>
                <a:latin typeface="Poppins SemiBold"/>
                <a:cs typeface="Poppins SemiBold"/>
              </a:rPr>
              <a:t>Yr 7-11</a:t>
            </a:r>
          </a:p>
        </p:txBody>
      </p:sp>
      <p:pic>
        <p:nvPicPr>
          <p:cNvPr id="52" name="Picture 51">
            <a:extLst>
              <a:ext uri="{FF2B5EF4-FFF2-40B4-BE49-F238E27FC236}">
                <a16:creationId xmlns:a16="http://schemas.microsoft.com/office/drawing/2014/main" id="{9E394BDA-A25C-1F45-AC3F-5605B3DB892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2093" y="3436217"/>
            <a:ext cx="424093" cy="384768"/>
          </a:xfrm>
          <a:prstGeom prst="rect">
            <a:avLst/>
          </a:prstGeom>
        </p:spPr>
      </p:pic>
      <p:sp>
        <p:nvSpPr>
          <p:cNvPr id="6" name="Rectangle 5">
            <a:extLst>
              <a:ext uri="{FF2B5EF4-FFF2-40B4-BE49-F238E27FC236}">
                <a16:creationId xmlns:a16="http://schemas.microsoft.com/office/drawing/2014/main" id="{645484A7-6321-7445-2E32-74EFBF745CCC}"/>
              </a:ext>
            </a:extLst>
          </p:cNvPr>
          <p:cNvSpPr/>
          <p:nvPr/>
        </p:nvSpPr>
        <p:spPr>
          <a:xfrm>
            <a:off x="600506" y="6376022"/>
            <a:ext cx="4791968" cy="307777"/>
          </a:xfrm>
          <a:prstGeom prst="rect">
            <a:avLst/>
          </a:prstGeom>
        </p:spPr>
        <p:txBody>
          <a:bodyPr wrap="square" lIns="0" tIns="0" rIns="0" bIns="0">
            <a:spAutoFit/>
          </a:bodyPr>
          <a:lstStyle/>
          <a:p>
            <a:pPr defTabSz="609585">
              <a:spcBef>
                <a:spcPts val="1067"/>
              </a:spcBef>
            </a:pPr>
            <a:r>
              <a:rPr lang="en-GB" sz="1000" i="1" dirty="0">
                <a:latin typeface="Poppins Light" pitchFamily="2" charset="77"/>
                <a:cs typeface="Poppins Light" pitchFamily="2" charset="77"/>
              </a:rPr>
              <a:t>* Provided at least 25 responses are completed. Response numbers will affect the level of detail in the report. </a:t>
            </a:r>
          </a:p>
        </p:txBody>
      </p:sp>
      <p:sp>
        <p:nvSpPr>
          <p:cNvPr id="7" name="Rectangle 6">
            <a:extLst>
              <a:ext uri="{FF2B5EF4-FFF2-40B4-BE49-F238E27FC236}">
                <a16:creationId xmlns:a16="http://schemas.microsoft.com/office/drawing/2014/main" id="{1F52E749-C81A-C594-BA7E-A4F3F125B72D}"/>
              </a:ext>
            </a:extLst>
          </p:cNvPr>
          <p:cNvSpPr/>
          <p:nvPr/>
        </p:nvSpPr>
        <p:spPr>
          <a:xfrm>
            <a:off x="6611837" y="5940356"/>
            <a:ext cx="3161954" cy="461665"/>
          </a:xfrm>
          <a:prstGeom prst="rect">
            <a:avLst/>
          </a:prstGeom>
        </p:spPr>
        <p:txBody>
          <a:bodyPr wrap="square" lIns="0" tIns="0" rIns="0" bIns="0">
            <a:spAutoFit/>
          </a:bodyPr>
          <a:lstStyle/>
          <a:p>
            <a:pPr defTabSz="609585">
              <a:spcBef>
                <a:spcPts val="1067"/>
              </a:spcBef>
            </a:pPr>
            <a:r>
              <a:rPr lang="en-GB" sz="1000" i="1" dirty="0">
                <a:latin typeface="Poppins Light" pitchFamily="2" charset="77"/>
                <a:cs typeface="Poppins Light" pitchFamily="2" charset="77"/>
              </a:rPr>
              <a:t>^ Provided at least 25 responses are completed.  Exceptions apply for schools with fewer than 60 sampled pupils.</a:t>
            </a:r>
          </a:p>
        </p:txBody>
      </p:sp>
    </p:spTree>
    <p:extLst>
      <p:ext uri="{BB962C8B-B14F-4D97-AF65-F5344CB8AC3E}">
        <p14:creationId xmlns:p14="http://schemas.microsoft.com/office/powerpoint/2010/main" val="2656092487"/>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3599A-B3F1-9B92-A7E0-288882653633}"/>
            </a:ext>
          </a:extLst>
        </p:cNvPr>
        <p:cNvGrpSpPr/>
        <p:nvPr/>
      </p:nvGrpSpPr>
      <p:grpSpPr>
        <a:xfrm>
          <a:off x="0" y="0"/>
          <a:ext cx="0" cy="0"/>
          <a:chOff x="0" y="0"/>
          <a:chExt cx="0" cy="0"/>
        </a:xfrm>
      </p:grpSpPr>
      <p:pic>
        <p:nvPicPr>
          <p:cNvPr id="20" name="Graphic 19">
            <a:extLst>
              <a:ext uri="{FF2B5EF4-FFF2-40B4-BE49-F238E27FC236}">
                <a16:creationId xmlns:a16="http://schemas.microsoft.com/office/drawing/2014/main" id="{A2E1B82C-3307-D12D-9FCD-6364C0228E0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21621" y="383116"/>
            <a:ext cx="1221197" cy="373145"/>
          </a:xfrm>
          <a:prstGeom prst="rect">
            <a:avLst/>
          </a:prstGeom>
        </p:spPr>
      </p:pic>
      <p:grpSp>
        <p:nvGrpSpPr>
          <p:cNvPr id="21" name="Group 20">
            <a:extLst>
              <a:ext uri="{FF2B5EF4-FFF2-40B4-BE49-F238E27FC236}">
                <a16:creationId xmlns:a16="http://schemas.microsoft.com/office/drawing/2014/main" id="{F222F456-9BB8-12F1-6864-F2632C985669}"/>
              </a:ext>
            </a:extLst>
          </p:cNvPr>
          <p:cNvGrpSpPr/>
          <p:nvPr/>
        </p:nvGrpSpPr>
        <p:grpSpPr>
          <a:xfrm>
            <a:off x="673632" y="472530"/>
            <a:ext cx="3706439" cy="1102995"/>
            <a:chOff x="4960800" y="1043358"/>
            <a:chExt cx="3706439" cy="1102995"/>
          </a:xfrm>
        </p:grpSpPr>
        <p:sp>
          <p:nvSpPr>
            <p:cNvPr id="22" name="Trapezoid 21">
              <a:extLst>
                <a:ext uri="{FF2B5EF4-FFF2-40B4-BE49-F238E27FC236}">
                  <a16:creationId xmlns:a16="http://schemas.microsoft.com/office/drawing/2014/main" id="{506AC635-2EDE-CC29-E421-333B797B91FE}"/>
                </a:ext>
              </a:extLst>
            </p:cNvPr>
            <p:cNvSpPr/>
            <p:nvPr/>
          </p:nvSpPr>
          <p:spPr>
            <a:xfrm rot="16200000">
              <a:off x="6428289" y="-92596"/>
              <a:ext cx="1102995" cy="3374904"/>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9BB2E6A-8146-E396-2CF7-2DE6EFFF5B12}"/>
                </a:ext>
              </a:extLst>
            </p:cNvPr>
            <p:cNvSpPr/>
            <p:nvPr/>
          </p:nvSpPr>
          <p:spPr>
            <a:xfrm>
              <a:off x="4960800" y="1081459"/>
              <a:ext cx="991904" cy="9919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Poppins Black" pitchFamily="2" charset="77"/>
                  <a:cs typeface="Poppins Black" pitchFamily="2" charset="77"/>
                </a:rPr>
                <a:t>5</a:t>
              </a:r>
            </a:p>
          </p:txBody>
        </p:sp>
        <p:sp>
          <p:nvSpPr>
            <p:cNvPr id="25" name="Rectangle 24">
              <a:extLst>
                <a:ext uri="{FF2B5EF4-FFF2-40B4-BE49-F238E27FC236}">
                  <a16:creationId xmlns:a16="http://schemas.microsoft.com/office/drawing/2014/main" id="{ADE12AF2-0AFE-263B-5DFB-4D24F242BB54}"/>
                </a:ext>
              </a:extLst>
            </p:cNvPr>
            <p:cNvSpPr/>
            <p:nvPr/>
          </p:nvSpPr>
          <p:spPr>
            <a:xfrm>
              <a:off x="6198265" y="1417513"/>
              <a:ext cx="2170787" cy="430887"/>
            </a:xfrm>
            <a:prstGeom prst="rect">
              <a:avLst/>
            </a:prstGeom>
          </p:spPr>
          <p:txBody>
            <a:bodyPr wrap="none">
              <a:spAutoFit/>
            </a:bodyPr>
            <a:lstStyle/>
            <a:p>
              <a:pPr algn="ctr"/>
              <a:r>
                <a:rPr lang="en-US" sz="2200" b="1" i="1" dirty="0">
                  <a:latin typeface="Poppins SemiBold" pitchFamily="2" charset="77"/>
                  <a:cs typeface="Poppins SemiBold" pitchFamily="2" charset="77"/>
                </a:rPr>
                <a:t>Your rewards </a:t>
              </a:r>
            </a:p>
          </p:txBody>
        </p:sp>
      </p:grpSp>
      <p:sp>
        <p:nvSpPr>
          <p:cNvPr id="30" name="Oval 29">
            <a:extLst>
              <a:ext uri="{FF2B5EF4-FFF2-40B4-BE49-F238E27FC236}">
                <a16:creationId xmlns:a16="http://schemas.microsoft.com/office/drawing/2014/main" id="{4971AE80-4EC1-2AB4-071F-F7008A0F9EAA}"/>
              </a:ext>
            </a:extLst>
          </p:cNvPr>
          <p:cNvSpPr/>
          <p:nvPr/>
        </p:nvSpPr>
        <p:spPr>
          <a:xfrm>
            <a:off x="877134" y="2152614"/>
            <a:ext cx="677484" cy="677484"/>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Poppins Black" pitchFamily="2" charset="77"/>
                <a:cs typeface="Poppins Black" pitchFamily="2" charset="77"/>
              </a:rPr>
              <a:t>3</a:t>
            </a:r>
          </a:p>
        </p:txBody>
      </p:sp>
      <p:pic>
        <p:nvPicPr>
          <p:cNvPr id="51" name="Graphic 50" descr="Home">
            <a:hlinkClick r:id="rId4" action="ppaction://hlinksldjump"/>
            <a:extLst>
              <a:ext uri="{FF2B5EF4-FFF2-40B4-BE49-F238E27FC236}">
                <a16:creationId xmlns:a16="http://schemas.microsoft.com/office/drawing/2014/main" id="{F88B9BC3-3C55-432A-6991-E3B7763C92A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49964" y="282848"/>
            <a:ext cx="493820" cy="493820"/>
          </a:xfrm>
          <a:prstGeom prst="rect">
            <a:avLst/>
          </a:prstGeom>
        </p:spPr>
      </p:pic>
      <p:sp>
        <p:nvSpPr>
          <p:cNvPr id="54" name="Rectangle 53">
            <a:extLst>
              <a:ext uri="{FF2B5EF4-FFF2-40B4-BE49-F238E27FC236}">
                <a16:creationId xmlns:a16="http://schemas.microsoft.com/office/drawing/2014/main" id="{46D1AA71-29E7-E75B-BC7B-B16A5A1D5A07}"/>
              </a:ext>
            </a:extLst>
          </p:cNvPr>
          <p:cNvSpPr/>
          <p:nvPr/>
        </p:nvSpPr>
        <p:spPr>
          <a:xfrm>
            <a:off x="872202" y="5535244"/>
            <a:ext cx="3271175" cy="307777"/>
          </a:xfrm>
          <a:prstGeom prst="rect">
            <a:avLst/>
          </a:prstGeom>
        </p:spPr>
        <p:txBody>
          <a:bodyPr wrap="square" lIns="0" tIns="0" rIns="0" bIns="0">
            <a:spAutoFit/>
          </a:bodyPr>
          <a:lstStyle/>
          <a:p>
            <a:pPr defTabSz="609585">
              <a:spcBef>
                <a:spcPts val="1067"/>
              </a:spcBef>
            </a:pPr>
            <a:r>
              <a:rPr lang="en-GB" sz="1000" i="1" dirty="0">
                <a:latin typeface="Poppins Light" pitchFamily="2" charset="77"/>
                <a:cs typeface="Poppins Light" pitchFamily="2" charset="77"/>
              </a:rPr>
              <a:t>** Provided that the score calculated from the teacher response is enough to award a rating. </a:t>
            </a:r>
          </a:p>
        </p:txBody>
      </p:sp>
      <p:pic>
        <p:nvPicPr>
          <p:cNvPr id="2" name="Picture 1">
            <a:extLst>
              <a:ext uri="{FF2B5EF4-FFF2-40B4-BE49-F238E27FC236}">
                <a16:creationId xmlns:a16="http://schemas.microsoft.com/office/drawing/2014/main" id="{053A3158-3C69-B5E3-39BC-2AC922E916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pic>
        <p:nvPicPr>
          <p:cNvPr id="3" name="Picture 2" descr="A logo for a university&#10;&#10;AI-generated content may be incorrect.">
            <a:extLst>
              <a:ext uri="{FF2B5EF4-FFF2-40B4-BE49-F238E27FC236}">
                <a16:creationId xmlns:a16="http://schemas.microsoft.com/office/drawing/2014/main" id="{FD31A0F9-FB7A-4552-C84B-FCB84339D8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34118" y="36777"/>
            <a:ext cx="859201" cy="1005806"/>
          </a:xfrm>
          <a:prstGeom prst="rect">
            <a:avLst/>
          </a:prstGeom>
        </p:spPr>
      </p:pic>
      <p:sp>
        <p:nvSpPr>
          <p:cNvPr id="7" name="TextBox 6">
            <a:extLst>
              <a:ext uri="{FF2B5EF4-FFF2-40B4-BE49-F238E27FC236}">
                <a16:creationId xmlns:a16="http://schemas.microsoft.com/office/drawing/2014/main" id="{10E5F941-BABF-EDAB-5DAC-70F91EEE419C}"/>
              </a:ext>
            </a:extLst>
          </p:cNvPr>
          <p:cNvSpPr txBox="1"/>
          <p:nvPr/>
        </p:nvSpPr>
        <p:spPr>
          <a:xfrm>
            <a:off x="6526471" y="2152614"/>
            <a:ext cx="5315623" cy="3459922"/>
          </a:xfrm>
          <a:prstGeom prst="rect">
            <a:avLst/>
          </a:prstGeom>
          <a:noFill/>
        </p:spPr>
        <p:txBody>
          <a:bodyPr wrap="square" lIns="0" tIns="0" rIns="0" bIns="0" numCol="1" spcCol="180000" rtlCol="0">
            <a:spAutoFit/>
          </a:bodyPr>
          <a:lstStyle/>
          <a:p>
            <a:pPr marL="846138" indent="-846138" defTabSz="609585">
              <a:spcBef>
                <a:spcPts val="800"/>
              </a:spcBef>
              <a:spcAft>
                <a:spcPts val="600"/>
              </a:spcAft>
            </a:pPr>
            <a:r>
              <a:rPr lang="en-GB" sz="2200" dirty="0">
                <a:solidFill>
                  <a:srgbClr val="000000"/>
                </a:solidFill>
                <a:latin typeface="Poppins Light" pitchFamily="2" charset="77"/>
                <a:cs typeface="Poppins Light" pitchFamily="2" charset="77"/>
              </a:rPr>
              <a:t>	School Participation Certificate &amp; Pupil Thank You certificate</a:t>
            </a:r>
          </a:p>
          <a:p>
            <a:pPr marL="846138" indent="-846138" defTabSz="609585">
              <a:spcBef>
                <a:spcPts val="1200"/>
              </a:spcBef>
              <a:spcAft>
                <a:spcPts val="600"/>
              </a:spcAft>
            </a:pPr>
            <a:r>
              <a:rPr lang="en-GB" sz="1400" i="1" dirty="0">
                <a:solidFill>
                  <a:schemeClr val="tx2"/>
                </a:solidFill>
                <a:latin typeface="Poppins Light" pitchFamily="2" charset="77"/>
                <a:cs typeface="Poppins Light" pitchFamily="2" charset="77"/>
              </a:rPr>
              <a:t>You will receive:</a:t>
            </a:r>
          </a:p>
          <a:p>
            <a:pPr marL="285750" marR="0" lvl="0" indent="-285750" algn="l" defTabSz="609585" rtl="0" eaLnBrk="1" fontAlgn="auto" latinLnBrk="0" hangingPunct="1">
              <a:lnSpc>
                <a:spcPct val="100000"/>
              </a:lnSpc>
              <a:spcBef>
                <a:spcPts val="400"/>
              </a:spcBef>
              <a:spcAft>
                <a:spcPts val="300"/>
              </a:spcAft>
              <a:buClrTx/>
              <a:buSzTx/>
              <a:buFont typeface="Arial" panose="020B0604020202020204" pitchFamily="34" charset="0"/>
              <a:buChar char="•"/>
              <a:tabLst/>
              <a:defRPr/>
            </a:pPr>
            <a:r>
              <a:rPr lang="en-GB" sz="1600" dirty="0">
                <a:solidFill>
                  <a:srgbClr val="000000"/>
                </a:solidFill>
                <a:latin typeface="Poppins Light" pitchFamily="2" charset="77"/>
                <a:cs typeface="Poppins Light" pitchFamily="2" charset="77"/>
              </a:rPr>
              <a:t>A Genie </a:t>
            </a:r>
            <a:r>
              <a:rPr kumimoji="0" lang="en-GB" sz="16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t>participation certificate for your school verifying your completion</a:t>
            </a:r>
          </a:p>
          <a:p>
            <a:pPr marL="285750" indent="-285750" defTabSz="609585">
              <a:spcBef>
                <a:spcPts val="400"/>
              </a:spcBef>
              <a:spcAft>
                <a:spcPts val="300"/>
              </a:spcAft>
              <a:buFont typeface="Arial" panose="020B0604020202020204" pitchFamily="34" charset="0"/>
              <a:buChar char="•"/>
              <a:defRPr/>
            </a:pPr>
            <a:r>
              <a:rPr lang="en-GB" sz="1600" dirty="0">
                <a:solidFill>
                  <a:srgbClr val="000000"/>
                </a:solidFill>
                <a:latin typeface="Poppins Light" pitchFamily="2" charset="77"/>
                <a:cs typeface="Poppins Light" pitchFamily="2" charset="77"/>
              </a:rPr>
              <a:t>A thank you certificate to give to pupils who have participated and pupils who consented but were not selected</a:t>
            </a:r>
          </a:p>
          <a:p>
            <a:pPr marL="285750" indent="-285750" defTabSz="609585">
              <a:spcBef>
                <a:spcPts val="400"/>
              </a:spcBef>
              <a:spcAft>
                <a:spcPts val="300"/>
              </a:spcAft>
              <a:buFont typeface="Arial" panose="020B0604020202020204" pitchFamily="34" charset="0"/>
              <a:buChar char="•"/>
              <a:defRPr/>
            </a:pPr>
            <a:r>
              <a:rPr lang="en-GB" sz="1600" dirty="0">
                <a:solidFill>
                  <a:srgbClr val="000000"/>
                </a:solidFill>
                <a:latin typeface="Poppins Light" pitchFamily="2" charset="77"/>
                <a:cs typeface="Poppins Light" pitchFamily="2" charset="77"/>
              </a:rPr>
              <a:t>Pupils can keep the sweatband as a small thank you</a:t>
            </a:r>
          </a:p>
          <a:p>
            <a:pPr marL="285750" marR="0" lvl="0" indent="-285750" algn="l" defTabSz="609585" rtl="0" eaLnBrk="1" fontAlgn="auto" latinLnBrk="0" hangingPunct="1">
              <a:lnSpc>
                <a:spcPct val="100000"/>
              </a:lnSpc>
              <a:spcBef>
                <a:spcPts val="400"/>
              </a:spcBef>
              <a:spcAft>
                <a:spcPts val="30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endParaRPr>
          </a:p>
        </p:txBody>
      </p:sp>
      <p:sp>
        <p:nvSpPr>
          <p:cNvPr id="8" name="Oval 7">
            <a:extLst>
              <a:ext uri="{FF2B5EF4-FFF2-40B4-BE49-F238E27FC236}">
                <a16:creationId xmlns:a16="http://schemas.microsoft.com/office/drawing/2014/main" id="{036E1CA1-7264-E46B-A332-7A245559FD6B}"/>
              </a:ext>
            </a:extLst>
          </p:cNvPr>
          <p:cNvSpPr/>
          <p:nvPr/>
        </p:nvSpPr>
        <p:spPr>
          <a:xfrm>
            <a:off x="6526471" y="2152614"/>
            <a:ext cx="677484" cy="67748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Poppins Black" pitchFamily="2" charset="77"/>
                <a:cs typeface="Poppins Black" pitchFamily="2" charset="77"/>
              </a:rPr>
              <a:t>4</a:t>
            </a:r>
          </a:p>
        </p:txBody>
      </p:sp>
      <p:sp>
        <p:nvSpPr>
          <p:cNvPr id="6" name="TextBox 5">
            <a:extLst>
              <a:ext uri="{FF2B5EF4-FFF2-40B4-BE49-F238E27FC236}">
                <a16:creationId xmlns:a16="http://schemas.microsoft.com/office/drawing/2014/main" id="{9928ED3D-008C-6CE2-6D04-4CC84DE718ED}"/>
              </a:ext>
            </a:extLst>
          </p:cNvPr>
          <p:cNvSpPr txBox="1"/>
          <p:nvPr/>
        </p:nvSpPr>
        <p:spPr>
          <a:xfrm>
            <a:off x="872202" y="2152614"/>
            <a:ext cx="4589825" cy="3154710"/>
          </a:xfrm>
          <a:prstGeom prst="rect">
            <a:avLst/>
          </a:prstGeom>
          <a:noFill/>
        </p:spPr>
        <p:txBody>
          <a:bodyPr wrap="square" lIns="0" tIns="0" rIns="0" bIns="0" numCol="1" spcCol="180000" rtlCol="0">
            <a:spAutoFit/>
          </a:bodyPr>
          <a:lstStyle/>
          <a:p>
            <a:pPr marL="846138" indent="-846138" defTabSz="609585">
              <a:spcBef>
                <a:spcPts val="800"/>
              </a:spcBef>
              <a:spcAft>
                <a:spcPts val="600"/>
              </a:spcAft>
            </a:pPr>
            <a:r>
              <a:rPr lang="en-GB" sz="2200" dirty="0">
                <a:solidFill>
                  <a:srgbClr val="000000"/>
                </a:solidFill>
                <a:latin typeface="Poppins Light" pitchFamily="2" charset="77"/>
                <a:cs typeface="Poppins Light" pitchFamily="2" charset="77"/>
              </a:rPr>
              <a:t>	Healthy Schools Rating Scheme</a:t>
            </a:r>
          </a:p>
          <a:p>
            <a:pPr marL="846138" indent="-846138" defTabSz="609585">
              <a:spcBef>
                <a:spcPts val="1200"/>
              </a:spcBef>
              <a:spcAft>
                <a:spcPts val="600"/>
              </a:spcAft>
            </a:pPr>
            <a:r>
              <a:rPr lang="en-GB" sz="1400" i="1" dirty="0">
                <a:solidFill>
                  <a:schemeClr val="tx2"/>
                </a:solidFill>
                <a:latin typeface="Poppins Light" pitchFamily="2" charset="77"/>
                <a:cs typeface="Poppins Light" pitchFamily="2" charset="77"/>
              </a:rPr>
              <a:t>You will receive:</a:t>
            </a:r>
          </a:p>
          <a:p>
            <a:pPr marL="285750" marR="0" lvl="0" indent="-285750" algn="l" defTabSz="609585" rtl="0" eaLnBrk="1" fontAlgn="auto" latinLnBrk="0" hangingPunct="1">
              <a:lnSpc>
                <a:spcPct val="100000"/>
              </a:lnSpc>
              <a:spcBef>
                <a:spcPts val="400"/>
              </a:spcBef>
              <a:spcAft>
                <a:spcPts val="3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t>A HSRS rating certificate for your school to display.** Issued only as part of the school report</a:t>
            </a:r>
          </a:p>
          <a:p>
            <a:pPr marL="742950" marR="0" lvl="1" indent="-285750" algn="l" defTabSz="609585" rtl="0" eaLnBrk="1" fontAlgn="auto" latinLnBrk="0" hangingPunct="1">
              <a:lnSpc>
                <a:spcPct val="100000"/>
              </a:lnSpc>
              <a:spcBef>
                <a:spcPts val="400"/>
              </a:spcBef>
              <a:spcAft>
                <a:spcPts val="3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t>Ratings are calculated based on the teacher response </a:t>
            </a:r>
          </a:p>
          <a:p>
            <a:pPr marL="742950" marR="0" lvl="1" indent="-285750" algn="l" defTabSz="609585" rtl="0" eaLnBrk="1" fontAlgn="auto" latinLnBrk="0" hangingPunct="1">
              <a:lnSpc>
                <a:spcPct val="100000"/>
              </a:lnSpc>
              <a:spcBef>
                <a:spcPts val="400"/>
              </a:spcBef>
              <a:spcAft>
                <a:spcPts val="3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t>This is a Department for Education scheme - </a:t>
            </a:r>
            <a:r>
              <a:rPr kumimoji="0" lang="en-GB" sz="16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hlinkClick r:id="rId8"/>
              </a:rPr>
              <a:t>further information</a:t>
            </a:r>
            <a:endParaRPr kumimoji="0" lang="en-GB" sz="16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endParaRPr>
          </a:p>
        </p:txBody>
      </p:sp>
      <p:sp>
        <p:nvSpPr>
          <p:cNvPr id="9" name="Rectangle 8">
            <a:hlinkClick r:id="rId9" action="ppaction://hlinksldjump"/>
            <a:extLst>
              <a:ext uri="{FF2B5EF4-FFF2-40B4-BE49-F238E27FC236}">
                <a16:creationId xmlns:a16="http://schemas.microsoft.com/office/drawing/2014/main" id="{2FD8B7BB-3F9F-CE90-02F2-E378E467522E}"/>
              </a:ext>
            </a:extLst>
          </p:cNvPr>
          <p:cNvSpPr/>
          <p:nvPr/>
        </p:nvSpPr>
        <p:spPr>
          <a:xfrm>
            <a:off x="10189028" y="6003868"/>
            <a:ext cx="1653066" cy="41379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10">
                  <a:extLst>
                    <a:ext uri="{A12FA001-AC4F-418D-AE19-62706E023703}">
                      <ahyp:hlinkClr xmlns:ahyp="http://schemas.microsoft.com/office/drawing/2018/hyperlinkcolor" val="tx"/>
                    </a:ext>
                  </a:extLst>
                </a:hlinkClick>
              </a:rPr>
              <a:t>Example certificate and letter</a:t>
            </a:r>
            <a:endParaRPr lang="en-US" sz="1050" b="1" dirty="0">
              <a:solidFill>
                <a:schemeClr val="bg1"/>
              </a:solidFill>
              <a:latin typeface="Poppins SemiBold" pitchFamily="2" charset="77"/>
              <a:cs typeface="Poppins SemiBold" pitchFamily="2" charset="77"/>
              <a:hlinkClick r:id="rId10">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965422721"/>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0E139-B5A3-1C5B-EF2E-8DBC9B3C0556}"/>
            </a:ext>
          </a:extLst>
        </p:cNvPr>
        <p:cNvGrpSpPr/>
        <p:nvPr/>
      </p:nvGrpSpPr>
      <p:grpSpPr>
        <a:xfrm>
          <a:off x="0" y="0"/>
          <a:ext cx="0" cy="0"/>
          <a:chOff x="0" y="0"/>
          <a:chExt cx="0" cy="0"/>
        </a:xfrm>
      </p:grpSpPr>
      <p:grpSp>
        <p:nvGrpSpPr>
          <p:cNvPr id="29" name="Group 28">
            <a:extLst>
              <a:ext uri="{FF2B5EF4-FFF2-40B4-BE49-F238E27FC236}">
                <a16:creationId xmlns:a16="http://schemas.microsoft.com/office/drawing/2014/main" id="{99AF8303-78FC-E99E-FFA1-C7893070E212}"/>
              </a:ext>
            </a:extLst>
          </p:cNvPr>
          <p:cNvGrpSpPr/>
          <p:nvPr/>
        </p:nvGrpSpPr>
        <p:grpSpPr>
          <a:xfrm>
            <a:off x="626347" y="364375"/>
            <a:ext cx="3827987" cy="901714"/>
            <a:chOff x="4960800" y="1043354"/>
            <a:chExt cx="3827987" cy="1102995"/>
          </a:xfrm>
        </p:grpSpPr>
        <p:sp>
          <p:nvSpPr>
            <p:cNvPr id="30" name="Trapezoid 29">
              <a:extLst>
                <a:ext uri="{FF2B5EF4-FFF2-40B4-BE49-F238E27FC236}">
                  <a16:creationId xmlns:a16="http://schemas.microsoft.com/office/drawing/2014/main" id="{C354D1CC-CCF5-CB24-D962-470F60035450}"/>
                </a:ext>
              </a:extLst>
            </p:cNvPr>
            <p:cNvSpPr/>
            <p:nvPr/>
          </p:nvSpPr>
          <p:spPr>
            <a:xfrm rot="16200000">
              <a:off x="6460440" y="-65117"/>
              <a:ext cx="1102995" cy="3319937"/>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29DE71AB-A216-97DB-D5E5-4CA973D9A660}"/>
                </a:ext>
              </a:extLst>
            </p:cNvPr>
            <p:cNvSpPr/>
            <p:nvPr/>
          </p:nvSpPr>
          <p:spPr>
            <a:xfrm>
              <a:off x="4960800" y="1081459"/>
              <a:ext cx="991904" cy="991904"/>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Poppins Black" pitchFamily="2" charset="77"/>
                  <a:cs typeface="Poppins Black" pitchFamily="2" charset="77"/>
                </a:rPr>
                <a:t>6</a:t>
              </a:r>
            </a:p>
          </p:txBody>
        </p:sp>
        <p:sp>
          <p:nvSpPr>
            <p:cNvPr id="32" name="Rectangle 31">
              <a:extLst>
                <a:ext uri="{FF2B5EF4-FFF2-40B4-BE49-F238E27FC236}">
                  <a16:creationId xmlns:a16="http://schemas.microsoft.com/office/drawing/2014/main" id="{4EECA7C4-8560-0717-63D2-21C5AFFD7CDD}"/>
                </a:ext>
              </a:extLst>
            </p:cNvPr>
            <p:cNvSpPr/>
            <p:nvPr/>
          </p:nvSpPr>
          <p:spPr>
            <a:xfrm>
              <a:off x="5928709" y="1355994"/>
              <a:ext cx="2860078" cy="527070"/>
            </a:xfrm>
            <a:prstGeom prst="rect">
              <a:avLst/>
            </a:prstGeom>
          </p:spPr>
          <p:txBody>
            <a:bodyPr wrap="none">
              <a:spAutoFit/>
            </a:bodyPr>
            <a:lstStyle/>
            <a:p>
              <a:pPr algn="ctr"/>
              <a:r>
                <a:rPr lang="en-US" sz="2200" b="1" i="1" dirty="0">
                  <a:latin typeface="Poppins SemiBold" pitchFamily="2" charset="77"/>
                  <a:cs typeface="Poppins SemiBold" pitchFamily="2" charset="77"/>
                </a:rPr>
                <a:t>Genie information </a:t>
              </a:r>
            </a:p>
          </p:txBody>
        </p:sp>
      </p:grpSp>
      <p:pic>
        <p:nvPicPr>
          <p:cNvPr id="33" name="Graphic 32">
            <a:extLst>
              <a:ext uri="{FF2B5EF4-FFF2-40B4-BE49-F238E27FC236}">
                <a16:creationId xmlns:a16="http://schemas.microsoft.com/office/drawing/2014/main" id="{29B9B97A-77D7-EABB-DABA-40EAF41E029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07117" y="442090"/>
            <a:ext cx="1221197" cy="373145"/>
          </a:xfrm>
          <a:prstGeom prst="rect">
            <a:avLst/>
          </a:prstGeom>
        </p:spPr>
      </p:pic>
      <p:pic>
        <p:nvPicPr>
          <p:cNvPr id="12" name="Graphic 11" descr="Home">
            <a:hlinkClick r:id="" action="ppaction://noaction"/>
            <a:extLst>
              <a:ext uri="{FF2B5EF4-FFF2-40B4-BE49-F238E27FC236}">
                <a16:creationId xmlns:a16="http://schemas.microsoft.com/office/drawing/2014/main" id="{61609CFA-47B2-F390-2433-A72075BF205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43208" y="366038"/>
            <a:ext cx="493820" cy="493820"/>
          </a:xfrm>
          <a:prstGeom prst="rect">
            <a:avLst/>
          </a:prstGeom>
        </p:spPr>
      </p:pic>
      <p:grpSp>
        <p:nvGrpSpPr>
          <p:cNvPr id="4" name="Group 3">
            <a:extLst>
              <a:ext uri="{FF2B5EF4-FFF2-40B4-BE49-F238E27FC236}">
                <a16:creationId xmlns:a16="http://schemas.microsoft.com/office/drawing/2014/main" id="{1FC17573-69E5-EF7E-C02A-EE207953F1E1}"/>
              </a:ext>
            </a:extLst>
          </p:cNvPr>
          <p:cNvGrpSpPr/>
          <p:nvPr/>
        </p:nvGrpSpPr>
        <p:grpSpPr>
          <a:xfrm>
            <a:off x="4505468" y="392283"/>
            <a:ext cx="914400" cy="914400"/>
            <a:chOff x="4332786" y="389184"/>
            <a:chExt cx="914400" cy="914400"/>
          </a:xfrm>
          <a:solidFill>
            <a:schemeClr val="accent2">
              <a:lumMod val="60000"/>
              <a:lumOff val="40000"/>
            </a:schemeClr>
          </a:solidFill>
        </p:grpSpPr>
        <p:pic>
          <p:nvPicPr>
            <p:cNvPr id="5" name="Graphic 4" descr="Watch with solid fill">
              <a:extLst>
                <a:ext uri="{FF2B5EF4-FFF2-40B4-BE49-F238E27FC236}">
                  <a16:creationId xmlns:a16="http://schemas.microsoft.com/office/drawing/2014/main" id="{44B42125-6CDC-3407-EB4D-25EDBAAE8F1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32786" y="389184"/>
              <a:ext cx="914400" cy="914400"/>
            </a:xfrm>
            <a:prstGeom prst="rect">
              <a:avLst/>
            </a:prstGeom>
          </p:spPr>
        </p:pic>
        <p:sp>
          <p:nvSpPr>
            <p:cNvPr id="6" name="Oval 5">
              <a:extLst>
                <a:ext uri="{FF2B5EF4-FFF2-40B4-BE49-F238E27FC236}">
                  <a16:creationId xmlns:a16="http://schemas.microsoft.com/office/drawing/2014/main" id="{18403FED-6D30-0232-53C1-00ACEF0B6F2C}"/>
                </a:ext>
              </a:extLst>
            </p:cNvPr>
            <p:cNvSpPr/>
            <p:nvPr/>
          </p:nvSpPr>
          <p:spPr>
            <a:xfrm>
              <a:off x="4586564" y="612948"/>
              <a:ext cx="490533" cy="467743"/>
            </a:xfrm>
            <a:prstGeom prst="ellipse">
              <a:avLst/>
            </a:prstGeom>
            <a:grp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1" name="Picture 10">
            <a:extLst>
              <a:ext uri="{FF2B5EF4-FFF2-40B4-BE49-F238E27FC236}">
                <a16:creationId xmlns:a16="http://schemas.microsoft.com/office/drawing/2014/main" id="{A4F3A26D-DC52-C7C2-DCFB-51A39B7069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pic>
        <p:nvPicPr>
          <p:cNvPr id="14" name="Picture 13" descr="A logo for a university&#10;&#10;AI-generated content may be incorrect.">
            <a:extLst>
              <a:ext uri="{FF2B5EF4-FFF2-40B4-BE49-F238E27FC236}">
                <a16:creationId xmlns:a16="http://schemas.microsoft.com/office/drawing/2014/main" id="{260A60DC-2266-3467-BA72-9B1DF86C33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34118" y="36777"/>
            <a:ext cx="859201" cy="1005806"/>
          </a:xfrm>
          <a:prstGeom prst="rect">
            <a:avLst/>
          </a:prstGeom>
        </p:spPr>
      </p:pic>
      <p:pic>
        <p:nvPicPr>
          <p:cNvPr id="3" name="Picture 2" descr="Close-up of hands holding onto a bar&#10;&#10;AI-generated content may be incorrect.">
            <a:extLst>
              <a:ext uri="{FF2B5EF4-FFF2-40B4-BE49-F238E27FC236}">
                <a16:creationId xmlns:a16="http://schemas.microsoft.com/office/drawing/2014/main" id="{8E06E258-6E2B-85CD-3920-852D52889210}"/>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204895" y="1022512"/>
            <a:ext cx="3444240" cy="1914525"/>
          </a:xfrm>
          <a:prstGeom prst="rect">
            <a:avLst/>
          </a:prstGeom>
          <a:noFill/>
          <a:ln>
            <a:noFill/>
          </a:ln>
        </p:spPr>
      </p:pic>
      <p:sp>
        <p:nvSpPr>
          <p:cNvPr id="16" name="Rectangle 15">
            <a:hlinkClick r:id="" action="ppaction://noaction"/>
            <a:extLst>
              <a:ext uri="{FF2B5EF4-FFF2-40B4-BE49-F238E27FC236}">
                <a16:creationId xmlns:a16="http://schemas.microsoft.com/office/drawing/2014/main" id="{EF0E0500-C093-CFD8-659D-374AD48A29A9}"/>
              </a:ext>
            </a:extLst>
          </p:cNvPr>
          <p:cNvSpPr/>
          <p:nvPr/>
        </p:nvSpPr>
        <p:spPr>
          <a:xfrm>
            <a:off x="9645155" y="6285066"/>
            <a:ext cx="2018563" cy="413791"/>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10">
                  <a:extLst>
                    <a:ext uri="{A12FA001-AC4F-418D-AE19-62706E023703}">
                      <ahyp:hlinkClr xmlns:ahyp="http://schemas.microsoft.com/office/drawing/2018/hyperlinkcolor" val="tx"/>
                    </a:ext>
                  </a:extLst>
                </a:hlinkClick>
              </a:rPr>
              <a:t>FAQs on Genie</a:t>
            </a:r>
            <a:endParaRPr lang="en-US" sz="1050" b="1" dirty="0">
              <a:solidFill>
                <a:schemeClr val="bg1"/>
              </a:solidFill>
              <a:latin typeface="Poppins SemiBold" pitchFamily="2" charset="77"/>
              <a:cs typeface="Poppins SemiBold" pitchFamily="2" charset="77"/>
              <a:hlinkClick r:id="rId10">
                <a:extLst>
                  <a:ext uri="{A12FA001-AC4F-418D-AE19-62706E023703}">
                    <ahyp:hlinkClr xmlns:ahyp="http://schemas.microsoft.com/office/drawing/2018/hyperlinkcolor" val="tx"/>
                  </a:ext>
                </a:extLst>
              </a:hlinkClick>
            </a:endParaRPr>
          </a:p>
        </p:txBody>
      </p:sp>
      <p:sp>
        <p:nvSpPr>
          <p:cNvPr id="9" name="Rectangle 8">
            <a:extLst>
              <a:ext uri="{FF2B5EF4-FFF2-40B4-BE49-F238E27FC236}">
                <a16:creationId xmlns:a16="http://schemas.microsoft.com/office/drawing/2014/main" id="{5FA82EC8-6DEC-F817-7E5A-CA0571F200B5}"/>
              </a:ext>
            </a:extLst>
          </p:cNvPr>
          <p:cNvSpPr/>
          <p:nvPr/>
        </p:nvSpPr>
        <p:spPr>
          <a:xfrm>
            <a:off x="372985" y="1367616"/>
            <a:ext cx="8295153" cy="4771086"/>
          </a:xfrm>
          <a:prstGeom prst="rect">
            <a:avLst/>
          </a:prstGeom>
        </p:spPr>
        <p:txBody>
          <a:bodyPr/>
          <a:lstStyle/>
          <a:p>
            <a:pPr lvl="0">
              <a:lnSpc>
                <a:spcPct val="100000"/>
              </a:lnSpc>
              <a:spcAft>
                <a:spcPts val="1200"/>
              </a:spcAft>
            </a:pPr>
            <a:r>
              <a:rPr lang="en-GB" b="1" dirty="0">
                <a:solidFill>
                  <a:schemeClr val="accent2">
                    <a:lumMod val="60000"/>
                    <a:lumOff val="40000"/>
                  </a:schemeClr>
                </a:solidFill>
                <a:latin typeface="Poppins" panose="00000500000000000000" pitchFamily="2" charset="0"/>
                <a:cs typeface="Poppins" panose="00000500000000000000" pitchFamily="2" charset="0"/>
              </a:rPr>
              <a:t>Pupil Must Dos!</a:t>
            </a:r>
            <a:endParaRPr lang="en-US" b="1" dirty="0">
              <a:solidFill>
                <a:schemeClr val="accent2">
                  <a:lumMod val="60000"/>
                  <a:lumOff val="40000"/>
                </a:schemeClr>
              </a:solidFill>
              <a:latin typeface="Poppins" panose="00000500000000000000" pitchFamily="2" charset="0"/>
              <a:cs typeface="Poppins" panose="00000500000000000000" pitchFamily="2" charset="0"/>
            </a:endParaRPr>
          </a:p>
          <a:p>
            <a:pPr marL="342900" lvl="0" indent="-342900">
              <a:lnSpc>
                <a:spcPct val="100000"/>
              </a:lnSpc>
              <a:spcAft>
                <a:spcPts val="1200"/>
              </a:spcAft>
              <a:buFont typeface="+mj-lt"/>
              <a:buAutoNum type="arabicPeriod"/>
            </a:pPr>
            <a:r>
              <a:rPr lang="en-GB" sz="2000" dirty="0">
                <a:latin typeface="Poppins Light" panose="00000400000000000000" pitchFamily="2" charset="0"/>
                <a:cs typeface="Poppins Light" panose="00000400000000000000" pitchFamily="2" charset="0"/>
              </a:rPr>
              <a:t>Wear for 7 consecutive days</a:t>
            </a:r>
          </a:p>
          <a:p>
            <a:pPr marL="342900" lvl="0" indent="-342900">
              <a:lnSpc>
                <a:spcPct val="100000"/>
              </a:lnSpc>
              <a:spcAft>
                <a:spcPts val="1200"/>
              </a:spcAft>
              <a:buFont typeface="+mj-lt"/>
              <a:buAutoNum type="arabicPeriod"/>
            </a:pPr>
            <a:r>
              <a:rPr lang="en-GB" sz="2000" dirty="0">
                <a:latin typeface="Poppins Light" panose="00000400000000000000" pitchFamily="2" charset="0"/>
                <a:cs typeface="Poppins Light" panose="00000400000000000000" pitchFamily="2" charset="0"/>
              </a:rPr>
              <a:t>Wear on non-dominant wrist</a:t>
            </a:r>
          </a:p>
          <a:p>
            <a:pPr marL="342900" lvl="0" indent="-342900">
              <a:lnSpc>
                <a:spcPct val="100000"/>
              </a:lnSpc>
              <a:spcAft>
                <a:spcPts val="1200"/>
              </a:spcAft>
              <a:buFont typeface="+mj-lt"/>
              <a:buAutoNum type="arabicPeriod"/>
            </a:pPr>
            <a:r>
              <a:rPr lang="en-GB" sz="2000" dirty="0">
                <a:latin typeface="Poppins Light" panose="00000400000000000000" pitchFamily="2" charset="0"/>
                <a:cs typeface="Poppins Light" panose="00000400000000000000" pitchFamily="2" charset="0"/>
              </a:rPr>
              <a:t>Wear for 24 hours a day</a:t>
            </a:r>
          </a:p>
          <a:p>
            <a:pPr marL="342900" lvl="0" indent="-342900">
              <a:lnSpc>
                <a:spcPct val="100000"/>
              </a:lnSpc>
              <a:spcAft>
                <a:spcPts val="1200"/>
              </a:spcAft>
              <a:buFont typeface="+mj-lt"/>
              <a:buAutoNum type="arabicPeriod"/>
            </a:pPr>
            <a:r>
              <a:rPr lang="en-GB" sz="2000" dirty="0">
                <a:latin typeface="Poppins Light" panose="00000400000000000000" pitchFamily="2" charset="0"/>
                <a:cs typeface="Poppins Light" panose="00000400000000000000" pitchFamily="2" charset="0"/>
              </a:rPr>
              <a:t>Wear for all activities (unless specific request due to health and safety concerns, e.g. contact sports)</a:t>
            </a:r>
          </a:p>
          <a:p>
            <a:pPr marL="342900" lvl="0" indent="-342900">
              <a:lnSpc>
                <a:spcPct val="100000"/>
              </a:lnSpc>
              <a:spcAft>
                <a:spcPts val="1200"/>
              </a:spcAft>
              <a:buFont typeface="+mj-lt"/>
              <a:buAutoNum type="arabicPeriod"/>
            </a:pPr>
            <a:r>
              <a:rPr lang="en-GB" sz="2000" dirty="0">
                <a:latin typeface="Poppins Light" panose="00000400000000000000" pitchFamily="2" charset="0"/>
                <a:cs typeface="Poppins Light" panose="00000400000000000000" pitchFamily="2" charset="0"/>
              </a:rPr>
              <a:t>Wear while sleeping</a:t>
            </a:r>
          </a:p>
          <a:p>
            <a:pPr marL="342900" lvl="0" indent="-342900">
              <a:lnSpc>
                <a:spcPct val="100000"/>
              </a:lnSpc>
              <a:spcAft>
                <a:spcPts val="1200"/>
              </a:spcAft>
              <a:buFont typeface="+mj-lt"/>
              <a:buAutoNum type="arabicPeriod"/>
            </a:pPr>
            <a:r>
              <a:rPr lang="en-GB" sz="2000" dirty="0">
                <a:latin typeface="Poppins Light" panose="00000400000000000000" pitchFamily="2" charset="0"/>
                <a:cs typeface="Poppins Light" panose="00000400000000000000" pitchFamily="2" charset="0"/>
              </a:rPr>
              <a:t>Wear while washing and swimming</a:t>
            </a:r>
          </a:p>
          <a:p>
            <a:pPr marL="342900" lvl="0" indent="-342900">
              <a:lnSpc>
                <a:spcPct val="100000"/>
              </a:lnSpc>
              <a:spcAft>
                <a:spcPts val="1200"/>
              </a:spcAft>
              <a:buFont typeface="+mj-lt"/>
              <a:buAutoNum type="arabicPeriod"/>
            </a:pPr>
            <a:r>
              <a:rPr lang="en-GB" sz="2000" dirty="0">
                <a:latin typeface="Poppins Light" panose="00000400000000000000" pitchFamily="2" charset="0"/>
                <a:cs typeface="Poppins Light" panose="00000400000000000000" pitchFamily="2" charset="0"/>
              </a:rPr>
              <a:t>Complete the survey in the week wearing a Genie</a:t>
            </a:r>
          </a:p>
        </p:txBody>
      </p:sp>
      <p:pic>
        <p:nvPicPr>
          <p:cNvPr id="7" name="Picture 6" descr="A person wearing a watch&#10;&#10;AI-generated content may be incorrect.">
            <a:extLst>
              <a:ext uri="{FF2B5EF4-FFF2-40B4-BE49-F238E27FC236}">
                <a16:creationId xmlns:a16="http://schemas.microsoft.com/office/drawing/2014/main" id="{27B90C5E-66CF-D8A5-0AAD-71C6A886A464}"/>
              </a:ext>
            </a:extLst>
          </p:cNvPr>
          <p:cNvPicPr>
            <a:picLocks noChangeAspect="1"/>
          </p:cNvPicPr>
          <p:nvPr/>
        </p:nvPicPr>
        <p:blipFill>
          <a:blip r:embed="rId11" cstate="print">
            <a:extLst>
              <a:ext uri="{28A0092B-C50C-407E-A947-70E740481C1C}">
                <a14:useLocalDpi xmlns:a14="http://schemas.microsoft.com/office/drawing/2010/main" val="0"/>
              </a:ext>
            </a:extLst>
          </a:blip>
          <a:srcRect t="32554" b="18961"/>
          <a:stretch>
            <a:fillRect/>
          </a:stretch>
        </p:blipFill>
        <p:spPr>
          <a:xfrm>
            <a:off x="8938950" y="3099691"/>
            <a:ext cx="2710185" cy="2844444"/>
          </a:xfrm>
          <a:prstGeom prst="rect">
            <a:avLst/>
          </a:prstGeom>
        </p:spPr>
      </p:pic>
    </p:spTree>
    <p:extLst>
      <p:ext uri="{BB962C8B-B14F-4D97-AF65-F5344CB8AC3E}">
        <p14:creationId xmlns:p14="http://schemas.microsoft.com/office/powerpoint/2010/main" val="1633669346"/>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13BFE-EFD7-5023-410F-09EC980C699F}"/>
            </a:ext>
          </a:extLst>
        </p:cNvPr>
        <p:cNvGrpSpPr/>
        <p:nvPr/>
      </p:nvGrpSpPr>
      <p:grpSpPr>
        <a:xfrm>
          <a:off x="0" y="0"/>
          <a:ext cx="0" cy="0"/>
          <a:chOff x="0" y="0"/>
          <a:chExt cx="0" cy="0"/>
        </a:xfrm>
      </p:grpSpPr>
      <p:grpSp>
        <p:nvGrpSpPr>
          <p:cNvPr id="29" name="Group 28">
            <a:extLst>
              <a:ext uri="{FF2B5EF4-FFF2-40B4-BE49-F238E27FC236}">
                <a16:creationId xmlns:a16="http://schemas.microsoft.com/office/drawing/2014/main" id="{175281C1-D20D-1CCB-7E1C-CF71F088B063}"/>
              </a:ext>
            </a:extLst>
          </p:cNvPr>
          <p:cNvGrpSpPr/>
          <p:nvPr/>
        </p:nvGrpSpPr>
        <p:grpSpPr>
          <a:xfrm>
            <a:off x="626347" y="364375"/>
            <a:ext cx="3827985" cy="901714"/>
            <a:chOff x="4960800" y="1043354"/>
            <a:chExt cx="3827985" cy="1102995"/>
          </a:xfrm>
        </p:grpSpPr>
        <p:sp>
          <p:nvSpPr>
            <p:cNvPr id="30" name="Trapezoid 29">
              <a:extLst>
                <a:ext uri="{FF2B5EF4-FFF2-40B4-BE49-F238E27FC236}">
                  <a16:creationId xmlns:a16="http://schemas.microsoft.com/office/drawing/2014/main" id="{4F2CAC19-3DCA-45C3-4719-F5A5DF576B90}"/>
                </a:ext>
              </a:extLst>
            </p:cNvPr>
            <p:cNvSpPr/>
            <p:nvPr/>
          </p:nvSpPr>
          <p:spPr>
            <a:xfrm rot="16200000">
              <a:off x="6460440" y="-65117"/>
              <a:ext cx="1102995" cy="3319937"/>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37BA9A44-27D5-BA54-CD00-C4111C0E02D7}"/>
                </a:ext>
              </a:extLst>
            </p:cNvPr>
            <p:cNvSpPr/>
            <p:nvPr/>
          </p:nvSpPr>
          <p:spPr>
            <a:xfrm>
              <a:off x="4960800" y="1081459"/>
              <a:ext cx="991904" cy="991904"/>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Poppins Black" pitchFamily="2" charset="77"/>
                  <a:cs typeface="Poppins Black" pitchFamily="2" charset="77"/>
                </a:rPr>
                <a:t>6</a:t>
              </a:r>
            </a:p>
          </p:txBody>
        </p:sp>
        <p:sp>
          <p:nvSpPr>
            <p:cNvPr id="32" name="Rectangle 31">
              <a:extLst>
                <a:ext uri="{FF2B5EF4-FFF2-40B4-BE49-F238E27FC236}">
                  <a16:creationId xmlns:a16="http://schemas.microsoft.com/office/drawing/2014/main" id="{BBBD53DC-A59F-67C8-3D18-A794F3EE3C65}"/>
                </a:ext>
              </a:extLst>
            </p:cNvPr>
            <p:cNvSpPr/>
            <p:nvPr/>
          </p:nvSpPr>
          <p:spPr>
            <a:xfrm>
              <a:off x="5928707" y="1355994"/>
              <a:ext cx="2860078" cy="527070"/>
            </a:xfrm>
            <a:prstGeom prst="rect">
              <a:avLst/>
            </a:prstGeom>
          </p:spPr>
          <p:txBody>
            <a:bodyPr wrap="none">
              <a:spAutoFit/>
            </a:bodyPr>
            <a:lstStyle/>
            <a:p>
              <a:pPr algn="ctr"/>
              <a:r>
                <a:rPr lang="en-US" sz="2200" b="1" i="1" dirty="0">
                  <a:latin typeface="Poppins SemiBold" pitchFamily="2" charset="77"/>
                  <a:cs typeface="Poppins SemiBold" pitchFamily="2" charset="77"/>
                </a:rPr>
                <a:t>Genie information </a:t>
              </a:r>
            </a:p>
          </p:txBody>
        </p:sp>
      </p:grpSp>
      <p:pic>
        <p:nvPicPr>
          <p:cNvPr id="33" name="Graphic 32">
            <a:extLst>
              <a:ext uri="{FF2B5EF4-FFF2-40B4-BE49-F238E27FC236}">
                <a16:creationId xmlns:a16="http://schemas.microsoft.com/office/drawing/2014/main" id="{5CAD0B6D-C146-3495-8D3F-5D181E6D925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07117" y="442090"/>
            <a:ext cx="1221197" cy="373145"/>
          </a:xfrm>
          <a:prstGeom prst="rect">
            <a:avLst/>
          </a:prstGeom>
        </p:spPr>
      </p:pic>
      <p:pic>
        <p:nvPicPr>
          <p:cNvPr id="12" name="Graphic 11" descr="Home">
            <a:hlinkClick r:id="" action="ppaction://noaction"/>
            <a:extLst>
              <a:ext uri="{FF2B5EF4-FFF2-40B4-BE49-F238E27FC236}">
                <a16:creationId xmlns:a16="http://schemas.microsoft.com/office/drawing/2014/main" id="{DE70AE98-9058-146A-9B7A-83270583C65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43208" y="366038"/>
            <a:ext cx="493820" cy="493820"/>
          </a:xfrm>
          <a:prstGeom prst="rect">
            <a:avLst/>
          </a:prstGeom>
        </p:spPr>
      </p:pic>
      <p:grpSp>
        <p:nvGrpSpPr>
          <p:cNvPr id="4" name="Group 3">
            <a:extLst>
              <a:ext uri="{FF2B5EF4-FFF2-40B4-BE49-F238E27FC236}">
                <a16:creationId xmlns:a16="http://schemas.microsoft.com/office/drawing/2014/main" id="{50C0274F-1B58-68CE-7FAB-1E14AE7EFFFC}"/>
              </a:ext>
            </a:extLst>
          </p:cNvPr>
          <p:cNvGrpSpPr/>
          <p:nvPr/>
        </p:nvGrpSpPr>
        <p:grpSpPr>
          <a:xfrm>
            <a:off x="4505468" y="392283"/>
            <a:ext cx="914400" cy="914400"/>
            <a:chOff x="4332786" y="389184"/>
            <a:chExt cx="914400" cy="914400"/>
          </a:xfrm>
          <a:solidFill>
            <a:schemeClr val="accent2">
              <a:lumMod val="60000"/>
              <a:lumOff val="40000"/>
            </a:schemeClr>
          </a:solidFill>
        </p:grpSpPr>
        <p:pic>
          <p:nvPicPr>
            <p:cNvPr id="5" name="Graphic 4" descr="Watch with solid fill">
              <a:extLst>
                <a:ext uri="{FF2B5EF4-FFF2-40B4-BE49-F238E27FC236}">
                  <a16:creationId xmlns:a16="http://schemas.microsoft.com/office/drawing/2014/main" id="{43A4CBD2-E719-CBC4-BB83-4C7A1C127F8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32786" y="389184"/>
              <a:ext cx="914400" cy="914400"/>
            </a:xfrm>
            <a:prstGeom prst="rect">
              <a:avLst/>
            </a:prstGeom>
          </p:spPr>
        </p:pic>
        <p:sp>
          <p:nvSpPr>
            <p:cNvPr id="6" name="Oval 5">
              <a:extLst>
                <a:ext uri="{FF2B5EF4-FFF2-40B4-BE49-F238E27FC236}">
                  <a16:creationId xmlns:a16="http://schemas.microsoft.com/office/drawing/2014/main" id="{004B7BB4-99D9-A7A4-CF9A-942777A609ED}"/>
                </a:ext>
              </a:extLst>
            </p:cNvPr>
            <p:cNvSpPr/>
            <p:nvPr/>
          </p:nvSpPr>
          <p:spPr>
            <a:xfrm>
              <a:off x="4586564" y="612948"/>
              <a:ext cx="490533" cy="467743"/>
            </a:xfrm>
            <a:prstGeom prst="ellipse">
              <a:avLst/>
            </a:prstGeom>
            <a:grp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1" name="Picture 10">
            <a:extLst>
              <a:ext uri="{FF2B5EF4-FFF2-40B4-BE49-F238E27FC236}">
                <a16:creationId xmlns:a16="http://schemas.microsoft.com/office/drawing/2014/main" id="{DF382C15-43F8-F49E-5E88-9AE8121EC5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pic>
        <p:nvPicPr>
          <p:cNvPr id="14" name="Picture 13" descr="A logo for a university&#10;&#10;AI-generated content may be incorrect.">
            <a:extLst>
              <a:ext uri="{FF2B5EF4-FFF2-40B4-BE49-F238E27FC236}">
                <a16:creationId xmlns:a16="http://schemas.microsoft.com/office/drawing/2014/main" id="{38ECDBEA-B5E8-2312-A18A-C325BDD1EE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34118" y="36777"/>
            <a:ext cx="859201" cy="1005806"/>
          </a:xfrm>
          <a:prstGeom prst="rect">
            <a:avLst/>
          </a:prstGeom>
        </p:spPr>
      </p:pic>
      <p:pic>
        <p:nvPicPr>
          <p:cNvPr id="3" name="Picture 2" descr="Close-up of hands holding onto a bar&#10;&#10;AI-generated content may be incorrect.">
            <a:extLst>
              <a:ext uri="{FF2B5EF4-FFF2-40B4-BE49-F238E27FC236}">
                <a16:creationId xmlns:a16="http://schemas.microsoft.com/office/drawing/2014/main" id="{8DB8FEA4-D226-44FF-DABE-CA0CD89C2B61}"/>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204895" y="1022512"/>
            <a:ext cx="3444240" cy="1914525"/>
          </a:xfrm>
          <a:prstGeom prst="rect">
            <a:avLst/>
          </a:prstGeom>
          <a:noFill/>
          <a:ln>
            <a:noFill/>
          </a:ln>
        </p:spPr>
      </p:pic>
      <p:sp>
        <p:nvSpPr>
          <p:cNvPr id="16" name="Rectangle 15">
            <a:hlinkClick r:id="" action="ppaction://noaction"/>
            <a:extLst>
              <a:ext uri="{FF2B5EF4-FFF2-40B4-BE49-F238E27FC236}">
                <a16:creationId xmlns:a16="http://schemas.microsoft.com/office/drawing/2014/main" id="{8561CD7C-94D0-0172-A67E-3072913B6399}"/>
              </a:ext>
            </a:extLst>
          </p:cNvPr>
          <p:cNvSpPr/>
          <p:nvPr/>
        </p:nvSpPr>
        <p:spPr>
          <a:xfrm>
            <a:off x="9630572" y="6148915"/>
            <a:ext cx="2018563" cy="413791"/>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10">
                  <a:extLst>
                    <a:ext uri="{A12FA001-AC4F-418D-AE19-62706E023703}">
                      <ahyp:hlinkClr xmlns:ahyp="http://schemas.microsoft.com/office/drawing/2018/hyperlinkcolor" val="tx"/>
                    </a:ext>
                  </a:extLst>
                </a:hlinkClick>
              </a:rPr>
              <a:t>FAQs on Genie</a:t>
            </a:r>
            <a:endParaRPr lang="en-US" sz="1050" b="1" dirty="0">
              <a:solidFill>
                <a:schemeClr val="bg1"/>
              </a:solidFill>
              <a:latin typeface="Poppins SemiBold" pitchFamily="2" charset="77"/>
              <a:cs typeface="Poppins SemiBold" pitchFamily="2" charset="77"/>
              <a:hlinkClick r:id="rId10">
                <a:extLst>
                  <a:ext uri="{A12FA001-AC4F-418D-AE19-62706E023703}">
                    <ahyp:hlinkClr xmlns:ahyp="http://schemas.microsoft.com/office/drawing/2018/hyperlinkcolor" val="tx"/>
                  </a:ext>
                </a:extLst>
              </a:hlinkClick>
            </a:endParaRPr>
          </a:p>
        </p:txBody>
      </p:sp>
      <p:sp>
        <p:nvSpPr>
          <p:cNvPr id="9" name="Rectangle 8">
            <a:extLst>
              <a:ext uri="{FF2B5EF4-FFF2-40B4-BE49-F238E27FC236}">
                <a16:creationId xmlns:a16="http://schemas.microsoft.com/office/drawing/2014/main" id="{294CF50E-56C6-E5B9-ECED-14063E5EC2F9}"/>
              </a:ext>
            </a:extLst>
          </p:cNvPr>
          <p:cNvSpPr/>
          <p:nvPr/>
        </p:nvSpPr>
        <p:spPr>
          <a:xfrm>
            <a:off x="372986" y="1367616"/>
            <a:ext cx="7595364" cy="4771086"/>
          </a:xfrm>
          <a:prstGeom prst="rect">
            <a:avLst/>
          </a:prstGeom>
        </p:spPr>
        <p:txBody>
          <a:bodyPr/>
          <a:lstStyle/>
          <a:p>
            <a:pPr lvl="0">
              <a:lnSpc>
                <a:spcPct val="100000"/>
              </a:lnSpc>
              <a:spcAft>
                <a:spcPts val="1200"/>
              </a:spcAft>
            </a:pPr>
            <a:r>
              <a:rPr lang="en-GB" b="1" dirty="0">
                <a:solidFill>
                  <a:schemeClr val="accent2">
                    <a:lumMod val="60000"/>
                    <a:lumOff val="40000"/>
                  </a:schemeClr>
                </a:solidFill>
                <a:latin typeface="Poppins" panose="00000500000000000000" pitchFamily="2" charset="0"/>
                <a:cs typeface="Poppins" panose="00000500000000000000" pitchFamily="2" charset="0"/>
              </a:rPr>
              <a:t>Can Dos</a:t>
            </a:r>
            <a:endParaRPr lang="en-US" b="1" dirty="0">
              <a:solidFill>
                <a:schemeClr val="accent2">
                  <a:lumMod val="60000"/>
                  <a:lumOff val="40000"/>
                </a:schemeClr>
              </a:solidFill>
              <a:latin typeface="Poppins" panose="00000500000000000000" pitchFamily="2" charset="0"/>
              <a:cs typeface="Poppins" panose="00000500000000000000" pitchFamily="2" charset="0"/>
            </a:endParaRPr>
          </a:p>
          <a:p>
            <a:pPr marL="342900" lvl="0" indent="-342900">
              <a:spcAft>
                <a:spcPts val="1200"/>
              </a:spcAft>
              <a:buFont typeface="+mj-lt"/>
              <a:buAutoNum type="arabicPeriod"/>
            </a:pPr>
            <a:r>
              <a:rPr lang="en-GB" sz="2200" dirty="0">
                <a:latin typeface="Poppins Light" panose="00000400000000000000" pitchFamily="2" charset="0"/>
                <a:cs typeface="Poppins Light" panose="00000400000000000000" pitchFamily="2" charset="0"/>
              </a:rPr>
              <a:t>Wear a sweatband </a:t>
            </a:r>
            <a:r>
              <a:rPr lang="en-GB" sz="2200" b="1" dirty="0">
                <a:solidFill>
                  <a:schemeClr val="accent2">
                    <a:lumMod val="60000"/>
                    <a:lumOff val="40000"/>
                  </a:schemeClr>
                </a:solidFill>
                <a:latin typeface="Poppins Light" panose="00000400000000000000" pitchFamily="2" charset="0"/>
                <a:cs typeface="Poppins Light" panose="00000400000000000000" pitchFamily="2" charset="0"/>
              </a:rPr>
              <a:t>OVER</a:t>
            </a:r>
            <a:r>
              <a:rPr lang="en-GB" sz="2200" dirty="0">
                <a:latin typeface="Poppins Light" panose="00000400000000000000" pitchFamily="2" charset="0"/>
                <a:cs typeface="Poppins Light" panose="00000400000000000000" pitchFamily="2" charset="0"/>
              </a:rPr>
              <a:t> to protect the Genie or other people during sport</a:t>
            </a:r>
          </a:p>
          <a:p>
            <a:pPr marL="342900" lvl="0" indent="-342900">
              <a:spcAft>
                <a:spcPts val="1200"/>
              </a:spcAft>
              <a:buFont typeface="+mj-lt"/>
              <a:buAutoNum type="arabicPeriod"/>
            </a:pPr>
            <a:r>
              <a:rPr lang="en-GB" sz="2200" dirty="0">
                <a:latin typeface="Poppins Light" panose="00000400000000000000" pitchFamily="2" charset="0"/>
                <a:cs typeface="Poppins Light" panose="00000400000000000000" pitchFamily="2" charset="0"/>
              </a:rPr>
              <a:t>Wear a Tubi grip </a:t>
            </a:r>
            <a:r>
              <a:rPr lang="en-GB" sz="2200" b="1" dirty="0">
                <a:solidFill>
                  <a:schemeClr val="accent2">
                    <a:lumMod val="60000"/>
                    <a:lumOff val="40000"/>
                  </a:schemeClr>
                </a:solidFill>
                <a:latin typeface="Poppins Light" panose="00000400000000000000" pitchFamily="2" charset="0"/>
                <a:cs typeface="Poppins Light" panose="00000400000000000000" pitchFamily="2" charset="0"/>
              </a:rPr>
              <a:t>UNDER</a:t>
            </a:r>
            <a:r>
              <a:rPr lang="en-GB" sz="2200" dirty="0">
                <a:latin typeface="Poppins Light" panose="00000400000000000000" pitchFamily="2" charset="0"/>
                <a:cs typeface="Poppins Light" panose="00000400000000000000" pitchFamily="2" charset="0"/>
              </a:rPr>
              <a:t> if skin is sensitive/sensory issues</a:t>
            </a:r>
          </a:p>
          <a:p>
            <a:pPr marL="342900" lvl="0" indent="-342900">
              <a:spcAft>
                <a:spcPts val="1200"/>
              </a:spcAft>
              <a:buFont typeface="+mj-lt"/>
              <a:buAutoNum type="arabicPeriod"/>
            </a:pPr>
            <a:r>
              <a:rPr lang="en-GB" sz="2200" dirty="0">
                <a:latin typeface="Poppins Light" panose="00000400000000000000" pitchFamily="2" charset="0"/>
                <a:cs typeface="Poppins Light" panose="00000400000000000000" pitchFamily="2" charset="0"/>
              </a:rPr>
              <a:t>See Genie information booklet for more information on Can dos</a:t>
            </a:r>
          </a:p>
        </p:txBody>
      </p:sp>
      <p:pic>
        <p:nvPicPr>
          <p:cNvPr id="10" name="Picture 9" descr="A person wearing a watch&#10;&#10;AI-generated content may be incorrect.">
            <a:extLst>
              <a:ext uri="{FF2B5EF4-FFF2-40B4-BE49-F238E27FC236}">
                <a16:creationId xmlns:a16="http://schemas.microsoft.com/office/drawing/2014/main" id="{3B0E7E4F-D8C1-86F1-4BDA-8E13AA5A37E5}"/>
              </a:ext>
            </a:extLst>
          </p:cNvPr>
          <p:cNvPicPr>
            <a:picLocks noChangeAspect="1"/>
          </p:cNvPicPr>
          <p:nvPr/>
        </p:nvPicPr>
        <p:blipFill>
          <a:blip r:embed="rId11" cstate="print">
            <a:extLst>
              <a:ext uri="{28A0092B-C50C-407E-A947-70E740481C1C}">
                <a14:useLocalDpi xmlns:a14="http://schemas.microsoft.com/office/drawing/2010/main" val="0"/>
              </a:ext>
            </a:extLst>
          </a:blip>
          <a:srcRect t="32554" b="18961"/>
          <a:stretch>
            <a:fillRect/>
          </a:stretch>
        </p:blipFill>
        <p:spPr>
          <a:xfrm>
            <a:off x="8938950" y="3099691"/>
            <a:ext cx="2710185" cy="2844444"/>
          </a:xfrm>
          <a:prstGeom prst="rect">
            <a:avLst/>
          </a:prstGeom>
        </p:spPr>
      </p:pic>
    </p:spTree>
    <p:extLst>
      <p:ext uri="{BB962C8B-B14F-4D97-AF65-F5344CB8AC3E}">
        <p14:creationId xmlns:p14="http://schemas.microsoft.com/office/powerpoint/2010/main" val="1557601777"/>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6BBE8-C7A8-7CDB-21C3-F2EFDC1B6680}"/>
            </a:ext>
          </a:extLst>
        </p:cNvPr>
        <p:cNvGrpSpPr/>
        <p:nvPr/>
      </p:nvGrpSpPr>
      <p:grpSpPr>
        <a:xfrm>
          <a:off x="0" y="0"/>
          <a:ext cx="0" cy="0"/>
          <a:chOff x="0" y="0"/>
          <a:chExt cx="0" cy="0"/>
        </a:xfrm>
      </p:grpSpPr>
      <p:grpSp>
        <p:nvGrpSpPr>
          <p:cNvPr id="29" name="Group 28">
            <a:extLst>
              <a:ext uri="{FF2B5EF4-FFF2-40B4-BE49-F238E27FC236}">
                <a16:creationId xmlns:a16="http://schemas.microsoft.com/office/drawing/2014/main" id="{D323141D-909E-FC9C-1AE4-4E6706A2821E}"/>
              </a:ext>
            </a:extLst>
          </p:cNvPr>
          <p:cNvGrpSpPr/>
          <p:nvPr/>
        </p:nvGrpSpPr>
        <p:grpSpPr>
          <a:xfrm>
            <a:off x="626347" y="364375"/>
            <a:ext cx="3827985" cy="901714"/>
            <a:chOff x="4960800" y="1043354"/>
            <a:chExt cx="3827985" cy="1102995"/>
          </a:xfrm>
        </p:grpSpPr>
        <p:sp>
          <p:nvSpPr>
            <p:cNvPr id="30" name="Trapezoid 29">
              <a:extLst>
                <a:ext uri="{FF2B5EF4-FFF2-40B4-BE49-F238E27FC236}">
                  <a16:creationId xmlns:a16="http://schemas.microsoft.com/office/drawing/2014/main" id="{172139A4-F243-312C-4C13-00FDF9449824}"/>
                </a:ext>
              </a:extLst>
            </p:cNvPr>
            <p:cNvSpPr/>
            <p:nvPr/>
          </p:nvSpPr>
          <p:spPr>
            <a:xfrm rot="16200000">
              <a:off x="6460440" y="-65117"/>
              <a:ext cx="1102995" cy="3319937"/>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4EA427CB-2240-2006-68A2-52CD2E0222EA}"/>
                </a:ext>
              </a:extLst>
            </p:cNvPr>
            <p:cNvSpPr/>
            <p:nvPr/>
          </p:nvSpPr>
          <p:spPr>
            <a:xfrm>
              <a:off x="4960800" y="1081459"/>
              <a:ext cx="991904" cy="991904"/>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Poppins Black" pitchFamily="2" charset="77"/>
                  <a:cs typeface="Poppins Black" pitchFamily="2" charset="77"/>
                </a:rPr>
                <a:t>6</a:t>
              </a:r>
            </a:p>
          </p:txBody>
        </p:sp>
        <p:sp>
          <p:nvSpPr>
            <p:cNvPr id="32" name="Rectangle 31">
              <a:extLst>
                <a:ext uri="{FF2B5EF4-FFF2-40B4-BE49-F238E27FC236}">
                  <a16:creationId xmlns:a16="http://schemas.microsoft.com/office/drawing/2014/main" id="{E07171EE-AB34-F041-58C5-B69FA69A80E6}"/>
                </a:ext>
              </a:extLst>
            </p:cNvPr>
            <p:cNvSpPr/>
            <p:nvPr/>
          </p:nvSpPr>
          <p:spPr>
            <a:xfrm>
              <a:off x="5928707" y="1355994"/>
              <a:ext cx="2860078" cy="527070"/>
            </a:xfrm>
            <a:prstGeom prst="rect">
              <a:avLst/>
            </a:prstGeom>
          </p:spPr>
          <p:txBody>
            <a:bodyPr wrap="none">
              <a:spAutoFit/>
            </a:bodyPr>
            <a:lstStyle/>
            <a:p>
              <a:pPr algn="ctr"/>
              <a:r>
                <a:rPr lang="en-US" sz="2200" b="1" i="1" dirty="0">
                  <a:latin typeface="Poppins SemiBold" pitchFamily="2" charset="77"/>
                  <a:cs typeface="Poppins SemiBold" pitchFamily="2" charset="77"/>
                </a:rPr>
                <a:t>Genie information </a:t>
              </a:r>
            </a:p>
          </p:txBody>
        </p:sp>
      </p:grpSp>
      <p:pic>
        <p:nvPicPr>
          <p:cNvPr id="33" name="Graphic 32">
            <a:extLst>
              <a:ext uri="{FF2B5EF4-FFF2-40B4-BE49-F238E27FC236}">
                <a16:creationId xmlns:a16="http://schemas.microsoft.com/office/drawing/2014/main" id="{C6479870-00BF-0EB7-9ABF-4C6A3695C77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07117" y="442090"/>
            <a:ext cx="1221197" cy="373145"/>
          </a:xfrm>
          <a:prstGeom prst="rect">
            <a:avLst/>
          </a:prstGeom>
        </p:spPr>
      </p:pic>
      <p:pic>
        <p:nvPicPr>
          <p:cNvPr id="12" name="Graphic 11" descr="Home">
            <a:hlinkClick r:id="" action="ppaction://noaction"/>
            <a:extLst>
              <a:ext uri="{FF2B5EF4-FFF2-40B4-BE49-F238E27FC236}">
                <a16:creationId xmlns:a16="http://schemas.microsoft.com/office/drawing/2014/main" id="{C7F7E5C5-F251-D500-110D-0113DD6ABD2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43208" y="366038"/>
            <a:ext cx="493820" cy="493820"/>
          </a:xfrm>
          <a:prstGeom prst="rect">
            <a:avLst/>
          </a:prstGeom>
        </p:spPr>
      </p:pic>
      <p:grpSp>
        <p:nvGrpSpPr>
          <p:cNvPr id="4" name="Group 3">
            <a:extLst>
              <a:ext uri="{FF2B5EF4-FFF2-40B4-BE49-F238E27FC236}">
                <a16:creationId xmlns:a16="http://schemas.microsoft.com/office/drawing/2014/main" id="{85A1A5A2-A99F-002E-859E-0831B695A238}"/>
              </a:ext>
            </a:extLst>
          </p:cNvPr>
          <p:cNvGrpSpPr/>
          <p:nvPr/>
        </p:nvGrpSpPr>
        <p:grpSpPr>
          <a:xfrm>
            <a:off x="4505468" y="392283"/>
            <a:ext cx="914400" cy="914400"/>
            <a:chOff x="4332786" y="389184"/>
            <a:chExt cx="914400" cy="914400"/>
          </a:xfrm>
          <a:solidFill>
            <a:schemeClr val="accent2">
              <a:lumMod val="60000"/>
              <a:lumOff val="40000"/>
            </a:schemeClr>
          </a:solidFill>
        </p:grpSpPr>
        <p:pic>
          <p:nvPicPr>
            <p:cNvPr id="5" name="Graphic 4" descr="Watch with solid fill">
              <a:extLst>
                <a:ext uri="{FF2B5EF4-FFF2-40B4-BE49-F238E27FC236}">
                  <a16:creationId xmlns:a16="http://schemas.microsoft.com/office/drawing/2014/main" id="{C213D0ED-4FD0-2D79-1948-B0868CE44DD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32786" y="389184"/>
              <a:ext cx="914400" cy="914400"/>
            </a:xfrm>
            <a:prstGeom prst="rect">
              <a:avLst/>
            </a:prstGeom>
          </p:spPr>
        </p:pic>
        <p:sp>
          <p:nvSpPr>
            <p:cNvPr id="6" name="Oval 5">
              <a:extLst>
                <a:ext uri="{FF2B5EF4-FFF2-40B4-BE49-F238E27FC236}">
                  <a16:creationId xmlns:a16="http://schemas.microsoft.com/office/drawing/2014/main" id="{34170DB5-5712-3EBD-730F-0251EC290D92}"/>
                </a:ext>
              </a:extLst>
            </p:cNvPr>
            <p:cNvSpPr/>
            <p:nvPr/>
          </p:nvSpPr>
          <p:spPr>
            <a:xfrm>
              <a:off x="4586564" y="612948"/>
              <a:ext cx="490533" cy="467743"/>
            </a:xfrm>
            <a:prstGeom prst="ellipse">
              <a:avLst/>
            </a:prstGeom>
            <a:grp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1" name="Picture 10">
            <a:extLst>
              <a:ext uri="{FF2B5EF4-FFF2-40B4-BE49-F238E27FC236}">
                <a16:creationId xmlns:a16="http://schemas.microsoft.com/office/drawing/2014/main" id="{70CA7E0C-67CD-F9EF-040F-771212FB72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pic>
        <p:nvPicPr>
          <p:cNvPr id="14" name="Picture 13" descr="A logo for a university&#10;&#10;AI-generated content may be incorrect.">
            <a:extLst>
              <a:ext uri="{FF2B5EF4-FFF2-40B4-BE49-F238E27FC236}">
                <a16:creationId xmlns:a16="http://schemas.microsoft.com/office/drawing/2014/main" id="{FF6DDFFA-6DF6-FCA9-7E07-4F1BEF893B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34118" y="36777"/>
            <a:ext cx="859201" cy="1005806"/>
          </a:xfrm>
          <a:prstGeom prst="rect">
            <a:avLst/>
          </a:prstGeom>
        </p:spPr>
      </p:pic>
      <p:pic>
        <p:nvPicPr>
          <p:cNvPr id="3" name="Picture 2" descr="Close-up of hands holding onto a bar&#10;&#10;AI-generated content may be incorrect.">
            <a:extLst>
              <a:ext uri="{FF2B5EF4-FFF2-40B4-BE49-F238E27FC236}">
                <a16:creationId xmlns:a16="http://schemas.microsoft.com/office/drawing/2014/main" id="{B76AEE52-AF6F-E692-5AA6-096FD062EC35}"/>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204895" y="1022512"/>
            <a:ext cx="3444240" cy="1914525"/>
          </a:xfrm>
          <a:prstGeom prst="rect">
            <a:avLst/>
          </a:prstGeom>
          <a:noFill/>
          <a:ln>
            <a:noFill/>
          </a:ln>
        </p:spPr>
      </p:pic>
      <p:sp>
        <p:nvSpPr>
          <p:cNvPr id="16" name="Rectangle 15">
            <a:hlinkClick r:id="" action="ppaction://noaction"/>
            <a:extLst>
              <a:ext uri="{FF2B5EF4-FFF2-40B4-BE49-F238E27FC236}">
                <a16:creationId xmlns:a16="http://schemas.microsoft.com/office/drawing/2014/main" id="{E0BF07FF-1E0A-76AD-A4A2-8703B52365FF}"/>
              </a:ext>
            </a:extLst>
          </p:cNvPr>
          <p:cNvSpPr/>
          <p:nvPr/>
        </p:nvSpPr>
        <p:spPr>
          <a:xfrm>
            <a:off x="9630572" y="6148915"/>
            <a:ext cx="2018563" cy="413791"/>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9">
                  <a:extLst>
                    <a:ext uri="{A12FA001-AC4F-418D-AE19-62706E023703}">
                      <ahyp:hlinkClr xmlns:ahyp="http://schemas.microsoft.com/office/drawing/2018/hyperlinkcolor" val="tx"/>
                    </a:ext>
                  </a:extLst>
                </a:hlinkClick>
              </a:rPr>
              <a:t>FAQs on Genie</a:t>
            </a:r>
            <a:endParaRPr lang="en-US" sz="1050" b="1" dirty="0">
              <a:solidFill>
                <a:schemeClr val="bg1"/>
              </a:solidFill>
              <a:latin typeface="Poppins SemiBold" pitchFamily="2" charset="77"/>
              <a:cs typeface="Poppins SemiBold" pitchFamily="2" charset="77"/>
              <a:hlinkClick r:id="rId9">
                <a:extLst>
                  <a:ext uri="{A12FA001-AC4F-418D-AE19-62706E023703}">
                    <ahyp:hlinkClr xmlns:ahyp="http://schemas.microsoft.com/office/drawing/2018/hyperlinkcolor" val="tx"/>
                  </a:ext>
                </a:extLst>
              </a:hlinkClick>
            </a:endParaRPr>
          </a:p>
        </p:txBody>
      </p:sp>
      <p:sp>
        <p:nvSpPr>
          <p:cNvPr id="9" name="Rectangle 8">
            <a:extLst>
              <a:ext uri="{FF2B5EF4-FFF2-40B4-BE49-F238E27FC236}">
                <a16:creationId xmlns:a16="http://schemas.microsoft.com/office/drawing/2014/main" id="{49B45F4B-2C39-A037-3D5E-48F0043081A3}"/>
              </a:ext>
            </a:extLst>
          </p:cNvPr>
          <p:cNvSpPr/>
          <p:nvPr/>
        </p:nvSpPr>
        <p:spPr>
          <a:xfrm>
            <a:off x="372986" y="1367616"/>
            <a:ext cx="7595364" cy="4771086"/>
          </a:xfrm>
          <a:prstGeom prst="rect">
            <a:avLst/>
          </a:prstGeom>
        </p:spPr>
        <p:txBody>
          <a:bodyPr/>
          <a:lstStyle/>
          <a:p>
            <a:pPr lvl="0">
              <a:lnSpc>
                <a:spcPct val="100000"/>
              </a:lnSpc>
              <a:spcAft>
                <a:spcPts val="1200"/>
              </a:spcAft>
            </a:pPr>
            <a:r>
              <a:rPr lang="en-GB" b="1" dirty="0">
                <a:solidFill>
                  <a:schemeClr val="accent2">
                    <a:lumMod val="60000"/>
                    <a:lumOff val="40000"/>
                  </a:schemeClr>
                </a:solidFill>
                <a:latin typeface="Poppins" panose="00000500000000000000" pitchFamily="2" charset="0"/>
                <a:cs typeface="Poppins" panose="00000500000000000000" pitchFamily="2" charset="0"/>
              </a:rPr>
              <a:t>For schools to note</a:t>
            </a:r>
            <a:endParaRPr lang="en-US" b="1" dirty="0">
              <a:solidFill>
                <a:schemeClr val="accent2">
                  <a:lumMod val="60000"/>
                  <a:lumOff val="40000"/>
                </a:schemeClr>
              </a:solidFill>
              <a:latin typeface="Poppins" panose="00000500000000000000" pitchFamily="2" charset="0"/>
              <a:cs typeface="Poppins" panose="00000500000000000000" pitchFamily="2" charset="0"/>
            </a:endParaRPr>
          </a:p>
          <a:p>
            <a:pPr marL="342900" lvl="0" indent="-342900">
              <a:spcAft>
                <a:spcPts val="1200"/>
              </a:spcAft>
              <a:buFont typeface="+mj-lt"/>
              <a:buAutoNum type="arabicPeriod"/>
            </a:pPr>
            <a:r>
              <a:rPr lang="en-GB" sz="2200" dirty="0">
                <a:latin typeface="Poppins Light" panose="00000400000000000000" pitchFamily="2" charset="0"/>
                <a:cs typeface="Poppins Light" panose="00000400000000000000" pitchFamily="2" charset="0"/>
              </a:rPr>
              <a:t>Provide a safe place if pupils need to remove e.g. school tray or blazer pocket</a:t>
            </a:r>
          </a:p>
          <a:p>
            <a:pPr marL="342900" indent="-342900">
              <a:spcAft>
                <a:spcPts val="1200"/>
              </a:spcAft>
              <a:buFont typeface="+mj-lt"/>
              <a:buAutoNum type="arabicPeriod"/>
            </a:pPr>
            <a:r>
              <a:rPr lang="en-GB" sz="2200" dirty="0">
                <a:latin typeface="Poppins Light" panose="00000400000000000000" pitchFamily="2" charset="0"/>
                <a:cs typeface="Poppins Light" panose="00000400000000000000" pitchFamily="2" charset="0"/>
              </a:rPr>
              <a:t>No stickers or personalisation on Genies</a:t>
            </a:r>
          </a:p>
          <a:p>
            <a:pPr marL="342900" indent="-342900">
              <a:spcAft>
                <a:spcPts val="1200"/>
              </a:spcAft>
              <a:buFont typeface="+mj-lt"/>
              <a:buAutoNum type="arabicPeriod"/>
            </a:pPr>
            <a:r>
              <a:rPr lang="en-GB" sz="2200" dirty="0">
                <a:latin typeface="Poppins Light" panose="00000400000000000000" pitchFamily="2" charset="0"/>
                <a:cs typeface="Poppins Light" panose="00000400000000000000" pitchFamily="2" charset="0"/>
              </a:rPr>
              <a:t>Pupils should NOT swap Genies</a:t>
            </a:r>
          </a:p>
          <a:p>
            <a:pPr marL="342900" lvl="0" indent="-342900">
              <a:spcAft>
                <a:spcPts val="1200"/>
              </a:spcAft>
              <a:buFont typeface="+mj-lt"/>
              <a:buAutoNum type="arabicPeriod"/>
            </a:pPr>
            <a:r>
              <a:rPr lang="en-US" sz="2200" dirty="0">
                <a:latin typeface="Poppins Light" panose="00000400000000000000" pitchFamily="2" charset="0"/>
                <a:cs typeface="Poppins Light" panose="00000400000000000000" pitchFamily="2" charset="0"/>
              </a:rPr>
              <a:t>Pupils moving their hand about randomly will not make a meaningful difference to their activity levels</a:t>
            </a:r>
          </a:p>
        </p:txBody>
      </p:sp>
      <p:pic>
        <p:nvPicPr>
          <p:cNvPr id="10" name="Picture 9" descr="A person wearing a watch&#10;&#10;AI-generated content may be incorrect.">
            <a:extLst>
              <a:ext uri="{FF2B5EF4-FFF2-40B4-BE49-F238E27FC236}">
                <a16:creationId xmlns:a16="http://schemas.microsoft.com/office/drawing/2014/main" id="{9E457186-0E1D-3A4D-CDFF-7F6DC1832413}"/>
              </a:ext>
            </a:extLst>
          </p:cNvPr>
          <p:cNvPicPr>
            <a:picLocks noChangeAspect="1"/>
          </p:cNvPicPr>
          <p:nvPr/>
        </p:nvPicPr>
        <p:blipFill>
          <a:blip r:embed="rId10" cstate="print">
            <a:extLst>
              <a:ext uri="{28A0092B-C50C-407E-A947-70E740481C1C}">
                <a14:useLocalDpi xmlns:a14="http://schemas.microsoft.com/office/drawing/2010/main" val="0"/>
              </a:ext>
            </a:extLst>
          </a:blip>
          <a:srcRect t="32554" b="18961"/>
          <a:stretch>
            <a:fillRect/>
          </a:stretch>
        </p:blipFill>
        <p:spPr>
          <a:xfrm>
            <a:off x="8938950" y="3099691"/>
            <a:ext cx="2710185" cy="2844444"/>
          </a:xfrm>
          <a:prstGeom prst="rect">
            <a:avLst/>
          </a:prstGeom>
        </p:spPr>
      </p:pic>
    </p:spTree>
    <p:extLst>
      <p:ext uri="{BB962C8B-B14F-4D97-AF65-F5344CB8AC3E}">
        <p14:creationId xmlns:p14="http://schemas.microsoft.com/office/powerpoint/2010/main" val="2733509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30878-0CB9-AD30-3DB3-ACC31FA401E4}"/>
            </a:ext>
          </a:extLst>
        </p:cNvPr>
        <p:cNvGrpSpPr/>
        <p:nvPr/>
      </p:nvGrpSpPr>
      <p:grpSpPr>
        <a:xfrm>
          <a:off x="0" y="0"/>
          <a:ext cx="0" cy="0"/>
          <a:chOff x="0" y="0"/>
          <a:chExt cx="0" cy="0"/>
        </a:xfrm>
      </p:grpSpPr>
      <p:sp>
        <p:nvSpPr>
          <p:cNvPr id="36" name="Rectangle 35">
            <a:hlinkClick r:id="rId4" action="ppaction://hlinksldjump"/>
            <a:extLst>
              <a:ext uri="{FF2B5EF4-FFF2-40B4-BE49-F238E27FC236}">
                <a16:creationId xmlns:a16="http://schemas.microsoft.com/office/drawing/2014/main" id="{D722945A-E739-C9AD-C423-90A274BB4B3A}"/>
              </a:ext>
            </a:extLst>
          </p:cNvPr>
          <p:cNvSpPr/>
          <p:nvPr/>
        </p:nvSpPr>
        <p:spPr>
          <a:xfrm>
            <a:off x="7364751" y="6154488"/>
            <a:ext cx="2018563" cy="4137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5">
                  <a:extLst>
                    <a:ext uri="{A12FA001-AC4F-418D-AE19-62706E023703}">
                      <ahyp:hlinkClr xmlns:ahyp="http://schemas.microsoft.com/office/drawing/2018/hyperlinkcolor" val="tx"/>
                    </a:ext>
                  </a:extLst>
                </a:hlinkClick>
              </a:rPr>
              <a:t>Invitation leaflet</a:t>
            </a:r>
            <a:endParaRPr lang="en-US" sz="1050" b="1" dirty="0">
              <a:solidFill>
                <a:schemeClr val="bg1"/>
              </a:solidFill>
              <a:latin typeface="Poppins SemiBold" pitchFamily="2" charset="77"/>
              <a:cs typeface="Poppins SemiBold" pitchFamily="2" charset="77"/>
              <a:hlinkClick r:id="rId5">
                <a:extLst>
                  <a:ext uri="{A12FA001-AC4F-418D-AE19-62706E023703}">
                    <ahyp:hlinkClr xmlns:ahyp="http://schemas.microsoft.com/office/drawing/2018/hyperlinkcolor" val="tx"/>
                  </a:ext>
                </a:extLst>
              </a:hlinkClick>
            </a:endParaRPr>
          </a:p>
        </p:txBody>
      </p:sp>
      <p:sp>
        <p:nvSpPr>
          <p:cNvPr id="33" name="Trapezoid 32">
            <a:extLst>
              <a:ext uri="{FF2B5EF4-FFF2-40B4-BE49-F238E27FC236}">
                <a16:creationId xmlns:a16="http://schemas.microsoft.com/office/drawing/2014/main" id="{1BCC380E-AE1E-8382-7B18-90065C104BBF}"/>
              </a:ext>
            </a:extLst>
          </p:cNvPr>
          <p:cNvSpPr/>
          <p:nvPr/>
        </p:nvSpPr>
        <p:spPr>
          <a:xfrm rot="16200000">
            <a:off x="2240622" y="-843173"/>
            <a:ext cx="1102995" cy="3374904"/>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7C9BA0BF-1115-D2D2-6AFA-8F8CA0EC736C}"/>
              </a:ext>
            </a:extLst>
          </p:cNvPr>
          <p:cNvGrpSpPr/>
          <p:nvPr/>
        </p:nvGrpSpPr>
        <p:grpSpPr>
          <a:xfrm>
            <a:off x="786663" y="347460"/>
            <a:ext cx="3165035" cy="991904"/>
            <a:chOff x="4960800" y="1081459"/>
            <a:chExt cx="3165035" cy="991904"/>
          </a:xfrm>
        </p:grpSpPr>
        <p:sp>
          <p:nvSpPr>
            <p:cNvPr id="16" name="Oval 15">
              <a:extLst>
                <a:ext uri="{FF2B5EF4-FFF2-40B4-BE49-F238E27FC236}">
                  <a16:creationId xmlns:a16="http://schemas.microsoft.com/office/drawing/2014/main" id="{18547754-9149-7790-617E-DCA680C249BB}"/>
                </a:ext>
              </a:extLst>
            </p:cNvPr>
            <p:cNvSpPr/>
            <p:nvPr/>
          </p:nvSpPr>
          <p:spPr>
            <a:xfrm>
              <a:off x="4960800" y="1081459"/>
              <a:ext cx="991904" cy="991904"/>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4000" b="1" dirty="0">
                  <a:latin typeface="Poppins Black" pitchFamily="2" charset="77"/>
                  <a:cs typeface="Poppins Black" pitchFamily="2" charset="77"/>
                </a:rPr>
                <a:t>1</a:t>
              </a:r>
            </a:p>
          </p:txBody>
        </p:sp>
        <p:sp>
          <p:nvSpPr>
            <p:cNvPr id="17" name="Rectangle 16">
              <a:extLst>
                <a:ext uri="{FF2B5EF4-FFF2-40B4-BE49-F238E27FC236}">
                  <a16:creationId xmlns:a16="http://schemas.microsoft.com/office/drawing/2014/main" id="{83535E0C-4A89-1E72-26EA-E8C1DF91561A}"/>
                </a:ext>
              </a:extLst>
            </p:cNvPr>
            <p:cNvSpPr/>
            <p:nvPr/>
          </p:nvSpPr>
          <p:spPr>
            <a:xfrm>
              <a:off x="6187484" y="1417513"/>
              <a:ext cx="1938351" cy="430887"/>
            </a:xfrm>
            <a:prstGeom prst="rect">
              <a:avLst/>
            </a:prstGeom>
          </p:spPr>
          <p:txBody>
            <a:bodyPr wrap="none">
              <a:spAutoFit/>
            </a:bodyPr>
            <a:lstStyle/>
            <a:p>
              <a:pPr algn="ctr"/>
              <a:r>
                <a:rPr lang="en-US" sz="2200" b="1" i="1" dirty="0">
                  <a:latin typeface="Poppins SemiBold" pitchFamily="2" charset="77"/>
                  <a:cs typeface="Poppins SemiBold" pitchFamily="2" charset="77"/>
                </a:rPr>
                <a:t>Background</a:t>
              </a:r>
            </a:p>
          </p:txBody>
        </p:sp>
      </p:grpSp>
      <p:sp>
        <p:nvSpPr>
          <p:cNvPr id="19" name="TextBox 18">
            <a:extLst>
              <a:ext uri="{FF2B5EF4-FFF2-40B4-BE49-F238E27FC236}">
                <a16:creationId xmlns:a16="http://schemas.microsoft.com/office/drawing/2014/main" id="{A4325C6E-6796-9FFF-6F7D-6AA5A488F4E4}"/>
              </a:ext>
            </a:extLst>
          </p:cNvPr>
          <p:cNvSpPr txBox="1"/>
          <p:nvPr/>
        </p:nvSpPr>
        <p:spPr>
          <a:xfrm>
            <a:off x="563307" y="1454516"/>
            <a:ext cx="11075987" cy="4939814"/>
          </a:xfrm>
          <a:prstGeom prst="rect">
            <a:avLst/>
          </a:prstGeom>
          <a:noFill/>
        </p:spPr>
        <p:txBody>
          <a:bodyPr wrap="square" lIns="0" tIns="0" rIns="0" bIns="0" numCol="1" spcCol="180000" rtlCol="0" anchor="ctr">
            <a:spAutoFit/>
          </a:bodyPr>
          <a:lstStyle/>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Your school has been selected to take part in the Active Lives Survey </a:t>
            </a:r>
          </a:p>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Pupils in all selected classes are invited to complete the online survey </a:t>
            </a:r>
          </a:p>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Please read the separate school guide for the online survey completion first</a:t>
            </a:r>
          </a:p>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Pupils in two of the selected classes will also be invited to </a:t>
            </a:r>
            <a:r>
              <a:rPr lang="en-GB" b="1" dirty="0">
                <a:solidFill>
                  <a:schemeClr val="accent5"/>
                </a:solidFill>
                <a:latin typeface="Poppins" panose="00000500000000000000" pitchFamily="2" charset="0"/>
                <a:cs typeface="Poppins" panose="00000500000000000000" pitchFamily="2" charset="0"/>
              </a:rPr>
              <a:t>wear a movement monitor on their wrist, to measure their movement and rest. </a:t>
            </a:r>
            <a:r>
              <a:rPr lang="en-GB" dirty="0">
                <a:latin typeface="Poppins Light" panose="00000400000000000000" pitchFamily="2" charset="0"/>
                <a:cs typeface="Poppins Light" panose="00000400000000000000" pitchFamily="2" charset="0"/>
              </a:rPr>
              <a:t>It is very important these pupils </a:t>
            </a:r>
            <a:r>
              <a:rPr lang="en-GB" b="1" dirty="0">
                <a:solidFill>
                  <a:schemeClr val="accent5"/>
                </a:solidFill>
                <a:latin typeface="Poppins" panose="00000500000000000000" pitchFamily="2" charset="0"/>
                <a:cs typeface="Poppins" panose="00000500000000000000" pitchFamily="2" charset="0"/>
              </a:rPr>
              <a:t>also complete the online survey</a:t>
            </a:r>
          </a:p>
          <a:p>
            <a:pPr marL="457200" indent="-457200" defTabSz="609585">
              <a:spcBef>
                <a:spcPts val="1400"/>
              </a:spcBef>
              <a:buFont typeface="+mj-lt"/>
              <a:buAutoNum type="arabicPeriod"/>
            </a:pPr>
            <a:r>
              <a:rPr lang="en-GB" dirty="0">
                <a:latin typeface="Poppins Light" panose="00000400000000000000" pitchFamily="2" charset="0"/>
                <a:cs typeface="Poppins Light" panose="00000400000000000000" pitchFamily="2" charset="0"/>
              </a:rPr>
              <a:t>The movement monitor is a </a:t>
            </a:r>
            <a:r>
              <a:rPr lang="en-GB" dirty="0" err="1">
                <a:latin typeface="Poppins Light" panose="00000400000000000000" pitchFamily="2" charset="0"/>
                <a:cs typeface="Poppins Light" panose="00000400000000000000" pitchFamily="2" charset="0"/>
              </a:rPr>
              <a:t>GENEActiv</a:t>
            </a:r>
            <a:r>
              <a:rPr lang="en-GB" dirty="0">
                <a:latin typeface="Poppins Light" panose="00000400000000000000" pitchFamily="2" charset="0"/>
                <a:cs typeface="Poppins Light" panose="00000400000000000000" pitchFamily="2" charset="0"/>
              </a:rPr>
              <a:t> device from </a:t>
            </a:r>
            <a:r>
              <a:rPr lang="en-GB" dirty="0" err="1">
                <a:latin typeface="Poppins Light" panose="00000400000000000000" pitchFamily="2" charset="0"/>
                <a:cs typeface="Poppins Light" panose="00000400000000000000" pitchFamily="2" charset="0"/>
              </a:rPr>
              <a:t>ActivInsights</a:t>
            </a:r>
            <a:r>
              <a:rPr lang="en-GB" dirty="0">
                <a:latin typeface="Poppins Light" panose="00000400000000000000" pitchFamily="2" charset="0"/>
                <a:cs typeface="Poppins Light" panose="00000400000000000000" pitchFamily="2" charset="0"/>
              </a:rPr>
              <a:t>. For short we call it ‘</a:t>
            </a:r>
            <a:r>
              <a:rPr lang="en-GB" b="1" dirty="0">
                <a:solidFill>
                  <a:schemeClr val="accent5"/>
                </a:solidFill>
                <a:latin typeface="Poppins" panose="00000500000000000000" pitchFamily="2" charset="0"/>
                <a:cs typeface="Poppins" panose="00000500000000000000" pitchFamily="2" charset="0"/>
              </a:rPr>
              <a:t>Genie’</a:t>
            </a:r>
          </a:p>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We would like pupils to </a:t>
            </a:r>
            <a:r>
              <a:rPr lang="en-GB" b="1" dirty="0">
                <a:solidFill>
                  <a:schemeClr val="accent5"/>
                </a:solidFill>
                <a:latin typeface="Poppins" panose="00000500000000000000" pitchFamily="2" charset="0"/>
                <a:cs typeface="Poppins" panose="00000500000000000000" pitchFamily="2" charset="0"/>
              </a:rPr>
              <a:t>wear a Genie 24 hours a day, for 7 consecutive days</a:t>
            </a:r>
          </a:p>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All movement data is stored on Genie. It does </a:t>
            </a:r>
            <a:r>
              <a:rPr lang="en-GB" b="1" dirty="0">
                <a:solidFill>
                  <a:srgbClr val="000000"/>
                </a:solidFill>
                <a:latin typeface="Poppins Light" pitchFamily="2" charset="77"/>
                <a:cs typeface="Poppins Light" pitchFamily="2" charset="77"/>
              </a:rPr>
              <a:t>not</a:t>
            </a:r>
            <a:r>
              <a:rPr lang="en-GB" dirty="0">
                <a:solidFill>
                  <a:srgbClr val="000000"/>
                </a:solidFill>
                <a:latin typeface="Poppins Light" pitchFamily="2" charset="77"/>
                <a:cs typeface="Poppins Light" pitchFamily="2" charset="77"/>
              </a:rPr>
              <a:t> measure location or send any live data</a:t>
            </a:r>
          </a:p>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There is </a:t>
            </a:r>
            <a:r>
              <a:rPr lang="en-GB" b="1" dirty="0">
                <a:solidFill>
                  <a:srgbClr val="000000"/>
                </a:solidFill>
                <a:latin typeface="Poppins Light" pitchFamily="2" charset="77"/>
                <a:cs typeface="Poppins Light" pitchFamily="2" charset="77"/>
              </a:rPr>
              <a:t>no</a:t>
            </a:r>
            <a:r>
              <a:rPr lang="en-GB" dirty="0">
                <a:solidFill>
                  <a:srgbClr val="000000"/>
                </a:solidFill>
                <a:latin typeface="Poppins Light" pitchFamily="2" charset="77"/>
                <a:cs typeface="Poppins Light" pitchFamily="2" charset="77"/>
              </a:rPr>
              <a:t> camera, smart display, internet or Bluetooth connection</a:t>
            </a:r>
          </a:p>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Genies come </a:t>
            </a:r>
            <a:r>
              <a:rPr lang="en-GB" b="1" dirty="0">
                <a:solidFill>
                  <a:schemeClr val="accent5"/>
                </a:solidFill>
                <a:latin typeface="Poppins" panose="00000500000000000000" pitchFamily="2" charset="0"/>
                <a:cs typeface="Poppins" panose="00000500000000000000" pitchFamily="2" charset="0"/>
              </a:rPr>
              <a:t>fully charged</a:t>
            </a:r>
            <a:r>
              <a:rPr lang="en-GB" dirty="0">
                <a:solidFill>
                  <a:srgbClr val="000000"/>
                </a:solidFill>
                <a:latin typeface="Poppins Light" pitchFamily="2" charset="77"/>
                <a:cs typeface="Poppins Light" pitchFamily="2" charset="77"/>
              </a:rPr>
              <a:t>. They do not need charging</a:t>
            </a:r>
          </a:p>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The invitation leaflet gives an overview of the study</a:t>
            </a:r>
          </a:p>
        </p:txBody>
      </p:sp>
      <p:pic>
        <p:nvPicPr>
          <p:cNvPr id="35" name="Graphic 34" descr="Cursor">
            <a:extLst>
              <a:ext uri="{FF2B5EF4-FFF2-40B4-BE49-F238E27FC236}">
                <a16:creationId xmlns:a16="http://schemas.microsoft.com/office/drawing/2014/main" id="{2B4DCD4F-A68A-6213-8F39-D096F624903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051469" y="6245594"/>
            <a:ext cx="520821" cy="498345"/>
          </a:xfrm>
          <a:prstGeom prst="rect">
            <a:avLst/>
          </a:prstGeom>
        </p:spPr>
      </p:pic>
      <p:pic>
        <p:nvPicPr>
          <p:cNvPr id="18" name="Graphic 17">
            <a:extLst>
              <a:ext uri="{FF2B5EF4-FFF2-40B4-BE49-F238E27FC236}">
                <a16:creationId xmlns:a16="http://schemas.microsoft.com/office/drawing/2014/main" id="{23A5C43D-4776-1A0C-EA6D-69DAC8AAD2F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947707" y="366680"/>
            <a:ext cx="1221197" cy="373145"/>
          </a:xfrm>
          <a:prstGeom prst="rect">
            <a:avLst/>
          </a:prstGeom>
        </p:spPr>
      </p:pic>
      <p:pic>
        <p:nvPicPr>
          <p:cNvPr id="20" name="Graphic 19" descr="Home">
            <a:hlinkClick r:id="rId8" action="ppaction://hlinksldjump"/>
            <a:extLst>
              <a:ext uri="{FF2B5EF4-FFF2-40B4-BE49-F238E27FC236}">
                <a16:creationId xmlns:a16="http://schemas.microsoft.com/office/drawing/2014/main" id="{087D3134-C486-F4F6-F456-9F0965E9771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86268" y="292781"/>
            <a:ext cx="493820" cy="493820"/>
          </a:xfrm>
          <a:prstGeom prst="rect">
            <a:avLst/>
          </a:prstGeom>
        </p:spPr>
      </p:pic>
      <p:grpSp>
        <p:nvGrpSpPr>
          <p:cNvPr id="2" name="Group 1">
            <a:extLst>
              <a:ext uri="{FF2B5EF4-FFF2-40B4-BE49-F238E27FC236}">
                <a16:creationId xmlns:a16="http://schemas.microsoft.com/office/drawing/2014/main" id="{765F98DA-8757-D03D-8458-CE1943F91B20}"/>
              </a:ext>
            </a:extLst>
          </p:cNvPr>
          <p:cNvGrpSpPr/>
          <p:nvPr/>
        </p:nvGrpSpPr>
        <p:grpSpPr>
          <a:xfrm>
            <a:off x="4495938" y="424964"/>
            <a:ext cx="914400" cy="914400"/>
            <a:chOff x="4332786" y="389184"/>
            <a:chExt cx="914400" cy="914400"/>
          </a:xfrm>
        </p:grpSpPr>
        <p:pic>
          <p:nvPicPr>
            <p:cNvPr id="3" name="Graphic 2" descr="Watch with solid fill">
              <a:extLst>
                <a:ext uri="{FF2B5EF4-FFF2-40B4-BE49-F238E27FC236}">
                  <a16:creationId xmlns:a16="http://schemas.microsoft.com/office/drawing/2014/main" id="{49F09909-DC98-E549-7325-37B6A2E8E0AA}"/>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332786" y="389184"/>
              <a:ext cx="914400" cy="914400"/>
            </a:xfrm>
            <a:prstGeom prst="rect">
              <a:avLst/>
            </a:prstGeom>
          </p:spPr>
        </p:pic>
        <p:sp>
          <p:nvSpPr>
            <p:cNvPr id="5" name="Oval 4">
              <a:extLst>
                <a:ext uri="{FF2B5EF4-FFF2-40B4-BE49-F238E27FC236}">
                  <a16:creationId xmlns:a16="http://schemas.microsoft.com/office/drawing/2014/main" id="{5FC6459C-26EF-1835-E33E-FCD256F655C2}"/>
                </a:ext>
              </a:extLst>
            </p:cNvPr>
            <p:cNvSpPr/>
            <p:nvPr/>
          </p:nvSpPr>
          <p:spPr>
            <a:xfrm>
              <a:off x="4531830" y="612512"/>
              <a:ext cx="490533" cy="467743"/>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 name="Picture 5" descr="A logo for a university&#10;&#10;AI-generated content may be incorrect.">
            <a:extLst>
              <a:ext uri="{FF2B5EF4-FFF2-40B4-BE49-F238E27FC236}">
                <a16:creationId xmlns:a16="http://schemas.microsoft.com/office/drawing/2014/main" id="{5BE00928-0A8A-E453-C446-FC50E9D6813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185270" y="36777"/>
            <a:ext cx="908050" cy="1062990"/>
          </a:xfrm>
          <a:prstGeom prst="rect">
            <a:avLst/>
          </a:prstGeom>
        </p:spPr>
      </p:pic>
      <p:pic>
        <p:nvPicPr>
          <p:cNvPr id="8" name="Picture 7">
            <a:extLst>
              <a:ext uri="{FF2B5EF4-FFF2-40B4-BE49-F238E27FC236}">
                <a16:creationId xmlns:a16="http://schemas.microsoft.com/office/drawing/2014/main" id="{02D1DA02-F3D4-8442-E6C0-D0A65846A68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sp>
        <p:nvSpPr>
          <p:cNvPr id="7" name="Rectangle 6">
            <a:hlinkClick r:id="rId4" action="ppaction://hlinksldjump"/>
            <a:extLst>
              <a:ext uri="{FF2B5EF4-FFF2-40B4-BE49-F238E27FC236}">
                <a16:creationId xmlns:a16="http://schemas.microsoft.com/office/drawing/2014/main" id="{074CC8F8-9017-455E-4A2F-7D7C0EC8C07E}"/>
              </a:ext>
            </a:extLst>
          </p:cNvPr>
          <p:cNvSpPr/>
          <p:nvPr/>
        </p:nvSpPr>
        <p:spPr>
          <a:xfrm>
            <a:off x="9620732" y="6151428"/>
            <a:ext cx="2018563" cy="4137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5">
                  <a:extLst>
                    <a:ext uri="{A12FA001-AC4F-418D-AE19-62706E023703}">
                      <ahyp:hlinkClr xmlns:ahyp="http://schemas.microsoft.com/office/drawing/2018/hyperlinkcolor" val="tx"/>
                    </a:ext>
                  </a:extLst>
                </a:hlinkClick>
              </a:rPr>
              <a:t>Online survey school guide</a:t>
            </a:r>
            <a:endParaRPr lang="en-US" sz="1050" b="1" dirty="0">
              <a:solidFill>
                <a:schemeClr val="bg1"/>
              </a:solidFill>
              <a:latin typeface="Poppins SemiBold" pitchFamily="2" charset="77"/>
              <a:cs typeface="Poppins SemiBold" pitchFamily="2" charset="77"/>
              <a:hlinkClick r:id="rId5">
                <a:extLst>
                  <a:ext uri="{A12FA001-AC4F-418D-AE19-62706E023703}">
                    <ahyp:hlinkClr xmlns:ahyp="http://schemas.microsoft.com/office/drawing/2018/hyperlinkcolor" val="tx"/>
                  </a:ext>
                </a:extLst>
              </a:hlinkClick>
            </a:endParaRPr>
          </a:p>
        </p:txBody>
      </p:sp>
      <p:pic>
        <p:nvPicPr>
          <p:cNvPr id="9" name="Graphic 8" descr="Cursor">
            <a:extLst>
              <a:ext uri="{FF2B5EF4-FFF2-40B4-BE49-F238E27FC236}">
                <a16:creationId xmlns:a16="http://schemas.microsoft.com/office/drawing/2014/main" id="{3679B7E5-18C0-4E72-FA7B-5DB7B106EDB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355892" y="6262197"/>
            <a:ext cx="520821" cy="498345"/>
          </a:xfrm>
          <a:prstGeom prst="rect">
            <a:avLst/>
          </a:prstGeom>
        </p:spPr>
      </p:pic>
      <p:pic>
        <p:nvPicPr>
          <p:cNvPr id="10" name="Picture 2" descr="GENEActiv: Raw Data Wearable for Clinical &amp; Public Health Research">
            <a:extLst>
              <a:ext uri="{FF2B5EF4-FFF2-40B4-BE49-F238E27FC236}">
                <a16:creationId xmlns:a16="http://schemas.microsoft.com/office/drawing/2014/main" id="{0621F0EA-4457-13A8-8A99-790D6BE4F85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l="23228" t="15601" r="22354" b="16210"/>
          <a:stretch>
            <a:fillRect/>
          </a:stretch>
        </p:blipFill>
        <p:spPr bwMode="auto">
          <a:xfrm>
            <a:off x="9769389" y="898956"/>
            <a:ext cx="1457185" cy="1825955"/>
          </a:xfrm>
          <a:custGeom>
            <a:avLst/>
            <a:gdLst>
              <a:gd name="connsiteX0" fmla="*/ 0 w 5481637"/>
              <a:gd name="connsiteY0" fmla="*/ 0 h 5948363"/>
              <a:gd name="connsiteX1" fmla="*/ 5481637 w 5481637"/>
              <a:gd name="connsiteY1" fmla="*/ 0 h 5948363"/>
              <a:gd name="connsiteX2" fmla="*/ 5481637 w 5481637"/>
              <a:gd name="connsiteY2" fmla="*/ 5267325 h 5948363"/>
              <a:gd name="connsiteX3" fmla="*/ 4800599 w 5481637"/>
              <a:gd name="connsiteY3" fmla="*/ 5948363 h 5948363"/>
              <a:gd name="connsiteX4" fmla="*/ 0 w 5481637"/>
              <a:gd name="connsiteY4" fmla="*/ 5948363 h 5948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1637" h="5948363">
                <a:moveTo>
                  <a:pt x="0" y="0"/>
                </a:moveTo>
                <a:lnTo>
                  <a:pt x="5481637" y="0"/>
                </a:lnTo>
                <a:lnTo>
                  <a:pt x="5481637" y="5267325"/>
                </a:lnTo>
                <a:lnTo>
                  <a:pt x="4800599" y="5948363"/>
                </a:lnTo>
                <a:lnTo>
                  <a:pt x="0" y="5948363"/>
                </a:lnTo>
                <a:close/>
              </a:path>
            </a:pathLst>
          </a:custGeom>
          <a:solidFill>
            <a:srgbClr val="FFFFFF"/>
          </a:solidFill>
        </p:spPr>
      </p:pic>
    </p:spTree>
    <p:extLst>
      <p:ext uri="{BB962C8B-B14F-4D97-AF65-F5344CB8AC3E}">
        <p14:creationId xmlns:p14="http://schemas.microsoft.com/office/powerpoint/2010/main" val="4053034131"/>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4410C-3692-FB43-DA7A-BBC71624A0E6}"/>
            </a:ext>
          </a:extLst>
        </p:cNvPr>
        <p:cNvGrpSpPr/>
        <p:nvPr/>
      </p:nvGrpSpPr>
      <p:grpSpPr>
        <a:xfrm>
          <a:off x="0" y="0"/>
          <a:ext cx="0" cy="0"/>
          <a:chOff x="0" y="0"/>
          <a:chExt cx="0" cy="0"/>
        </a:xfrm>
      </p:grpSpPr>
      <p:sp>
        <p:nvSpPr>
          <p:cNvPr id="33" name="Trapezoid 32">
            <a:extLst>
              <a:ext uri="{FF2B5EF4-FFF2-40B4-BE49-F238E27FC236}">
                <a16:creationId xmlns:a16="http://schemas.microsoft.com/office/drawing/2014/main" id="{C93808FB-3943-EE0E-9F6D-34B8CBFF4AC5}"/>
              </a:ext>
            </a:extLst>
          </p:cNvPr>
          <p:cNvSpPr/>
          <p:nvPr/>
        </p:nvSpPr>
        <p:spPr>
          <a:xfrm rot="16200000">
            <a:off x="2240622" y="-843173"/>
            <a:ext cx="1102995" cy="3374904"/>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5B2457F8-92DD-F0F9-DD0C-F41BE213DD0D}"/>
              </a:ext>
            </a:extLst>
          </p:cNvPr>
          <p:cNvGrpSpPr/>
          <p:nvPr/>
        </p:nvGrpSpPr>
        <p:grpSpPr>
          <a:xfrm>
            <a:off x="786663" y="347460"/>
            <a:ext cx="3165035" cy="991904"/>
            <a:chOff x="4960800" y="1081459"/>
            <a:chExt cx="3165035" cy="991904"/>
          </a:xfrm>
        </p:grpSpPr>
        <p:sp>
          <p:nvSpPr>
            <p:cNvPr id="16" name="Oval 15">
              <a:extLst>
                <a:ext uri="{FF2B5EF4-FFF2-40B4-BE49-F238E27FC236}">
                  <a16:creationId xmlns:a16="http://schemas.microsoft.com/office/drawing/2014/main" id="{7CE0E3B6-9A75-9694-73CD-F57381170365}"/>
                </a:ext>
              </a:extLst>
            </p:cNvPr>
            <p:cNvSpPr/>
            <p:nvPr/>
          </p:nvSpPr>
          <p:spPr>
            <a:xfrm>
              <a:off x="4960800" y="1081459"/>
              <a:ext cx="991904" cy="991904"/>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4000" b="1" dirty="0">
                  <a:latin typeface="Poppins Black" pitchFamily="2" charset="77"/>
                  <a:cs typeface="Poppins Black" pitchFamily="2" charset="77"/>
                </a:rPr>
                <a:t>1</a:t>
              </a:r>
            </a:p>
          </p:txBody>
        </p:sp>
        <p:sp>
          <p:nvSpPr>
            <p:cNvPr id="17" name="Rectangle 16">
              <a:extLst>
                <a:ext uri="{FF2B5EF4-FFF2-40B4-BE49-F238E27FC236}">
                  <a16:creationId xmlns:a16="http://schemas.microsoft.com/office/drawing/2014/main" id="{4581EAC7-3E8B-F6CC-D50F-01CC2C20129E}"/>
                </a:ext>
              </a:extLst>
            </p:cNvPr>
            <p:cNvSpPr/>
            <p:nvPr/>
          </p:nvSpPr>
          <p:spPr>
            <a:xfrm>
              <a:off x="6187484" y="1417513"/>
              <a:ext cx="1938351" cy="430887"/>
            </a:xfrm>
            <a:prstGeom prst="rect">
              <a:avLst/>
            </a:prstGeom>
          </p:spPr>
          <p:txBody>
            <a:bodyPr wrap="none">
              <a:spAutoFit/>
            </a:bodyPr>
            <a:lstStyle/>
            <a:p>
              <a:pPr algn="ctr"/>
              <a:r>
                <a:rPr lang="en-US" sz="2200" b="1" i="1" dirty="0">
                  <a:latin typeface="Poppins SemiBold" pitchFamily="2" charset="77"/>
                  <a:cs typeface="Poppins SemiBold" pitchFamily="2" charset="77"/>
                </a:rPr>
                <a:t>Background</a:t>
              </a:r>
            </a:p>
          </p:txBody>
        </p:sp>
      </p:grpSp>
      <p:sp>
        <p:nvSpPr>
          <p:cNvPr id="19" name="TextBox 18">
            <a:extLst>
              <a:ext uri="{FF2B5EF4-FFF2-40B4-BE49-F238E27FC236}">
                <a16:creationId xmlns:a16="http://schemas.microsoft.com/office/drawing/2014/main" id="{9E09E396-57B0-2B40-8061-231B1D8A85C3}"/>
              </a:ext>
            </a:extLst>
          </p:cNvPr>
          <p:cNvSpPr txBox="1"/>
          <p:nvPr/>
        </p:nvSpPr>
        <p:spPr>
          <a:xfrm>
            <a:off x="354140" y="1513961"/>
            <a:ext cx="11643536" cy="5216813"/>
          </a:xfrm>
          <a:prstGeom prst="rect">
            <a:avLst/>
          </a:prstGeom>
          <a:noFill/>
        </p:spPr>
        <p:txBody>
          <a:bodyPr wrap="square" lIns="0" tIns="0" rIns="0" bIns="0" numCol="1" spcCol="180000" rtlCol="0" anchor="ctr">
            <a:spAutoFit/>
          </a:bodyPr>
          <a:lstStyle/>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This is a pilot to understand the feasibility of introducing movement monitors into the Active Lives Survey</a:t>
            </a:r>
          </a:p>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The aim of this pilot is to gather data on:</a:t>
            </a:r>
          </a:p>
          <a:p>
            <a:pPr marL="914400" lvl="1" indent="-457200" defTabSz="609585">
              <a:spcBef>
                <a:spcPts val="1400"/>
              </a:spcBef>
              <a:buFont typeface="+mj-lt"/>
              <a:buAutoNum type="alphaLcParenR"/>
            </a:pPr>
            <a:r>
              <a:rPr lang="en-GB" b="1" dirty="0">
                <a:solidFill>
                  <a:schemeClr val="accent5"/>
                </a:solidFill>
                <a:latin typeface="Poppins" panose="00000500000000000000" pitchFamily="2" charset="0"/>
                <a:cs typeface="Poppins" panose="00000500000000000000" pitchFamily="2" charset="0"/>
              </a:rPr>
              <a:t>Response</a:t>
            </a:r>
            <a:r>
              <a:rPr lang="en-GB" dirty="0">
                <a:solidFill>
                  <a:srgbClr val="000000"/>
                </a:solidFill>
                <a:latin typeface="Poppins Light" pitchFamily="2" charset="77"/>
                <a:cs typeface="Poppins Light" pitchFamily="2" charset="77"/>
              </a:rPr>
              <a:t>: school participation, pupil and parent invitation and consent rates</a:t>
            </a:r>
          </a:p>
          <a:p>
            <a:pPr marL="914400" lvl="1" indent="-457200" defTabSz="609585">
              <a:spcBef>
                <a:spcPts val="1400"/>
              </a:spcBef>
              <a:buFont typeface="+mj-lt"/>
              <a:buAutoNum type="alphaLcParenR"/>
            </a:pPr>
            <a:r>
              <a:rPr lang="en-GB" b="1" dirty="0">
                <a:solidFill>
                  <a:schemeClr val="accent5"/>
                </a:solidFill>
                <a:latin typeface="Poppins" panose="00000500000000000000" pitchFamily="2" charset="0"/>
                <a:cs typeface="Poppins" panose="00000500000000000000" pitchFamily="2" charset="0"/>
              </a:rPr>
              <a:t>Adherence</a:t>
            </a:r>
            <a:r>
              <a:rPr lang="en-GB" dirty="0">
                <a:solidFill>
                  <a:srgbClr val="000000"/>
                </a:solidFill>
                <a:latin typeface="Poppins Light" pitchFamily="2" charset="77"/>
                <a:cs typeface="Poppins Light" pitchFamily="2" charset="77"/>
              </a:rPr>
              <a:t>: Genie return &amp; failure rates, proportion pupils providing valid data</a:t>
            </a:r>
          </a:p>
          <a:p>
            <a:pPr marL="914400" lvl="1" indent="-457200" defTabSz="609585">
              <a:spcBef>
                <a:spcPts val="1400"/>
              </a:spcBef>
              <a:buFont typeface="+mj-lt"/>
              <a:buAutoNum type="alphaLcParenR"/>
            </a:pPr>
            <a:r>
              <a:rPr lang="en-GB" dirty="0">
                <a:solidFill>
                  <a:srgbClr val="000000"/>
                </a:solidFill>
                <a:latin typeface="Poppins Light" pitchFamily="2" charset="77"/>
                <a:cs typeface="Poppins Light" pitchFamily="2" charset="77"/>
              </a:rPr>
              <a:t>Linking movement monitor data to the online survey using the Genie number</a:t>
            </a:r>
          </a:p>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To help us understand and evaluate how Genies are used in schools, please provide your Active Partnership with:</a:t>
            </a:r>
          </a:p>
          <a:p>
            <a:pPr marL="914400" lvl="1" indent="-457200" defTabSz="609585">
              <a:spcBef>
                <a:spcPts val="1400"/>
              </a:spcBef>
              <a:buFont typeface="+mj-lt"/>
              <a:buAutoNum type="alphaLcParenR"/>
            </a:pPr>
            <a:r>
              <a:rPr lang="en-GB" dirty="0">
                <a:latin typeface="Poppins Light" panose="00000400000000000000" pitchFamily="2" charset="0"/>
                <a:cs typeface="Poppins Light" panose="00000400000000000000" pitchFamily="2" charset="0"/>
              </a:rPr>
              <a:t>The</a:t>
            </a:r>
            <a:r>
              <a:rPr lang="en-GB" b="1" dirty="0">
                <a:solidFill>
                  <a:schemeClr val="accent5"/>
                </a:solidFill>
                <a:latin typeface="Poppins" panose="00000500000000000000" pitchFamily="2" charset="0"/>
                <a:cs typeface="Poppins" panose="00000500000000000000" pitchFamily="2" charset="0"/>
              </a:rPr>
              <a:t> exact number of pupils in each selected class that are invited</a:t>
            </a:r>
          </a:p>
          <a:p>
            <a:pPr marL="914400" lvl="1" indent="-457200" defTabSz="609585">
              <a:spcBef>
                <a:spcPts val="1400"/>
              </a:spcBef>
              <a:buFont typeface="+mj-lt"/>
              <a:buAutoNum type="alphaLcParenR"/>
            </a:pPr>
            <a:r>
              <a:rPr lang="en-GB" dirty="0">
                <a:latin typeface="Poppins Light" panose="00000400000000000000" pitchFamily="2" charset="0"/>
                <a:cs typeface="Poppins Light" panose="00000400000000000000" pitchFamily="2" charset="0"/>
              </a:rPr>
              <a:t>The </a:t>
            </a:r>
            <a:r>
              <a:rPr lang="en-GB" b="1" dirty="0">
                <a:solidFill>
                  <a:schemeClr val="accent5"/>
                </a:solidFill>
                <a:latin typeface="Poppins" panose="00000500000000000000" pitchFamily="2" charset="0"/>
                <a:cs typeface="Poppins" panose="00000500000000000000" pitchFamily="2" charset="0"/>
              </a:rPr>
              <a:t>exact number of pupils &amp; parents that consent to take part</a:t>
            </a:r>
          </a:p>
          <a:p>
            <a:pPr marL="914400" lvl="1" indent="-457200" defTabSz="609585">
              <a:spcBef>
                <a:spcPts val="1400"/>
              </a:spcBef>
              <a:buFont typeface="+mj-lt"/>
              <a:buAutoNum type="alphaLcParenR"/>
            </a:pPr>
            <a:r>
              <a:rPr lang="en-GB" dirty="0">
                <a:solidFill>
                  <a:srgbClr val="000000"/>
                </a:solidFill>
                <a:latin typeface="Poppins Light" pitchFamily="2" charset="77"/>
                <a:cs typeface="Poppins Light" pitchFamily="2" charset="77"/>
              </a:rPr>
              <a:t>Details of any issues you experience with the Genies e.g. lost/damage, missing</a:t>
            </a:r>
          </a:p>
          <a:p>
            <a:pPr marL="342900" indent="-342900" defTabSz="609585">
              <a:spcBef>
                <a:spcPts val="1400"/>
              </a:spcBef>
              <a:buFont typeface="+mj-lt"/>
              <a:buAutoNum type="arabicPeriod"/>
            </a:pPr>
            <a:r>
              <a:rPr lang="en-GB" dirty="0">
                <a:solidFill>
                  <a:srgbClr val="000000"/>
                </a:solidFill>
                <a:latin typeface="Poppins Light" pitchFamily="2" charset="77"/>
                <a:cs typeface="Poppins Light" pitchFamily="2" charset="77"/>
              </a:rPr>
              <a:t>It is really important that both teachers and pupils </a:t>
            </a:r>
            <a:r>
              <a:rPr lang="en-GB" b="1" dirty="0">
                <a:solidFill>
                  <a:schemeClr val="accent5"/>
                </a:solidFill>
                <a:latin typeface="Poppins" panose="00000500000000000000" pitchFamily="2" charset="0"/>
                <a:cs typeface="Poppins" panose="00000500000000000000" pitchFamily="2" charset="0"/>
              </a:rPr>
              <a:t>fill in the feedback forms </a:t>
            </a:r>
            <a:r>
              <a:rPr lang="en-GB" dirty="0">
                <a:solidFill>
                  <a:srgbClr val="000000"/>
                </a:solidFill>
                <a:latin typeface="Poppins Light" pitchFamily="2" charset="77"/>
                <a:cs typeface="Poppins Light" pitchFamily="2" charset="77"/>
              </a:rPr>
              <a:t>provided as this is valuable information to help us understand your experience of taking part </a:t>
            </a:r>
          </a:p>
        </p:txBody>
      </p:sp>
      <p:pic>
        <p:nvPicPr>
          <p:cNvPr id="18" name="Graphic 17">
            <a:extLst>
              <a:ext uri="{FF2B5EF4-FFF2-40B4-BE49-F238E27FC236}">
                <a16:creationId xmlns:a16="http://schemas.microsoft.com/office/drawing/2014/main" id="{4172FB24-B70C-0F69-91AB-1A773666FF2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47707" y="366680"/>
            <a:ext cx="1221197" cy="373145"/>
          </a:xfrm>
          <a:prstGeom prst="rect">
            <a:avLst/>
          </a:prstGeom>
        </p:spPr>
      </p:pic>
      <p:pic>
        <p:nvPicPr>
          <p:cNvPr id="20" name="Graphic 19" descr="Home">
            <a:hlinkClick r:id="rId4" action="ppaction://hlinksldjump"/>
            <a:extLst>
              <a:ext uri="{FF2B5EF4-FFF2-40B4-BE49-F238E27FC236}">
                <a16:creationId xmlns:a16="http://schemas.microsoft.com/office/drawing/2014/main" id="{20B61571-CD11-A02A-33F3-F976EF25608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86268" y="292781"/>
            <a:ext cx="493820" cy="493820"/>
          </a:xfrm>
          <a:prstGeom prst="rect">
            <a:avLst/>
          </a:prstGeom>
        </p:spPr>
      </p:pic>
      <p:grpSp>
        <p:nvGrpSpPr>
          <p:cNvPr id="2" name="Group 1">
            <a:extLst>
              <a:ext uri="{FF2B5EF4-FFF2-40B4-BE49-F238E27FC236}">
                <a16:creationId xmlns:a16="http://schemas.microsoft.com/office/drawing/2014/main" id="{F26BEB5F-4436-6D07-487A-FAF63EAC7D24}"/>
              </a:ext>
            </a:extLst>
          </p:cNvPr>
          <p:cNvGrpSpPr/>
          <p:nvPr/>
        </p:nvGrpSpPr>
        <p:grpSpPr>
          <a:xfrm>
            <a:off x="4495938" y="424964"/>
            <a:ext cx="914400" cy="914400"/>
            <a:chOff x="4332786" y="389184"/>
            <a:chExt cx="914400" cy="914400"/>
          </a:xfrm>
        </p:grpSpPr>
        <p:pic>
          <p:nvPicPr>
            <p:cNvPr id="3" name="Graphic 2" descr="Watch with solid fill">
              <a:extLst>
                <a:ext uri="{FF2B5EF4-FFF2-40B4-BE49-F238E27FC236}">
                  <a16:creationId xmlns:a16="http://schemas.microsoft.com/office/drawing/2014/main" id="{A21F7BCB-59C5-BCAF-02E9-07E627D080F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32786" y="389184"/>
              <a:ext cx="914400" cy="914400"/>
            </a:xfrm>
            <a:prstGeom prst="rect">
              <a:avLst/>
            </a:prstGeom>
          </p:spPr>
        </p:pic>
        <p:sp>
          <p:nvSpPr>
            <p:cNvPr id="5" name="Oval 4">
              <a:extLst>
                <a:ext uri="{FF2B5EF4-FFF2-40B4-BE49-F238E27FC236}">
                  <a16:creationId xmlns:a16="http://schemas.microsoft.com/office/drawing/2014/main" id="{80B4569C-467A-BAEE-AE15-2EE10A49A9C6}"/>
                </a:ext>
              </a:extLst>
            </p:cNvPr>
            <p:cNvSpPr/>
            <p:nvPr/>
          </p:nvSpPr>
          <p:spPr>
            <a:xfrm>
              <a:off x="4531830" y="612512"/>
              <a:ext cx="490533" cy="467743"/>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 name="Picture 5" descr="A logo for a university&#10;&#10;AI-generated content may be incorrect.">
            <a:extLst>
              <a:ext uri="{FF2B5EF4-FFF2-40B4-BE49-F238E27FC236}">
                <a16:creationId xmlns:a16="http://schemas.microsoft.com/office/drawing/2014/main" id="{368B7EEF-2DD6-570E-8DB6-8844D7909D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85270" y="36777"/>
            <a:ext cx="908050" cy="1062990"/>
          </a:xfrm>
          <a:prstGeom prst="rect">
            <a:avLst/>
          </a:prstGeom>
        </p:spPr>
      </p:pic>
      <p:pic>
        <p:nvPicPr>
          <p:cNvPr id="8" name="Picture 7">
            <a:extLst>
              <a:ext uri="{FF2B5EF4-FFF2-40B4-BE49-F238E27FC236}">
                <a16:creationId xmlns:a16="http://schemas.microsoft.com/office/drawing/2014/main" id="{52F3AE4D-ECD9-6FD4-7A83-742EC111931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pic>
        <p:nvPicPr>
          <p:cNvPr id="10" name="Picture 2" descr="GENEActiv: Raw Data Wearable for Clinical &amp; Public Health Research">
            <a:extLst>
              <a:ext uri="{FF2B5EF4-FFF2-40B4-BE49-F238E27FC236}">
                <a16:creationId xmlns:a16="http://schemas.microsoft.com/office/drawing/2014/main" id="{2EE8E216-E9EB-5CA0-D162-12A9CC310AA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23228" t="15601" r="22354" b="16210"/>
          <a:stretch>
            <a:fillRect/>
          </a:stretch>
        </p:blipFill>
        <p:spPr bwMode="auto">
          <a:xfrm>
            <a:off x="10380675" y="1999642"/>
            <a:ext cx="1457185" cy="1825955"/>
          </a:xfrm>
          <a:custGeom>
            <a:avLst/>
            <a:gdLst>
              <a:gd name="connsiteX0" fmla="*/ 0 w 5481637"/>
              <a:gd name="connsiteY0" fmla="*/ 0 h 5948363"/>
              <a:gd name="connsiteX1" fmla="*/ 5481637 w 5481637"/>
              <a:gd name="connsiteY1" fmla="*/ 0 h 5948363"/>
              <a:gd name="connsiteX2" fmla="*/ 5481637 w 5481637"/>
              <a:gd name="connsiteY2" fmla="*/ 5267325 h 5948363"/>
              <a:gd name="connsiteX3" fmla="*/ 4800599 w 5481637"/>
              <a:gd name="connsiteY3" fmla="*/ 5948363 h 5948363"/>
              <a:gd name="connsiteX4" fmla="*/ 0 w 5481637"/>
              <a:gd name="connsiteY4" fmla="*/ 5948363 h 5948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1637" h="5948363">
                <a:moveTo>
                  <a:pt x="0" y="0"/>
                </a:moveTo>
                <a:lnTo>
                  <a:pt x="5481637" y="0"/>
                </a:lnTo>
                <a:lnTo>
                  <a:pt x="5481637" y="5267325"/>
                </a:lnTo>
                <a:lnTo>
                  <a:pt x="4800599" y="5948363"/>
                </a:lnTo>
                <a:lnTo>
                  <a:pt x="0" y="5948363"/>
                </a:lnTo>
                <a:close/>
              </a:path>
            </a:pathLst>
          </a:custGeom>
          <a:solidFill>
            <a:srgbClr val="FFFFFF"/>
          </a:solidFill>
        </p:spPr>
      </p:pic>
    </p:spTree>
    <p:extLst>
      <p:ext uri="{BB962C8B-B14F-4D97-AF65-F5344CB8AC3E}">
        <p14:creationId xmlns:p14="http://schemas.microsoft.com/office/powerpoint/2010/main" val="1277991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C6607-0E9E-3893-04DA-D9CE9D554B4F}"/>
            </a:ext>
          </a:extLst>
        </p:cNvPr>
        <p:cNvGrpSpPr/>
        <p:nvPr/>
      </p:nvGrpSpPr>
      <p:grpSpPr>
        <a:xfrm>
          <a:off x="0" y="0"/>
          <a:ext cx="0" cy="0"/>
          <a:chOff x="0" y="0"/>
          <a:chExt cx="0" cy="0"/>
        </a:xfrm>
      </p:grpSpPr>
      <p:sp>
        <p:nvSpPr>
          <p:cNvPr id="36" name="Rectangle 35">
            <a:hlinkClick r:id="rId4" action="ppaction://hlinksldjump"/>
            <a:extLst>
              <a:ext uri="{FF2B5EF4-FFF2-40B4-BE49-F238E27FC236}">
                <a16:creationId xmlns:a16="http://schemas.microsoft.com/office/drawing/2014/main" id="{CF3E1C61-DD1D-F416-D160-705DAD985766}"/>
              </a:ext>
            </a:extLst>
          </p:cNvPr>
          <p:cNvSpPr/>
          <p:nvPr/>
        </p:nvSpPr>
        <p:spPr>
          <a:xfrm>
            <a:off x="9814346" y="6245040"/>
            <a:ext cx="2018563" cy="4137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5">
                  <a:extLst>
                    <a:ext uri="{A12FA001-AC4F-418D-AE19-62706E023703}">
                      <ahyp:hlinkClr xmlns:ahyp="http://schemas.microsoft.com/office/drawing/2018/hyperlinkcolor" val="tx"/>
                    </a:ext>
                  </a:extLst>
                </a:hlinkClick>
              </a:rPr>
              <a:t>Main school guide</a:t>
            </a:r>
            <a:endParaRPr lang="en-US" sz="1050" b="1" dirty="0">
              <a:solidFill>
                <a:schemeClr val="bg1"/>
              </a:solidFill>
              <a:latin typeface="Poppins SemiBold" pitchFamily="2" charset="77"/>
              <a:cs typeface="Poppins SemiBold" pitchFamily="2" charset="77"/>
              <a:hlinkClick r:id="rId5">
                <a:extLst>
                  <a:ext uri="{A12FA001-AC4F-418D-AE19-62706E023703}">
                    <ahyp:hlinkClr xmlns:ahyp="http://schemas.microsoft.com/office/drawing/2018/hyperlinkcolor" val="tx"/>
                  </a:ext>
                </a:extLst>
              </a:hlinkClick>
            </a:endParaRPr>
          </a:p>
        </p:txBody>
      </p:sp>
      <p:sp>
        <p:nvSpPr>
          <p:cNvPr id="33" name="Trapezoid 32">
            <a:extLst>
              <a:ext uri="{FF2B5EF4-FFF2-40B4-BE49-F238E27FC236}">
                <a16:creationId xmlns:a16="http://schemas.microsoft.com/office/drawing/2014/main" id="{0880ED9E-4517-1428-4F0C-D46ED784F499}"/>
              </a:ext>
            </a:extLst>
          </p:cNvPr>
          <p:cNvSpPr/>
          <p:nvPr/>
        </p:nvSpPr>
        <p:spPr>
          <a:xfrm rot="16200000">
            <a:off x="2201627" y="-934368"/>
            <a:ext cx="1102995" cy="3374904"/>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Graphic 34" descr="Cursor">
            <a:extLst>
              <a:ext uri="{FF2B5EF4-FFF2-40B4-BE49-F238E27FC236}">
                <a16:creationId xmlns:a16="http://schemas.microsoft.com/office/drawing/2014/main" id="{9DDA1953-4144-7790-22F0-26DD3EAF658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572499" y="6338970"/>
            <a:ext cx="520821" cy="498345"/>
          </a:xfrm>
          <a:prstGeom prst="rect">
            <a:avLst/>
          </a:prstGeom>
        </p:spPr>
      </p:pic>
      <p:pic>
        <p:nvPicPr>
          <p:cNvPr id="18" name="Graphic 17">
            <a:extLst>
              <a:ext uri="{FF2B5EF4-FFF2-40B4-BE49-F238E27FC236}">
                <a16:creationId xmlns:a16="http://schemas.microsoft.com/office/drawing/2014/main" id="{21013198-CCD3-4CDC-5BE3-1506E13E22E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947707" y="366680"/>
            <a:ext cx="1221197" cy="373145"/>
          </a:xfrm>
          <a:prstGeom prst="rect">
            <a:avLst/>
          </a:prstGeom>
        </p:spPr>
      </p:pic>
      <p:pic>
        <p:nvPicPr>
          <p:cNvPr id="20" name="Graphic 19" descr="Home">
            <a:hlinkClick r:id="rId8" action="ppaction://hlinksldjump"/>
            <a:extLst>
              <a:ext uri="{FF2B5EF4-FFF2-40B4-BE49-F238E27FC236}">
                <a16:creationId xmlns:a16="http://schemas.microsoft.com/office/drawing/2014/main" id="{CA22A5E7-3009-538B-24A2-D30F076876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23252" y="264949"/>
            <a:ext cx="493820" cy="493820"/>
          </a:xfrm>
          <a:prstGeom prst="rect">
            <a:avLst/>
          </a:prstGeom>
        </p:spPr>
      </p:pic>
      <p:pic>
        <p:nvPicPr>
          <p:cNvPr id="6" name="Picture 5" descr="A logo for a university&#10;&#10;AI-generated content may be incorrect.">
            <a:extLst>
              <a:ext uri="{FF2B5EF4-FFF2-40B4-BE49-F238E27FC236}">
                <a16:creationId xmlns:a16="http://schemas.microsoft.com/office/drawing/2014/main" id="{EDB103D1-A9EB-D19A-CDE3-BBFF6FE7206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185270" y="36777"/>
            <a:ext cx="908050" cy="1062990"/>
          </a:xfrm>
          <a:prstGeom prst="rect">
            <a:avLst/>
          </a:prstGeom>
        </p:spPr>
      </p:pic>
      <p:grpSp>
        <p:nvGrpSpPr>
          <p:cNvPr id="7" name="Group 6">
            <a:extLst>
              <a:ext uri="{FF2B5EF4-FFF2-40B4-BE49-F238E27FC236}">
                <a16:creationId xmlns:a16="http://schemas.microsoft.com/office/drawing/2014/main" id="{92A1AB4B-4E45-8920-9A30-A39585F18553}"/>
              </a:ext>
            </a:extLst>
          </p:cNvPr>
          <p:cNvGrpSpPr/>
          <p:nvPr/>
        </p:nvGrpSpPr>
        <p:grpSpPr>
          <a:xfrm>
            <a:off x="780466" y="274072"/>
            <a:ext cx="3455384" cy="991904"/>
            <a:chOff x="4960800" y="1081459"/>
            <a:chExt cx="3455384" cy="991904"/>
          </a:xfrm>
        </p:grpSpPr>
        <p:sp>
          <p:nvSpPr>
            <p:cNvPr id="8" name="Oval 7">
              <a:extLst>
                <a:ext uri="{FF2B5EF4-FFF2-40B4-BE49-F238E27FC236}">
                  <a16:creationId xmlns:a16="http://schemas.microsoft.com/office/drawing/2014/main" id="{BB861356-5AB5-A89E-137E-DEDD2E3C7C0E}"/>
                </a:ext>
              </a:extLst>
            </p:cNvPr>
            <p:cNvSpPr/>
            <p:nvPr/>
          </p:nvSpPr>
          <p:spPr>
            <a:xfrm>
              <a:off x="4960800" y="1081459"/>
              <a:ext cx="991904" cy="9919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Poppins Black" pitchFamily="2" charset="77"/>
                  <a:cs typeface="Poppins Black" pitchFamily="2" charset="77"/>
                </a:rPr>
                <a:t>2</a:t>
              </a:r>
            </a:p>
          </p:txBody>
        </p:sp>
        <p:sp>
          <p:nvSpPr>
            <p:cNvPr id="9" name="Rectangle 8">
              <a:extLst>
                <a:ext uri="{FF2B5EF4-FFF2-40B4-BE49-F238E27FC236}">
                  <a16:creationId xmlns:a16="http://schemas.microsoft.com/office/drawing/2014/main" id="{039782F9-845B-CBD2-49D1-0CC319620D28}"/>
                </a:ext>
              </a:extLst>
            </p:cNvPr>
            <p:cNvSpPr/>
            <p:nvPr/>
          </p:nvSpPr>
          <p:spPr>
            <a:xfrm>
              <a:off x="6123570" y="1361967"/>
              <a:ext cx="2292614" cy="430887"/>
            </a:xfrm>
            <a:prstGeom prst="rect">
              <a:avLst/>
            </a:prstGeom>
          </p:spPr>
          <p:txBody>
            <a:bodyPr wrap="none">
              <a:spAutoFit/>
            </a:bodyPr>
            <a:lstStyle/>
            <a:p>
              <a:pPr algn="ctr"/>
              <a:r>
                <a:rPr lang="en-US" sz="2200" b="1" i="1" dirty="0">
                  <a:latin typeface="Poppins SemiBold" pitchFamily="2" charset="77"/>
                  <a:cs typeface="Poppins SemiBold" pitchFamily="2" charset="77"/>
                </a:rPr>
                <a:t>Select classes</a:t>
              </a:r>
            </a:p>
          </p:txBody>
        </p:sp>
      </p:grpSp>
      <p:pic>
        <p:nvPicPr>
          <p:cNvPr id="10" name="Graphic 9" descr="Classroom with solid fill">
            <a:extLst>
              <a:ext uri="{FF2B5EF4-FFF2-40B4-BE49-F238E27FC236}">
                <a16:creationId xmlns:a16="http://schemas.microsoft.com/office/drawing/2014/main" id="{EFE2D7A1-CE2A-197B-BEF7-C2D6CF2E7C5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456943" y="264949"/>
            <a:ext cx="1009650" cy="1009650"/>
          </a:xfrm>
          <a:prstGeom prst="rect">
            <a:avLst/>
          </a:prstGeom>
        </p:spPr>
      </p:pic>
      <p:sp>
        <p:nvSpPr>
          <p:cNvPr id="11" name="TextBox 10">
            <a:extLst>
              <a:ext uri="{FF2B5EF4-FFF2-40B4-BE49-F238E27FC236}">
                <a16:creationId xmlns:a16="http://schemas.microsoft.com/office/drawing/2014/main" id="{D766DAA4-D85E-1F17-ED5B-30063E9345DA}"/>
              </a:ext>
            </a:extLst>
          </p:cNvPr>
          <p:cNvSpPr txBox="1"/>
          <p:nvPr/>
        </p:nvSpPr>
        <p:spPr>
          <a:xfrm>
            <a:off x="411519" y="1404475"/>
            <a:ext cx="11780481" cy="4857740"/>
          </a:xfrm>
          <a:prstGeom prst="rect">
            <a:avLst/>
          </a:prstGeom>
          <a:noFill/>
        </p:spPr>
        <p:txBody>
          <a:bodyPr wrap="square" lIns="0" tIns="0" rIns="0" bIns="0" numCol="1" spcCol="180000" rtlCol="0" anchor="ctr">
            <a:spAutoFit/>
          </a:bodyPr>
          <a:lstStyle/>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Your Active Partnership will tell you which year groups have been selected to complete the online survey, which is up to 3 per school</a:t>
            </a:r>
          </a:p>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Your Active Partnership will tell you which </a:t>
            </a:r>
            <a:r>
              <a:rPr lang="en-GB" b="1" dirty="0">
                <a:solidFill>
                  <a:schemeClr val="accent2"/>
                </a:solidFill>
                <a:latin typeface="Poppins" panose="00000500000000000000" pitchFamily="2" charset="0"/>
                <a:cs typeface="Poppins" panose="00000500000000000000" pitchFamily="2" charset="0"/>
              </a:rPr>
              <a:t>two</a:t>
            </a:r>
            <a:r>
              <a:rPr lang="en-GB" dirty="0">
                <a:solidFill>
                  <a:srgbClr val="000000"/>
                </a:solidFill>
                <a:latin typeface="Poppins Light" pitchFamily="2" charset="77"/>
                <a:cs typeface="Poppins Light" pitchFamily="2" charset="77"/>
              </a:rPr>
              <a:t> of these </a:t>
            </a:r>
            <a:r>
              <a:rPr lang="en-GB" b="1" dirty="0">
                <a:solidFill>
                  <a:schemeClr val="accent2"/>
                </a:solidFill>
                <a:latin typeface="Poppins" panose="00000500000000000000" pitchFamily="2" charset="0"/>
                <a:cs typeface="Poppins" panose="00000500000000000000" pitchFamily="2" charset="0"/>
              </a:rPr>
              <a:t>year groups </a:t>
            </a:r>
            <a:r>
              <a:rPr lang="en-GB" dirty="0">
                <a:solidFill>
                  <a:srgbClr val="000000"/>
                </a:solidFill>
                <a:latin typeface="Poppins Light" pitchFamily="2" charset="77"/>
                <a:cs typeface="Poppins Light" pitchFamily="2" charset="77"/>
              </a:rPr>
              <a:t>have been </a:t>
            </a:r>
            <a:r>
              <a:rPr lang="en-GB" b="1" dirty="0">
                <a:solidFill>
                  <a:schemeClr val="accent2"/>
                </a:solidFill>
                <a:latin typeface="Poppins" panose="00000500000000000000" pitchFamily="2" charset="0"/>
                <a:cs typeface="Poppins" panose="00000500000000000000" pitchFamily="2" charset="0"/>
              </a:rPr>
              <a:t>selected to wear Genies</a:t>
            </a:r>
            <a:r>
              <a:rPr lang="en-GB" dirty="0">
                <a:solidFill>
                  <a:srgbClr val="000000"/>
                </a:solidFill>
                <a:latin typeface="Poppins Light" pitchFamily="2" charset="77"/>
                <a:cs typeface="Poppins Light" pitchFamily="2" charset="77"/>
              </a:rPr>
              <a:t> as well as complete the online survey. </a:t>
            </a:r>
          </a:p>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There may be another year group that takes part in only the online survey</a:t>
            </a:r>
          </a:p>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Two classes will be asked to wear a Genie.</a:t>
            </a:r>
            <a:r>
              <a:rPr lang="en-GB" b="1" dirty="0">
                <a:solidFill>
                  <a:srgbClr val="000000"/>
                </a:solidFill>
                <a:latin typeface="Poppins" panose="00000500000000000000" pitchFamily="2" charset="0"/>
                <a:cs typeface="Poppins" panose="00000500000000000000" pitchFamily="2" charset="0"/>
              </a:rPr>
              <a:t> </a:t>
            </a:r>
            <a:r>
              <a:rPr lang="en-GB" b="1" dirty="0">
                <a:solidFill>
                  <a:schemeClr val="accent2"/>
                </a:solidFill>
                <a:latin typeface="Poppins" panose="00000500000000000000" pitchFamily="2" charset="0"/>
                <a:cs typeface="Poppins" panose="00000500000000000000" pitchFamily="2" charset="0"/>
              </a:rPr>
              <a:t>One class* per year group</a:t>
            </a:r>
            <a:r>
              <a:rPr lang="en-GB" dirty="0">
                <a:solidFill>
                  <a:srgbClr val="000000"/>
                </a:solidFill>
                <a:latin typeface="Poppins" panose="00000500000000000000" pitchFamily="2" charset="0"/>
                <a:cs typeface="Poppins" panose="00000500000000000000" pitchFamily="2" charset="0"/>
              </a:rPr>
              <a:t>. </a:t>
            </a:r>
            <a:r>
              <a:rPr lang="en-GB" dirty="0">
                <a:solidFill>
                  <a:srgbClr val="000000"/>
                </a:solidFill>
                <a:latin typeface="Poppins Light" pitchFamily="2" charset="77"/>
                <a:cs typeface="Poppins Light" pitchFamily="2" charset="77"/>
              </a:rPr>
              <a:t>Please see the main school guide for how to select one class in each year group</a:t>
            </a:r>
          </a:p>
          <a:p>
            <a:pPr marL="457200" indent="-457200" defTabSz="609585">
              <a:spcBef>
                <a:spcPts val="1400"/>
              </a:spcBef>
              <a:buFont typeface="+mj-lt"/>
              <a:buAutoNum type="arabicPeriod"/>
            </a:pPr>
            <a:r>
              <a:rPr lang="en-GB" b="1" dirty="0">
                <a:solidFill>
                  <a:schemeClr val="accent2"/>
                </a:solidFill>
                <a:latin typeface="Poppins" panose="00000500000000000000" pitchFamily="2" charset="0"/>
                <a:cs typeface="Poppins" panose="00000500000000000000" pitchFamily="2" charset="0"/>
              </a:rPr>
              <a:t>All pupils in the selected classes must be invited </a:t>
            </a:r>
            <a:r>
              <a:rPr lang="en-GB" dirty="0">
                <a:solidFill>
                  <a:srgbClr val="000000"/>
                </a:solidFill>
                <a:latin typeface="Poppins Light" pitchFamily="2" charset="77"/>
                <a:cs typeface="Poppins Light" pitchFamily="2" charset="77"/>
              </a:rPr>
              <a:t>to take part wearing a Genie, as the purpose of this study is to test consent rates</a:t>
            </a:r>
          </a:p>
          <a:p>
            <a:pPr marL="457200" indent="-457200" defTabSz="609585">
              <a:spcBef>
                <a:spcPts val="1400"/>
              </a:spcBef>
              <a:buFont typeface="+mj-lt"/>
              <a:buAutoNum type="arabicPeriod"/>
            </a:pPr>
            <a:r>
              <a:rPr lang="en-GB" dirty="0">
                <a:solidFill>
                  <a:srgbClr val="000000"/>
                </a:solidFill>
                <a:latin typeface="Poppins Light" pitchFamily="2" charset="77"/>
                <a:cs typeface="Poppins Light" pitchFamily="2" charset="77"/>
              </a:rPr>
              <a:t>If there are very high consent rates in your school, not every pupil will receive a Genie but your Active Partnership will let you know if this is the case </a:t>
            </a:r>
          </a:p>
          <a:p>
            <a:pPr defTabSz="609585">
              <a:spcBef>
                <a:spcPts val="1400"/>
              </a:spcBef>
            </a:pPr>
            <a:r>
              <a:rPr lang="en-GB" b="1" dirty="0">
                <a:solidFill>
                  <a:schemeClr val="accent2"/>
                </a:solidFill>
                <a:latin typeface="Poppins" panose="00000500000000000000" pitchFamily="2" charset="0"/>
                <a:cs typeface="Poppins" panose="00000500000000000000" pitchFamily="2" charset="0"/>
              </a:rPr>
              <a:t>Why?  </a:t>
            </a:r>
            <a:r>
              <a:rPr lang="en-GB" dirty="0">
                <a:latin typeface="Poppins Light" panose="00000400000000000000" pitchFamily="2" charset="0"/>
                <a:cs typeface="Poppins Light" panose="00000400000000000000" pitchFamily="2" charset="0"/>
              </a:rPr>
              <a:t>We ask you to select classes this way and invite all pupils within them to ensure that it is a </a:t>
            </a:r>
            <a:r>
              <a:rPr lang="en-GB" b="1" dirty="0">
                <a:solidFill>
                  <a:schemeClr val="accent2"/>
                </a:solidFill>
                <a:latin typeface="Poppins" panose="00000500000000000000" pitchFamily="2" charset="0"/>
                <a:cs typeface="Poppins" panose="00000500000000000000" pitchFamily="2" charset="0"/>
              </a:rPr>
              <a:t>random selection</a:t>
            </a:r>
            <a:r>
              <a:rPr lang="en-GB" dirty="0">
                <a:latin typeface="Poppins Light" panose="00000400000000000000" pitchFamily="2" charset="0"/>
                <a:cs typeface="Poppins Light" panose="00000400000000000000" pitchFamily="2" charset="0"/>
              </a:rPr>
              <a:t>, so we achieve a representative sample of pupils</a:t>
            </a:r>
          </a:p>
        </p:txBody>
      </p:sp>
      <p:sp>
        <p:nvSpPr>
          <p:cNvPr id="12" name="Rectangle 11">
            <a:extLst>
              <a:ext uri="{FF2B5EF4-FFF2-40B4-BE49-F238E27FC236}">
                <a16:creationId xmlns:a16="http://schemas.microsoft.com/office/drawing/2014/main" id="{97725162-6258-9D57-FCA8-264CFC45CEE3}"/>
              </a:ext>
            </a:extLst>
          </p:cNvPr>
          <p:cNvSpPr/>
          <p:nvPr/>
        </p:nvSpPr>
        <p:spPr>
          <a:xfrm>
            <a:off x="377463" y="6416079"/>
            <a:ext cx="9168609" cy="353943"/>
          </a:xfrm>
          <a:prstGeom prst="rect">
            <a:avLst/>
          </a:prstGeom>
        </p:spPr>
        <p:txBody>
          <a:bodyPr wrap="square" lIns="0" tIns="0" rIns="0" bIns="0">
            <a:spAutoFit/>
          </a:bodyPr>
          <a:lstStyle/>
          <a:p>
            <a:pPr defTabSz="609585">
              <a:spcBef>
                <a:spcPts val="1067"/>
              </a:spcBef>
            </a:pPr>
            <a:r>
              <a:rPr lang="en-GB" sz="1200" i="1" dirty="0">
                <a:latin typeface="Poppins" panose="00000500000000000000" pitchFamily="2" charset="0"/>
                <a:cs typeface="Poppins" panose="00000500000000000000" pitchFamily="2" charset="0"/>
              </a:rPr>
              <a:t>* </a:t>
            </a:r>
            <a:r>
              <a:rPr lang="en-GB" sz="1100" i="1" dirty="0">
                <a:latin typeface="Poppins" panose="00000500000000000000" pitchFamily="2" charset="0"/>
                <a:cs typeface="Poppins" panose="00000500000000000000" pitchFamily="2" charset="0"/>
              </a:rPr>
              <a:t>Classes should be mixed ability and when applicable they should also be mixed gender. If all classes are mixed year groups, both year groups can complete (excluding Reception). For further information and help, please contact your Active Partnership. </a:t>
            </a:r>
            <a:endParaRPr lang="en-GB" sz="1200" i="1" dirty="0">
              <a:latin typeface="Poppins" panose="00000500000000000000" pitchFamily="2" charset="0"/>
              <a:cs typeface="Poppins" panose="00000500000000000000" pitchFamily="2" charset="0"/>
            </a:endParaRPr>
          </a:p>
        </p:txBody>
      </p:sp>
      <p:pic>
        <p:nvPicPr>
          <p:cNvPr id="13" name="Picture 12">
            <a:extLst>
              <a:ext uri="{FF2B5EF4-FFF2-40B4-BE49-F238E27FC236}">
                <a16:creationId xmlns:a16="http://schemas.microsoft.com/office/drawing/2014/main" id="{3D66E3BE-B6D1-3A68-43A4-6019002E67F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spTree>
    <p:extLst>
      <p:ext uri="{BB962C8B-B14F-4D97-AF65-F5344CB8AC3E}">
        <p14:creationId xmlns:p14="http://schemas.microsoft.com/office/powerpoint/2010/main" val="2282196609"/>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54614-3906-7051-5E00-2BB2F5537F5A}"/>
            </a:ext>
          </a:extLst>
        </p:cNvPr>
        <p:cNvGrpSpPr/>
        <p:nvPr/>
      </p:nvGrpSpPr>
      <p:grpSpPr>
        <a:xfrm>
          <a:off x="0" y="0"/>
          <a:ext cx="0" cy="0"/>
          <a:chOff x="0" y="0"/>
          <a:chExt cx="0" cy="0"/>
        </a:xfrm>
      </p:grpSpPr>
      <p:sp>
        <p:nvSpPr>
          <p:cNvPr id="36" name="Rectangle 35">
            <a:hlinkClick r:id="rId4" action="ppaction://hlinksldjump"/>
            <a:extLst>
              <a:ext uri="{FF2B5EF4-FFF2-40B4-BE49-F238E27FC236}">
                <a16:creationId xmlns:a16="http://schemas.microsoft.com/office/drawing/2014/main" id="{E91D60C4-E610-4988-054E-623B6B5313B8}"/>
              </a:ext>
            </a:extLst>
          </p:cNvPr>
          <p:cNvSpPr/>
          <p:nvPr/>
        </p:nvSpPr>
        <p:spPr>
          <a:xfrm>
            <a:off x="9814346" y="6245040"/>
            <a:ext cx="2018563" cy="4137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5">
                  <a:extLst>
                    <a:ext uri="{A12FA001-AC4F-418D-AE19-62706E023703}">
                      <ahyp:hlinkClr xmlns:ahyp="http://schemas.microsoft.com/office/drawing/2018/hyperlinkcolor" val="tx"/>
                    </a:ext>
                  </a:extLst>
                </a:hlinkClick>
              </a:rPr>
              <a:t>Main school guide</a:t>
            </a:r>
            <a:endParaRPr lang="en-US" sz="1050" b="1" dirty="0">
              <a:solidFill>
                <a:schemeClr val="bg1"/>
              </a:solidFill>
              <a:latin typeface="Poppins SemiBold" pitchFamily="2" charset="77"/>
              <a:cs typeface="Poppins SemiBold" pitchFamily="2" charset="77"/>
              <a:hlinkClick r:id="rId5">
                <a:extLst>
                  <a:ext uri="{A12FA001-AC4F-418D-AE19-62706E023703}">
                    <ahyp:hlinkClr xmlns:ahyp="http://schemas.microsoft.com/office/drawing/2018/hyperlinkcolor" val="tx"/>
                  </a:ext>
                </a:extLst>
              </a:hlinkClick>
            </a:endParaRPr>
          </a:p>
        </p:txBody>
      </p:sp>
      <p:sp>
        <p:nvSpPr>
          <p:cNvPr id="33" name="Trapezoid 32">
            <a:extLst>
              <a:ext uri="{FF2B5EF4-FFF2-40B4-BE49-F238E27FC236}">
                <a16:creationId xmlns:a16="http://schemas.microsoft.com/office/drawing/2014/main" id="{7DE25693-4969-91A0-C041-8C2AF2D80361}"/>
              </a:ext>
            </a:extLst>
          </p:cNvPr>
          <p:cNvSpPr/>
          <p:nvPr/>
        </p:nvSpPr>
        <p:spPr>
          <a:xfrm rot="16200000">
            <a:off x="2201627" y="-934368"/>
            <a:ext cx="1102995" cy="3374904"/>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Graphic 34" descr="Cursor">
            <a:extLst>
              <a:ext uri="{FF2B5EF4-FFF2-40B4-BE49-F238E27FC236}">
                <a16:creationId xmlns:a16="http://schemas.microsoft.com/office/drawing/2014/main" id="{C78AFC4C-A8E5-DC3F-D3AB-49164D049E5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572499" y="6338970"/>
            <a:ext cx="520821" cy="498345"/>
          </a:xfrm>
          <a:prstGeom prst="rect">
            <a:avLst/>
          </a:prstGeom>
        </p:spPr>
      </p:pic>
      <p:pic>
        <p:nvPicPr>
          <p:cNvPr id="18" name="Graphic 17">
            <a:extLst>
              <a:ext uri="{FF2B5EF4-FFF2-40B4-BE49-F238E27FC236}">
                <a16:creationId xmlns:a16="http://schemas.microsoft.com/office/drawing/2014/main" id="{E939763C-9907-87F3-61A1-2EDA0ABB3CE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947707" y="366680"/>
            <a:ext cx="1221197" cy="373145"/>
          </a:xfrm>
          <a:prstGeom prst="rect">
            <a:avLst/>
          </a:prstGeom>
        </p:spPr>
      </p:pic>
      <p:pic>
        <p:nvPicPr>
          <p:cNvPr id="20" name="Graphic 19" descr="Home">
            <a:hlinkClick r:id="rId8" action="ppaction://hlinksldjump"/>
            <a:extLst>
              <a:ext uri="{FF2B5EF4-FFF2-40B4-BE49-F238E27FC236}">
                <a16:creationId xmlns:a16="http://schemas.microsoft.com/office/drawing/2014/main" id="{41A98843-FA32-E845-F570-71615EE99C5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23252" y="264949"/>
            <a:ext cx="493820" cy="493820"/>
          </a:xfrm>
          <a:prstGeom prst="rect">
            <a:avLst/>
          </a:prstGeom>
        </p:spPr>
      </p:pic>
      <p:pic>
        <p:nvPicPr>
          <p:cNvPr id="6" name="Picture 5" descr="A logo for a university&#10;&#10;AI-generated content may be incorrect.">
            <a:extLst>
              <a:ext uri="{FF2B5EF4-FFF2-40B4-BE49-F238E27FC236}">
                <a16:creationId xmlns:a16="http://schemas.microsoft.com/office/drawing/2014/main" id="{6C31A711-598E-09CC-CE1D-F31FCE603D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185270" y="36777"/>
            <a:ext cx="908050" cy="1062990"/>
          </a:xfrm>
          <a:prstGeom prst="rect">
            <a:avLst/>
          </a:prstGeom>
        </p:spPr>
      </p:pic>
      <p:grpSp>
        <p:nvGrpSpPr>
          <p:cNvPr id="7" name="Group 6">
            <a:extLst>
              <a:ext uri="{FF2B5EF4-FFF2-40B4-BE49-F238E27FC236}">
                <a16:creationId xmlns:a16="http://schemas.microsoft.com/office/drawing/2014/main" id="{917DE367-D0C0-447C-D93C-B561984DC239}"/>
              </a:ext>
            </a:extLst>
          </p:cNvPr>
          <p:cNvGrpSpPr/>
          <p:nvPr/>
        </p:nvGrpSpPr>
        <p:grpSpPr>
          <a:xfrm>
            <a:off x="780466" y="274072"/>
            <a:ext cx="3455384" cy="991904"/>
            <a:chOff x="4960800" y="1081459"/>
            <a:chExt cx="3455384" cy="991904"/>
          </a:xfrm>
        </p:grpSpPr>
        <p:sp>
          <p:nvSpPr>
            <p:cNvPr id="8" name="Oval 7">
              <a:extLst>
                <a:ext uri="{FF2B5EF4-FFF2-40B4-BE49-F238E27FC236}">
                  <a16:creationId xmlns:a16="http://schemas.microsoft.com/office/drawing/2014/main" id="{B181DFBD-141F-4E60-6ACB-4A74F9BF1B65}"/>
                </a:ext>
              </a:extLst>
            </p:cNvPr>
            <p:cNvSpPr/>
            <p:nvPr/>
          </p:nvSpPr>
          <p:spPr>
            <a:xfrm>
              <a:off x="4960800" y="1081459"/>
              <a:ext cx="991904" cy="9919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Poppins Black" pitchFamily="2" charset="77"/>
                  <a:cs typeface="Poppins Black" pitchFamily="2" charset="77"/>
                </a:rPr>
                <a:t>2</a:t>
              </a:r>
            </a:p>
          </p:txBody>
        </p:sp>
        <p:sp>
          <p:nvSpPr>
            <p:cNvPr id="9" name="Rectangle 8">
              <a:extLst>
                <a:ext uri="{FF2B5EF4-FFF2-40B4-BE49-F238E27FC236}">
                  <a16:creationId xmlns:a16="http://schemas.microsoft.com/office/drawing/2014/main" id="{58FB435B-293A-63F2-15DB-CDAA772B8574}"/>
                </a:ext>
              </a:extLst>
            </p:cNvPr>
            <p:cNvSpPr/>
            <p:nvPr/>
          </p:nvSpPr>
          <p:spPr>
            <a:xfrm>
              <a:off x="6123570" y="1361967"/>
              <a:ext cx="2292614" cy="430887"/>
            </a:xfrm>
            <a:prstGeom prst="rect">
              <a:avLst/>
            </a:prstGeom>
          </p:spPr>
          <p:txBody>
            <a:bodyPr wrap="none">
              <a:spAutoFit/>
            </a:bodyPr>
            <a:lstStyle/>
            <a:p>
              <a:pPr algn="ctr"/>
              <a:r>
                <a:rPr lang="en-US" sz="2200" b="1" i="1" dirty="0">
                  <a:latin typeface="Poppins SemiBold" pitchFamily="2" charset="77"/>
                  <a:cs typeface="Poppins SemiBold" pitchFamily="2" charset="77"/>
                </a:rPr>
                <a:t>Select classes</a:t>
              </a:r>
            </a:p>
          </p:txBody>
        </p:sp>
      </p:grpSp>
      <p:pic>
        <p:nvPicPr>
          <p:cNvPr id="10" name="Graphic 9" descr="Classroom with solid fill">
            <a:extLst>
              <a:ext uri="{FF2B5EF4-FFF2-40B4-BE49-F238E27FC236}">
                <a16:creationId xmlns:a16="http://schemas.microsoft.com/office/drawing/2014/main" id="{002B99C4-1466-3207-3E5B-4CB0DBDC8AD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456943" y="264949"/>
            <a:ext cx="1009650" cy="1009650"/>
          </a:xfrm>
          <a:prstGeom prst="rect">
            <a:avLst/>
          </a:prstGeom>
        </p:spPr>
      </p:pic>
      <p:pic>
        <p:nvPicPr>
          <p:cNvPr id="13" name="Picture 12">
            <a:extLst>
              <a:ext uri="{FF2B5EF4-FFF2-40B4-BE49-F238E27FC236}">
                <a16:creationId xmlns:a16="http://schemas.microsoft.com/office/drawing/2014/main" id="{77FA1F16-42C9-6A47-3072-EE49F038DB5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graphicFrame>
        <p:nvGraphicFramePr>
          <p:cNvPr id="51" name="Diagram 50">
            <a:extLst>
              <a:ext uri="{FF2B5EF4-FFF2-40B4-BE49-F238E27FC236}">
                <a16:creationId xmlns:a16="http://schemas.microsoft.com/office/drawing/2014/main" id="{97C215CD-E72F-F391-9DFC-AC3105A640C8}"/>
              </a:ext>
            </a:extLst>
          </p:cNvPr>
          <p:cNvGraphicFramePr/>
          <p:nvPr>
            <p:extLst>
              <p:ext uri="{D42A27DB-BD31-4B8C-83A1-F6EECF244321}">
                <p14:modId xmlns:p14="http://schemas.microsoft.com/office/powerpoint/2010/main" val="1219688017"/>
              </p:ext>
            </p:extLst>
          </p:nvPr>
        </p:nvGraphicFramePr>
        <p:xfrm>
          <a:off x="945738" y="831253"/>
          <a:ext cx="9783763" cy="599099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53" name="Graphic 52" descr="List outline">
            <a:extLst>
              <a:ext uri="{FF2B5EF4-FFF2-40B4-BE49-F238E27FC236}">
                <a16:creationId xmlns:a16="http://schemas.microsoft.com/office/drawing/2014/main" id="{7D152592-37AB-0B4D-9428-4AF85AD820DF}"/>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3456269" y="3580674"/>
            <a:ext cx="492153" cy="492153"/>
          </a:xfrm>
          <a:prstGeom prst="rect">
            <a:avLst/>
          </a:prstGeom>
        </p:spPr>
      </p:pic>
      <p:pic>
        <p:nvPicPr>
          <p:cNvPr id="54" name="Graphic 53" descr="List outline">
            <a:extLst>
              <a:ext uri="{FF2B5EF4-FFF2-40B4-BE49-F238E27FC236}">
                <a16:creationId xmlns:a16="http://schemas.microsoft.com/office/drawing/2014/main" id="{7A372AB0-D639-CCBC-3B4E-3D1AE0364C2A}"/>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6901233" y="3501465"/>
            <a:ext cx="419688" cy="419688"/>
          </a:xfrm>
          <a:prstGeom prst="rect">
            <a:avLst/>
          </a:prstGeom>
        </p:spPr>
      </p:pic>
      <p:pic>
        <p:nvPicPr>
          <p:cNvPr id="56" name="Graphic 55" descr="Watch with solid fill">
            <a:extLst>
              <a:ext uri="{FF2B5EF4-FFF2-40B4-BE49-F238E27FC236}">
                <a16:creationId xmlns:a16="http://schemas.microsoft.com/office/drawing/2014/main" id="{9C054C91-1DBD-45C7-9EDC-2A76C272D71F}"/>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6578901" y="3778137"/>
            <a:ext cx="419689" cy="419689"/>
          </a:xfrm>
          <a:prstGeom prst="rect">
            <a:avLst/>
          </a:prstGeom>
        </p:spPr>
      </p:pic>
      <p:sp>
        <p:nvSpPr>
          <p:cNvPr id="57" name="Oval 56">
            <a:extLst>
              <a:ext uri="{FF2B5EF4-FFF2-40B4-BE49-F238E27FC236}">
                <a16:creationId xmlns:a16="http://schemas.microsoft.com/office/drawing/2014/main" id="{1BC73777-480D-DEF2-2A4A-AD1E7F232C1F}"/>
              </a:ext>
            </a:extLst>
          </p:cNvPr>
          <p:cNvSpPr/>
          <p:nvPr/>
        </p:nvSpPr>
        <p:spPr>
          <a:xfrm>
            <a:off x="6695032" y="3888070"/>
            <a:ext cx="207672" cy="19982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58" name="Graphic 57" descr="Watch with solid fill">
            <a:extLst>
              <a:ext uri="{FF2B5EF4-FFF2-40B4-BE49-F238E27FC236}">
                <a16:creationId xmlns:a16="http://schemas.microsoft.com/office/drawing/2014/main" id="{9F3CB098-1962-C5D1-DE4D-1AB308E85F34}"/>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6817672" y="5677000"/>
            <a:ext cx="419689" cy="419689"/>
          </a:xfrm>
          <a:prstGeom prst="rect">
            <a:avLst/>
          </a:prstGeom>
        </p:spPr>
      </p:pic>
      <p:sp>
        <p:nvSpPr>
          <p:cNvPr id="59" name="Oval 58">
            <a:extLst>
              <a:ext uri="{FF2B5EF4-FFF2-40B4-BE49-F238E27FC236}">
                <a16:creationId xmlns:a16="http://schemas.microsoft.com/office/drawing/2014/main" id="{E644E626-3325-34D3-8299-369EDE0EDC02}"/>
              </a:ext>
            </a:extLst>
          </p:cNvPr>
          <p:cNvSpPr/>
          <p:nvPr/>
        </p:nvSpPr>
        <p:spPr>
          <a:xfrm>
            <a:off x="6923680" y="5786933"/>
            <a:ext cx="207672" cy="19982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60" name="Graphic 59" descr="List outline">
            <a:extLst>
              <a:ext uri="{FF2B5EF4-FFF2-40B4-BE49-F238E27FC236}">
                <a16:creationId xmlns:a16="http://schemas.microsoft.com/office/drawing/2014/main" id="{8153AF92-FF25-7C89-EBDD-3F3F08B5E899}"/>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6901233" y="4764315"/>
            <a:ext cx="419688" cy="419688"/>
          </a:xfrm>
          <a:prstGeom prst="rect">
            <a:avLst/>
          </a:prstGeom>
        </p:spPr>
      </p:pic>
      <p:pic>
        <p:nvPicPr>
          <p:cNvPr id="62" name="Graphic 61" descr="Watch with solid fill">
            <a:extLst>
              <a:ext uri="{FF2B5EF4-FFF2-40B4-BE49-F238E27FC236}">
                <a16:creationId xmlns:a16="http://schemas.microsoft.com/office/drawing/2014/main" id="{712EE403-3B82-E633-6CA3-712FB2052D10}"/>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3160781" y="3795489"/>
            <a:ext cx="419689" cy="419689"/>
          </a:xfrm>
          <a:prstGeom prst="rect">
            <a:avLst/>
          </a:prstGeom>
        </p:spPr>
      </p:pic>
      <p:pic>
        <p:nvPicPr>
          <p:cNvPr id="63" name="Graphic 62" descr="Watch with solid fill">
            <a:extLst>
              <a:ext uri="{FF2B5EF4-FFF2-40B4-BE49-F238E27FC236}">
                <a16:creationId xmlns:a16="http://schemas.microsoft.com/office/drawing/2014/main" id="{7C9DA0D4-4791-B35B-16DF-6E8630604EC7}"/>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3423090" y="5629854"/>
            <a:ext cx="419689" cy="419689"/>
          </a:xfrm>
          <a:prstGeom prst="rect">
            <a:avLst/>
          </a:prstGeom>
        </p:spPr>
      </p:pic>
      <p:sp>
        <p:nvSpPr>
          <p:cNvPr id="64" name="Oval 63">
            <a:extLst>
              <a:ext uri="{FF2B5EF4-FFF2-40B4-BE49-F238E27FC236}">
                <a16:creationId xmlns:a16="http://schemas.microsoft.com/office/drawing/2014/main" id="{15E78C75-DD68-286C-EA69-4233DB51FA05}"/>
              </a:ext>
            </a:extLst>
          </p:cNvPr>
          <p:cNvSpPr/>
          <p:nvPr/>
        </p:nvSpPr>
        <p:spPr>
          <a:xfrm>
            <a:off x="3266789" y="3905422"/>
            <a:ext cx="225864" cy="19982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65" name="Oval 64">
            <a:extLst>
              <a:ext uri="{FF2B5EF4-FFF2-40B4-BE49-F238E27FC236}">
                <a16:creationId xmlns:a16="http://schemas.microsoft.com/office/drawing/2014/main" id="{7FD37997-62BA-8D43-3077-B873433B6F84}"/>
              </a:ext>
            </a:extLst>
          </p:cNvPr>
          <p:cNvSpPr/>
          <p:nvPr/>
        </p:nvSpPr>
        <p:spPr>
          <a:xfrm>
            <a:off x="3529099" y="5739789"/>
            <a:ext cx="207672" cy="19982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3" name="Graphic 2" descr="List outline">
            <a:extLst>
              <a:ext uri="{FF2B5EF4-FFF2-40B4-BE49-F238E27FC236}">
                <a16:creationId xmlns:a16="http://schemas.microsoft.com/office/drawing/2014/main" id="{36AFCD8A-8821-EDC6-C496-BDDEC1F5B936}"/>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10346047" y="2796786"/>
            <a:ext cx="419688" cy="419688"/>
          </a:xfrm>
          <a:prstGeom prst="rect">
            <a:avLst/>
          </a:prstGeom>
        </p:spPr>
      </p:pic>
      <p:pic>
        <p:nvPicPr>
          <p:cNvPr id="5" name="Graphic 4" descr="List outline">
            <a:extLst>
              <a:ext uri="{FF2B5EF4-FFF2-40B4-BE49-F238E27FC236}">
                <a16:creationId xmlns:a16="http://schemas.microsoft.com/office/drawing/2014/main" id="{81579BA0-E0E2-320C-6123-F299AA4FAB36}"/>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10327930" y="3636297"/>
            <a:ext cx="419688" cy="419688"/>
          </a:xfrm>
          <a:prstGeom prst="rect">
            <a:avLst/>
          </a:prstGeom>
        </p:spPr>
      </p:pic>
      <p:pic>
        <p:nvPicPr>
          <p:cNvPr id="12" name="Graphic 11" descr="List outline">
            <a:extLst>
              <a:ext uri="{FF2B5EF4-FFF2-40B4-BE49-F238E27FC236}">
                <a16:creationId xmlns:a16="http://schemas.microsoft.com/office/drawing/2014/main" id="{B64898C4-C5A6-2F29-C0A9-45358836ED5B}"/>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3496071" y="4725750"/>
            <a:ext cx="492153" cy="492153"/>
          </a:xfrm>
          <a:prstGeom prst="rect">
            <a:avLst/>
          </a:prstGeom>
        </p:spPr>
      </p:pic>
    </p:spTree>
    <p:extLst>
      <p:ext uri="{BB962C8B-B14F-4D97-AF65-F5344CB8AC3E}">
        <p14:creationId xmlns:p14="http://schemas.microsoft.com/office/powerpoint/2010/main" val="3889744613"/>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82D0835-B5CE-764B-8E54-2BC254634C30}"/>
              </a:ext>
            </a:extLst>
          </p:cNvPr>
          <p:cNvSpPr txBox="1"/>
          <p:nvPr/>
        </p:nvSpPr>
        <p:spPr>
          <a:xfrm>
            <a:off x="335943" y="1637174"/>
            <a:ext cx="11520114" cy="4265067"/>
          </a:xfrm>
          <a:prstGeom prst="rect">
            <a:avLst/>
          </a:prstGeom>
          <a:noFill/>
        </p:spPr>
        <p:txBody>
          <a:bodyPr wrap="square" lIns="0" tIns="0" rIns="0" bIns="0" numCol="1" spcCol="180000" rtlCol="0">
            <a:noAutofit/>
          </a:bodyPr>
          <a:lstStyle/>
          <a:p>
            <a:pPr marL="457200" indent="-457200" defTabSz="609585">
              <a:spcBef>
                <a:spcPts val="1400"/>
              </a:spcBef>
              <a:spcAft>
                <a:spcPts val="600"/>
              </a:spcAft>
              <a:buFont typeface="+mj-lt"/>
              <a:buAutoNum type="arabicPeriod"/>
            </a:pPr>
            <a:r>
              <a:rPr lang="en-GB" sz="2000" b="1" dirty="0">
                <a:solidFill>
                  <a:schemeClr val="accent6"/>
                </a:solidFill>
                <a:latin typeface="Poppins Light" pitchFamily="2" charset="77"/>
                <a:cs typeface="Poppins Light" pitchFamily="2" charset="77"/>
              </a:rPr>
              <a:t>Contact parents</a:t>
            </a:r>
            <a:r>
              <a:rPr lang="en-GB" sz="2000" dirty="0">
                <a:solidFill>
                  <a:srgbClr val="000000"/>
                </a:solidFill>
                <a:latin typeface="Poppins Light" pitchFamily="2" charset="77"/>
                <a:cs typeface="Poppins Light" pitchFamily="2" charset="77"/>
              </a:rPr>
              <a:t> or guardians of pupils in the selected classes to let them know their child’s class has been invited to wear Genies </a:t>
            </a:r>
            <a:r>
              <a:rPr lang="en-GB" sz="2000" b="1" dirty="0">
                <a:solidFill>
                  <a:schemeClr val="accent6"/>
                </a:solidFill>
                <a:latin typeface="Poppins Light" pitchFamily="2" charset="77"/>
                <a:cs typeface="Poppins Light" pitchFamily="2" charset="77"/>
              </a:rPr>
              <a:t>two weeks before </a:t>
            </a:r>
            <a:r>
              <a:rPr lang="en-GB" sz="2000" dirty="0">
                <a:solidFill>
                  <a:srgbClr val="000000"/>
                </a:solidFill>
                <a:latin typeface="Poppins Light" pitchFamily="2" charset="77"/>
                <a:cs typeface="Poppins Light" pitchFamily="2" charset="77"/>
              </a:rPr>
              <a:t>you will receive the Genies.</a:t>
            </a:r>
          </a:p>
          <a:p>
            <a:pPr marL="457200" indent="-457200" defTabSz="609585">
              <a:spcBef>
                <a:spcPts val="1400"/>
              </a:spcBef>
              <a:spcAft>
                <a:spcPts val="600"/>
              </a:spcAft>
              <a:buFont typeface="+mj-lt"/>
              <a:buAutoNum type="arabicPeriod"/>
            </a:pPr>
            <a:r>
              <a:rPr lang="en-GB" sz="2000" dirty="0">
                <a:solidFill>
                  <a:srgbClr val="000000"/>
                </a:solidFill>
                <a:latin typeface="Poppins Light" pitchFamily="2" charset="77"/>
                <a:cs typeface="Poppins Light" pitchFamily="2" charset="77"/>
              </a:rPr>
              <a:t>You will need to distribute the parent invitation letters, pupil invitation leaflets and consent forms </a:t>
            </a:r>
            <a:r>
              <a:rPr lang="en-GB" sz="2000" b="1" dirty="0">
                <a:solidFill>
                  <a:schemeClr val="accent6"/>
                </a:solidFill>
                <a:latin typeface="Poppins Light" pitchFamily="2" charset="77"/>
                <a:cs typeface="Poppins Light" pitchFamily="2" charset="77"/>
              </a:rPr>
              <a:t>electronically using your own school system </a:t>
            </a:r>
            <a:r>
              <a:rPr lang="en-GB" sz="2000" dirty="0">
                <a:solidFill>
                  <a:srgbClr val="000000"/>
                </a:solidFill>
                <a:latin typeface="Poppins Light" pitchFamily="2" charset="77"/>
                <a:cs typeface="Poppins Light" pitchFamily="2" charset="77"/>
              </a:rPr>
              <a:t>with the wording and information provided by the Active Partnership. You can print these out if required but we recommend online consent using the system you usually use for permission forms.</a:t>
            </a:r>
          </a:p>
          <a:p>
            <a:pPr marL="457200" indent="-457200" defTabSz="609585">
              <a:spcBef>
                <a:spcPts val="1400"/>
              </a:spcBef>
              <a:spcAft>
                <a:spcPts val="600"/>
              </a:spcAft>
              <a:buFont typeface="+mj-lt"/>
              <a:buAutoNum type="arabicPeriod"/>
            </a:pPr>
            <a:r>
              <a:rPr lang="en-GB" sz="2000" dirty="0">
                <a:solidFill>
                  <a:srgbClr val="000000"/>
                </a:solidFill>
                <a:latin typeface="Poppins Light" pitchFamily="2" charset="77"/>
                <a:cs typeface="Poppins Light" pitchFamily="2" charset="77"/>
              </a:rPr>
              <a:t>You need to collate the consent forms and record who has consented to take part (both parent and pupil). Pupils can only take part if both parent and pupil consent. Inform the Active Partnership about how many have consented.</a:t>
            </a:r>
          </a:p>
          <a:p>
            <a:pPr marL="457200" indent="-457200" defTabSz="609585">
              <a:spcBef>
                <a:spcPts val="1400"/>
              </a:spcBef>
              <a:spcAft>
                <a:spcPts val="600"/>
              </a:spcAft>
              <a:buFont typeface="+mj-lt"/>
              <a:buAutoNum type="arabicPeriod"/>
            </a:pPr>
            <a:r>
              <a:rPr lang="en-GB" sz="2000" dirty="0">
                <a:solidFill>
                  <a:srgbClr val="000000"/>
                </a:solidFill>
                <a:latin typeface="Poppins Light" pitchFamily="2" charset="77"/>
                <a:cs typeface="Poppins Light" pitchFamily="2" charset="77"/>
              </a:rPr>
              <a:t>Invitation letter, leaflets and consent form templates are available below:</a:t>
            </a:r>
          </a:p>
        </p:txBody>
      </p:sp>
      <p:grpSp>
        <p:nvGrpSpPr>
          <p:cNvPr id="31" name="Group 30">
            <a:extLst>
              <a:ext uri="{FF2B5EF4-FFF2-40B4-BE49-F238E27FC236}">
                <a16:creationId xmlns:a16="http://schemas.microsoft.com/office/drawing/2014/main" id="{7E24C034-9659-3840-9297-F57CD03211CD}"/>
              </a:ext>
            </a:extLst>
          </p:cNvPr>
          <p:cNvGrpSpPr/>
          <p:nvPr/>
        </p:nvGrpSpPr>
        <p:grpSpPr>
          <a:xfrm>
            <a:off x="769459" y="314476"/>
            <a:ext cx="5127975" cy="1102995"/>
            <a:chOff x="4960800" y="1043358"/>
            <a:chExt cx="5127975" cy="1102995"/>
          </a:xfrm>
        </p:grpSpPr>
        <p:sp>
          <p:nvSpPr>
            <p:cNvPr id="32" name="Trapezoid 31">
              <a:extLst>
                <a:ext uri="{FF2B5EF4-FFF2-40B4-BE49-F238E27FC236}">
                  <a16:creationId xmlns:a16="http://schemas.microsoft.com/office/drawing/2014/main" id="{6C51A33C-CE2C-9F45-A67A-FA648F252807}"/>
                </a:ext>
              </a:extLst>
            </p:cNvPr>
            <p:cNvSpPr/>
            <p:nvPr/>
          </p:nvSpPr>
          <p:spPr>
            <a:xfrm rot="16200000">
              <a:off x="7139057" y="-803364"/>
              <a:ext cx="1102995" cy="4796440"/>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A97ED734-4BE6-294C-86AF-3906702323F5}"/>
                </a:ext>
              </a:extLst>
            </p:cNvPr>
            <p:cNvSpPr/>
            <p:nvPr/>
          </p:nvSpPr>
          <p:spPr>
            <a:xfrm>
              <a:off x="4960800" y="1081459"/>
              <a:ext cx="991904" cy="99190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Poppins Black" pitchFamily="2" charset="77"/>
                  <a:cs typeface="Poppins Black" pitchFamily="2" charset="77"/>
                </a:rPr>
                <a:t>3</a:t>
              </a:r>
            </a:p>
          </p:txBody>
        </p:sp>
        <p:sp>
          <p:nvSpPr>
            <p:cNvPr id="34" name="Rectangle 33">
              <a:extLst>
                <a:ext uri="{FF2B5EF4-FFF2-40B4-BE49-F238E27FC236}">
                  <a16:creationId xmlns:a16="http://schemas.microsoft.com/office/drawing/2014/main" id="{173EB042-4783-4342-AE33-A1724C49DA30}"/>
                </a:ext>
              </a:extLst>
            </p:cNvPr>
            <p:cNvSpPr/>
            <p:nvPr/>
          </p:nvSpPr>
          <p:spPr>
            <a:xfrm>
              <a:off x="5952704" y="1379412"/>
              <a:ext cx="4136069" cy="430887"/>
            </a:xfrm>
            <a:prstGeom prst="rect">
              <a:avLst/>
            </a:prstGeom>
          </p:spPr>
          <p:txBody>
            <a:bodyPr wrap="none">
              <a:spAutoFit/>
            </a:bodyPr>
            <a:lstStyle/>
            <a:p>
              <a:pPr algn="ctr"/>
              <a:r>
                <a:rPr lang="en-US" sz="2200" b="1" i="1" dirty="0">
                  <a:latin typeface="Poppins SemiBold" pitchFamily="2" charset="77"/>
                  <a:cs typeface="Poppins SemiBold" pitchFamily="2" charset="77"/>
                </a:rPr>
                <a:t>Contact parents and pupils</a:t>
              </a:r>
            </a:p>
          </p:txBody>
        </p:sp>
      </p:grpSp>
      <p:pic>
        <p:nvPicPr>
          <p:cNvPr id="39" name="Graphic 38">
            <a:extLst>
              <a:ext uri="{FF2B5EF4-FFF2-40B4-BE49-F238E27FC236}">
                <a16:creationId xmlns:a16="http://schemas.microsoft.com/office/drawing/2014/main" id="{D6FB3DEE-6F25-934B-BFAB-181E76B558F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62608" y="381699"/>
            <a:ext cx="1221197" cy="373145"/>
          </a:xfrm>
          <a:prstGeom prst="rect">
            <a:avLst/>
          </a:prstGeom>
        </p:spPr>
      </p:pic>
      <p:pic>
        <p:nvPicPr>
          <p:cNvPr id="15" name="Graphic 14" descr="Home">
            <a:hlinkClick r:id="rId4" action="ppaction://hlinksldjump"/>
            <a:extLst>
              <a:ext uri="{FF2B5EF4-FFF2-40B4-BE49-F238E27FC236}">
                <a16:creationId xmlns:a16="http://schemas.microsoft.com/office/drawing/2014/main" id="{7E551604-7D6C-C048-8AF9-48F539FCAB6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23252" y="305031"/>
            <a:ext cx="493820" cy="493820"/>
          </a:xfrm>
          <a:prstGeom prst="rect">
            <a:avLst/>
          </a:prstGeom>
        </p:spPr>
      </p:pic>
      <p:pic>
        <p:nvPicPr>
          <p:cNvPr id="3" name="Graphic 2" descr="Document with solid fill">
            <a:extLst>
              <a:ext uri="{FF2B5EF4-FFF2-40B4-BE49-F238E27FC236}">
                <a16:creationId xmlns:a16="http://schemas.microsoft.com/office/drawing/2014/main" id="{2883D38C-6660-3625-93EF-137BFB6777C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998897" y="314476"/>
            <a:ext cx="1152525" cy="1152525"/>
          </a:xfrm>
          <a:prstGeom prst="rect">
            <a:avLst/>
          </a:prstGeom>
        </p:spPr>
      </p:pic>
      <p:sp>
        <p:nvSpPr>
          <p:cNvPr id="2" name="Rectangle 1">
            <a:hlinkClick r:id="rId7" action="ppaction://hlinksldjump"/>
            <a:extLst>
              <a:ext uri="{FF2B5EF4-FFF2-40B4-BE49-F238E27FC236}">
                <a16:creationId xmlns:a16="http://schemas.microsoft.com/office/drawing/2014/main" id="{B74199B2-3B4D-5DAF-758D-BBB21224227F}"/>
              </a:ext>
            </a:extLst>
          </p:cNvPr>
          <p:cNvSpPr/>
          <p:nvPr/>
        </p:nvSpPr>
        <p:spPr>
          <a:xfrm>
            <a:off x="9855691" y="6145791"/>
            <a:ext cx="2018563" cy="41379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8">
                  <a:extLst>
                    <a:ext uri="{A12FA001-AC4F-418D-AE19-62706E023703}">
                      <ahyp:hlinkClr xmlns:ahyp="http://schemas.microsoft.com/office/drawing/2018/hyperlinkcolor" val="tx"/>
                    </a:ext>
                  </a:extLst>
                </a:hlinkClick>
              </a:rPr>
              <a:t>Pupil invitation leaflets</a:t>
            </a:r>
          </a:p>
        </p:txBody>
      </p:sp>
      <p:sp>
        <p:nvSpPr>
          <p:cNvPr id="4" name="Rectangle 3">
            <a:hlinkClick r:id="rId7" action="ppaction://hlinksldjump"/>
            <a:extLst>
              <a:ext uri="{FF2B5EF4-FFF2-40B4-BE49-F238E27FC236}">
                <a16:creationId xmlns:a16="http://schemas.microsoft.com/office/drawing/2014/main" id="{D419CD24-939F-8CAC-6B88-DFBED1E05E6F}"/>
              </a:ext>
            </a:extLst>
          </p:cNvPr>
          <p:cNvSpPr/>
          <p:nvPr/>
        </p:nvSpPr>
        <p:spPr>
          <a:xfrm>
            <a:off x="7351599" y="6139178"/>
            <a:ext cx="2018563" cy="41379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8">
                  <a:extLst>
                    <a:ext uri="{A12FA001-AC4F-418D-AE19-62706E023703}">
                      <ahyp:hlinkClr xmlns:ahyp="http://schemas.microsoft.com/office/drawing/2018/hyperlinkcolor" val="tx"/>
                    </a:ext>
                  </a:extLst>
                </a:hlinkClick>
              </a:rPr>
              <a:t>Parent invitation letter</a:t>
            </a:r>
          </a:p>
        </p:txBody>
      </p:sp>
      <p:sp>
        <p:nvSpPr>
          <p:cNvPr id="5" name="Rectangle 4">
            <a:hlinkClick r:id="rId7" action="ppaction://hlinksldjump"/>
            <a:extLst>
              <a:ext uri="{FF2B5EF4-FFF2-40B4-BE49-F238E27FC236}">
                <a16:creationId xmlns:a16="http://schemas.microsoft.com/office/drawing/2014/main" id="{8518856E-2804-EC16-D26B-367E2AAD0CD9}"/>
              </a:ext>
            </a:extLst>
          </p:cNvPr>
          <p:cNvSpPr/>
          <p:nvPr/>
        </p:nvSpPr>
        <p:spPr>
          <a:xfrm>
            <a:off x="4840402" y="6156414"/>
            <a:ext cx="2018563" cy="41379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8">
                  <a:extLst>
                    <a:ext uri="{A12FA001-AC4F-418D-AE19-62706E023703}">
                      <ahyp:hlinkClr xmlns:ahyp="http://schemas.microsoft.com/office/drawing/2018/hyperlinkcolor" val="tx"/>
                    </a:ext>
                  </a:extLst>
                </a:hlinkClick>
              </a:rPr>
              <a:t>Consent forms</a:t>
            </a:r>
          </a:p>
        </p:txBody>
      </p:sp>
      <p:pic>
        <p:nvPicPr>
          <p:cNvPr id="6" name="Picture 5" descr="A logo for a university&#10;&#10;AI-generated content may be incorrect.">
            <a:extLst>
              <a:ext uri="{FF2B5EF4-FFF2-40B4-BE49-F238E27FC236}">
                <a16:creationId xmlns:a16="http://schemas.microsoft.com/office/drawing/2014/main" id="{E267EF4B-E268-36C1-976B-F8435E41E34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85270" y="36777"/>
            <a:ext cx="908050" cy="1062990"/>
          </a:xfrm>
          <a:prstGeom prst="rect">
            <a:avLst/>
          </a:prstGeom>
        </p:spPr>
      </p:pic>
      <p:pic>
        <p:nvPicPr>
          <p:cNvPr id="8" name="Picture 7">
            <a:extLst>
              <a:ext uri="{FF2B5EF4-FFF2-40B4-BE49-F238E27FC236}">
                <a16:creationId xmlns:a16="http://schemas.microsoft.com/office/drawing/2014/main" id="{0990CD99-ADCD-13BB-D295-CAB1DF645F2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spTree>
    <p:extLst>
      <p:ext uri="{BB962C8B-B14F-4D97-AF65-F5344CB8AC3E}">
        <p14:creationId xmlns:p14="http://schemas.microsoft.com/office/powerpoint/2010/main" val="2607542395"/>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2EAF9-4E66-1CF0-4F57-6171A52A8C68}"/>
            </a:ext>
          </a:extLst>
        </p:cNvPr>
        <p:cNvGrpSpPr/>
        <p:nvPr/>
      </p:nvGrpSpPr>
      <p:grpSpPr>
        <a:xfrm>
          <a:off x="0" y="0"/>
          <a:ext cx="0" cy="0"/>
          <a:chOff x="0" y="0"/>
          <a:chExt cx="0" cy="0"/>
        </a:xfrm>
      </p:grpSpPr>
      <p:sp>
        <p:nvSpPr>
          <p:cNvPr id="19" name="TextBox 18">
            <a:extLst>
              <a:ext uri="{FF2B5EF4-FFF2-40B4-BE49-F238E27FC236}">
                <a16:creationId xmlns:a16="http://schemas.microsoft.com/office/drawing/2014/main" id="{9BAE3497-2611-1481-D9B0-9C97BEE90DDD}"/>
              </a:ext>
            </a:extLst>
          </p:cNvPr>
          <p:cNvSpPr txBox="1"/>
          <p:nvPr/>
        </p:nvSpPr>
        <p:spPr>
          <a:xfrm>
            <a:off x="392723" y="1430837"/>
            <a:ext cx="11246572" cy="3526276"/>
          </a:xfrm>
          <a:prstGeom prst="rect">
            <a:avLst/>
          </a:prstGeom>
          <a:noFill/>
        </p:spPr>
        <p:txBody>
          <a:bodyPr wrap="square" lIns="0" tIns="0" rIns="0" bIns="0" numCol="1" spcCol="180000" rtlCol="0">
            <a:noAutofit/>
          </a:bodyPr>
          <a:lstStyle/>
          <a:p>
            <a:pPr marL="457200" indent="-457200" defTabSz="609585">
              <a:spcBef>
                <a:spcPts val="1400"/>
              </a:spcBef>
              <a:buFont typeface="+mj-lt"/>
              <a:buAutoNum type="arabicPeriod"/>
            </a:pPr>
            <a:r>
              <a:rPr lang="en-GB" sz="2100" b="1" dirty="0">
                <a:solidFill>
                  <a:schemeClr val="accent6"/>
                </a:solidFill>
                <a:latin typeface="Poppins" panose="00000500000000000000" pitchFamily="2" charset="0"/>
                <a:cs typeface="Poppins" panose="00000500000000000000" pitchFamily="2" charset="0"/>
              </a:rPr>
              <a:t>Year groups 1-6</a:t>
            </a:r>
          </a:p>
          <a:p>
            <a:pPr marL="914400" lvl="1" indent="-457200" defTabSz="609585">
              <a:spcBef>
                <a:spcPts val="1400"/>
              </a:spcBef>
              <a:buFont typeface="+mj-lt"/>
              <a:buAutoNum type="alphaLcParenR"/>
            </a:pPr>
            <a:r>
              <a:rPr lang="en-GB" sz="2100" dirty="0">
                <a:solidFill>
                  <a:srgbClr val="000000"/>
                </a:solidFill>
                <a:latin typeface="Poppins Light" pitchFamily="2" charset="77"/>
                <a:cs typeface="Poppins Light" pitchFamily="2" charset="77"/>
              </a:rPr>
              <a:t>Please distribute the parent invitation letters and Y1-2 or Y3-6 invitation leaflet (depending on year groups selected)</a:t>
            </a:r>
          </a:p>
          <a:p>
            <a:pPr marL="914400" lvl="1" indent="-457200" defTabSz="609585">
              <a:spcBef>
                <a:spcPts val="1400"/>
              </a:spcBef>
              <a:buFont typeface="+mj-lt"/>
              <a:buAutoNum type="alphaLcParenR"/>
            </a:pPr>
            <a:r>
              <a:rPr lang="en-GB" sz="2100" dirty="0">
                <a:solidFill>
                  <a:srgbClr val="000000"/>
                </a:solidFill>
                <a:latin typeface="Poppins Light" pitchFamily="2" charset="77"/>
                <a:cs typeface="Poppins Light" pitchFamily="2" charset="77"/>
              </a:rPr>
              <a:t>Parents of year 1-2 pupils, will also need to be sent the online survey letter </a:t>
            </a:r>
          </a:p>
          <a:p>
            <a:pPr marL="914400" lvl="1" indent="-457200" defTabSz="609585">
              <a:spcBef>
                <a:spcPts val="1400"/>
              </a:spcBef>
              <a:buFont typeface="+mj-lt"/>
              <a:buAutoNum type="alphaLcParenR"/>
            </a:pPr>
            <a:r>
              <a:rPr lang="en-GB" sz="2100" dirty="0">
                <a:solidFill>
                  <a:srgbClr val="000000"/>
                </a:solidFill>
                <a:latin typeface="Poppins Light" pitchFamily="2" charset="77"/>
                <a:cs typeface="Poppins Light" pitchFamily="2" charset="77"/>
              </a:rPr>
              <a:t>There is </a:t>
            </a:r>
            <a:r>
              <a:rPr lang="en-GB" sz="2100" b="1" dirty="0">
                <a:solidFill>
                  <a:schemeClr val="accent6"/>
                </a:solidFill>
                <a:latin typeface="Poppins" panose="00000500000000000000" pitchFamily="2" charset="0"/>
                <a:cs typeface="Poppins" panose="00000500000000000000" pitchFamily="2" charset="0"/>
              </a:rPr>
              <a:t>one consent form</a:t>
            </a:r>
            <a:r>
              <a:rPr lang="en-GB" sz="2100" dirty="0">
                <a:solidFill>
                  <a:srgbClr val="000000"/>
                </a:solidFill>
                <a:latin typeface="Poppins Light" pitchFamily="2" charset="77"/>
                <a:cs typeface="Poppins Light" pitchFamily="2" charset="77"/>
              </a:rPr>
              <a:t>, which parents need to fill in with their child (</a:t>
            </a:r>
            <a:r>
              <a:rPr lang="en-GB" sz="2100" b="1" dirty="0">
                <a:solidFill>
                  <a:schemeClr val="accent6"/>
                </a:solidFill>
                <a:latin typeface="Poppins" panose="00000500000000000000" pitchFamily="2" charset="0"/>
                <a:cs typeface="Poppins" panose="00000500000000000000" pitchFamily="2" charset="0"/>
              </a:rPr>
              <a:t>both parent and child need to consent</a:t>
            </a:r>
            <a:r>
              <a:rPr lang="en-GB" sz="2100" dirty="0">
                <a:solidFill>
                  <a:srgbClr val="000000"/>
                </a:solidFill>
                <a:latin typeface="Poppins Light" pitchFamily="2" charset="77"/>
                <a:cs typeface="Poppins Light" pitchFamily="2" charset="77"/>
              </a:rPr>
              <a:t>)</a:t>
            </a:r>
          </a:p>
          <a:p>
            <a:pPr marL="457200" indent="-457200" defTabSz="609585">
              <a:spcBef>
                <a:spcPts val="1400"/>
              </a:spcBef>
              <a:buFont typeface="+mj-lt"/>
              <a:buAutoNum type="arabicPeriod"/>
            </a:pPr>
            <a:r>
              <a:rPr lang="en-GB" sz="2100" b="1" dirty="0">
                <a:solidFill>
                  <a:schemeClr val="accent6"/>
                </a:solidFill>
                <a:latin typeface="Poppins" panose="00000500000000000000" pitchFamily="2" charset="0"/>
                <a:cs typeface="Poppins" panose="00000500000000000000" pitchFamily="2" charset="0"/>
              </a:rPr>
              <a:t>Year groups 7-11</a:t>
            </a:r>
          </a:p>
          <a:p>
            <a:pPr marL="914400" lvl="1" indent="-457200" defTabSz="609585">
              <a:spcBef>
                <a:spcPts val="1400"/>
              </a:spcBef>
              <a:buFont typeface="+mj-lt"/>
              <a:buAutoNum type="alphaLcParenR"/>
            </a:pPr>
            <a:r>
              <a:rPr lang="en-GB" sz="2100" dirty="0">
                <a:solidFill>
                  <a:srgbClr val="000000"/>
                </a:solidFill>
                <a:latin typeface="Poppins Light" pitchFamily="2" charset="77"/>
                <a:cs typeface="Poppins Light" pitchFamily="2" charset="77"/>
              </a:rPr>
              <a:t>Please distribute the parent invitation letter and Y7-11 invitation leaflet</a:t>
            </a:r>
          </a:p>
          <a:p>
            <a:pPr marL="914400" lvl="1" indent="-457200" defTabSz="609585">
              <a:spcBef>
                <a:spcPts val="1400"/>
              </a:spcBef>
              <a:buFont typeface="+mj-lt"/>
              <a:buAutoNum type="alphaLcParenR"/>
            </a:pPr>
            <a:r>
              <a:rPr lang="en-GB" sz="2100" dirty="0">
                <a:solidFill>
                  <a:srgbClr val="000000"/>
                </a:solidFill>
                <a:latin typeface="Poppins Light" pitchFamily="2" charset="77"/>
                <a:cs typeface="Poppins Light" pitchFamily="2" charset="77"/>
              </a:rPr>
              <a:t>There is </a:t>
            </a:r>
            <a:r>
              <a:rPr lang="en-GB" sz="2100" b="1" dirty="0">
                <a:solidFill>
                  <a:schemeClr val="accent6"/>
                </a:solidFill>
                <a:latin typeface="Poppins" panose="00000500000000000000" pitchFamily="2" charset="0"/>
                <a:cs typeface="Poppins" panose="00000500000000000000" pitchFamily="2" charset="0"/>
              </a:rPr>
              <a:t>one consent form</a:t>
            </a:r>
            <a:r>
              <a:rPr lang="en-GB" sz="2100" dirty="0">
                <a:solidFill>
                  <a:srgbClr val="000000"/>
                </a:solidFill>
                <a:latin typeface="Poppins Light" pitchFamily="2" charset="77"/>
                <a:cs typeface="Poppins Light" pitchFamily="2" charset="77"/>
              </a:rPr>
              <a:t>, which parents need to fill in with their child (</a:t>
            </a:r>
            <a:r>
              <a:rPr lang="en-GB" sz="2100" b="1" dirty="0">
                <a:solidFill>
                  <a:schemeClr val="accent6"/>
                </a:solidFill>
                <a:latin typeface="Poppins" panose="00000500000000000000" pitchFamily="2" charset="0"/>
                <a:cs typeface="Poppins" panose="00000500000000000000" pitchFamily="2" charset="0"/>
              </a:rPr>
              <a:t>both parent and child need to consent</a:t>
            </a:r>
            <a:r>
              <a:rPr lang="en-GB" sz="2100" dirty="0">
                <a:solidFill>
                  <a:srgbClr val="000000"/>
                </a:solidFill>
                <a:latin typeface="Poppins Light" pitchFamily="2" charset="77"/>
                <a:cs typeface="Poppins Light" pitchFamily="2" charset="77"/>
              </a:rPr>
              <a:t>)</a:t>
            </a:r>
          </a:p>
          <a:p>
            <a:pPr marL="914400" lvl="1" indent="-457200" defTabSz="609585">
              <a:spcBef>
                <a:spcPts val="1400"/>
              </a:spcBef>
              <a:buFont typeface="+mj-lt"/>
              <a:buAutoNum type="alphaLcParenR"/>
            </a:pPr>
            <a:r>
              <a:rPr lang="en-GB" sz="2100" b="1" dirty="0">
                <a:solidFill>
                  <a:schemeClr val="accent6"/>
                </a:solidFill>
                <a:latin typeface="Poppins" panose="00000500000000000000" pitchFamily="2" charset="0"/>
                <a:cs typeface="Poppins" panose="00000500000000000000" pitchFamily="2" charset="0"/>
              </a:rPr>
              <a:t>Both parent and pupil need to sign the consent form</a:t>
            </a:r>
            <a:r>
              <a:rPr lang="en-GB" sz="2100" dirty="0">
                <a:solidFill>
                  <a:srgbClr val="000000"/>
                </a:solidFill>
                <a:latin typeface="Poppins Light" pitchFamily="2" charset="77"/>
                <a:cs typeface="Poppins Light" pitchFamily="2" charset="77"/>
              </a:rPr>
              <a:t>, for the child to take part</a:t>
            </a:r>
          </a:p>
          <a:p>
            <a:pPr marL="914400" lvl="1" indent="-457200" defTabSz="609585">
              <a:spcBef>
                <a:spcPts val="1400"/>
              </a:spcBef>
              <a:buFont typeface="+mj-lt"/>
              <a:buAutoNum type="alphaLcParenR"/>
            </a:pPr>
            <a:endParaRPr lang="en-GB" sz="2100" dirty="0">
              <a:solidFill>
                <a:srgbClr val="000000"/>
              </a:solidFill>
              <a:latin typeface="Poppins Light" pitchFamily="2" charset="77"/>
              <a:cs typeface="Poppins Light" pitchFamily="2" charset="77"/>
            </a:endParaRPr>
          </a:p>
          <a:p>
            <a:pPr marL="914400" lvl="1" indent="-457200" defTabSz="609585">
              <a:spcBef>
                <a:spcPts val="1400"/>
              </a:spcBef>
              <a:buFont typeface="+mj-lt"/>
              <a:buAutoNum type="alphaLcParenR"/>
            </a:pPr>
            <a:endParaRPr lang="en-GB" sz="2200" dirty="0">
              <a:solidFill>
                <a:srgbClr val="000000"/>
              </a:solidFill>
              <a:latin typeface="Poppins Light" pitchFamily="2" charset="77"/>
              <a:cs typeface="Poppins Light" pitchFamily="2" charset="77"/>
            </a:endParaRPr>
          </a:p>
        </p:txBody>
      </p:sp>
      <p:grpSp>
        <p:nvGrpSpPr>
          <p:cNvPr id="31" name="Group 30">
            <a:extLst>
              <a:ext uri="{FF2B5EF4-FFF2-40B4-BE49-F238E27FC236}">
                <a16:creationId xmlns:a16="http://schemas.microsoft.com/office/drawing/2014/main" id="{BCE2D3B9-C430-27C0-725E-81926E9E746B}"/>
              </a:ext>
            </a:extLst>
          </p:cNvPr>
          <p:cNvGrpSpPr/>
          <p:nvPr/>
        </p:nvGrpSpPr>
        <p:grpSpPr>
          <a:xfrm>
            <a:off x="735183" y="223870"/>
            <a:ext cx="5127975" cy="1102995"/>
            <a:chOff x="4960800" y="1043358"/>
            <a:chExt cx="5127975" cy="1102995"/>
          </a:xfrm>
        </p:grpSpPr>
        <p:sp>
          <p:nvSpPr>
            <p:cNvPr id="32" name="Trapezoid 31">
              <a:extLst>
                <a:ext uri="{FF2B5EF4-FFF2-40B4-BE49-F238E27FC236}">
                  <a16:creationId xmlns:a16="http://schemas.microsoft.com/office/drawing/2014/main" id="{145C0C20-AA8F-5AF7-CC0A-02254F4E6BA8}"/>
                </a:ext>
              </a:extLst>
            </p:cNvPr>
            <p:cNvSpPr/>
            <p:nvPr/>
          </p:nvSpPr>
          <p:spPr>
            <a:xfrm rot="16200000">
              <a:off x="7139057" y="-803364"/>
              <a:ext cx="1102995" cy="4796440"/>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AA345AFA-7D6C-8B80-ECDB-E05DE26A66D2}"/>
                </a:ext>
              </a:extLst>
            </p:cNvPr>
            <p:cNvSpPr/>
            <p:nvPr/>
          </p:nvSpPr>
          <p:spPr>
            <a:xfrm>
              <a:off x="4960800" y="1081459"/>
              <a:ext cx="991904" cy="99190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Poppins Black" pitchFamily="2" charset="77"/>
                  <a:cs typeface="Poppins Black" pitchFamily="2" charset="77"/>
                </a:rPr>
                <a:t>3</a:t>
              </a:r>
            </a:p>
          </p:txBody>
        </p:sp>
        <p:sp>
          <p:nvSpPr>
            <p:cNvPr id="34" name="Rectangle 33">
              <a:extLst>
                <a:ext uri="{FF2B5EF4-FFF2-40B4-BE49-F238E27FC236}">
                  <a16:creationId xmlns:a16="http://schemas.microsoft.com/office/drawing/2014/main" id="{E1D3B73F-8485-E4C8-3C95-6D646CA9E566}"/>
                </a:ext>
              </a:extLst>
            </p:cNvPr>
            <p:cNvSpPr/>
            <p:nvPr/>
          </p:nvSpPr>
          <p:spPr>
            <a:xfrm>
              <a:off x="5952704" y="1379412"/>
              <a:ext cx="4136069" cy="430887"/>
            </a:xfrm>
            <a:prstGeom prst="rect">
              <a:avLst/>
            </a:prstGeom>
          </p:spPr>
          <p:txBody>
            <a:bodyPr wrap="none">
              <a:spAutoFit/>
            </a:bodyPr>
            <a:lstStyle/>
            <a:p>
              <a:pPr algn="ctr"/>
              <a:r>
                <a:rPr lang="en-US" sz="2200" b="1" i="1" dirty="0">
                  <a:latin typeface="Poppins SemiBold" pitchFamily="2" charset="77"/>
                  <a:cs typeface="Poppins SemiBold" pitchFamily="2" charset="77"/>
                </a:rPr>
                <a:t>Contact parents and pupils</a:t>
              </a:r>
            </a:p>
          </p:txBody>
        </p:sp>
      </p:grpSp>
      <p:pic>
        <p:nvPicPr>
          <p:cNvPr id="39" name="Graphic 38">
            <a:extLst>
              <a:ext uri="{FF2B5EF4-FFF2-40B4-BE49-F238E27FC236}">
                <a16:creationId xmlns:a16="http://schemas.microsoft.com/office/drawing/2014/main" id="{FD4E9ABF-377E-CBDF-EA17-79AB08BF6DC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944746" y="319001"/>
            <a:ext cx="1221197" cy="373145"/>
          </a:xfrm>
          <a:prstGeom prst="rect">
            <a:avLst/>
          </a:prstGeom>
        </p:spPr>
      </p:pic>
      <p:pic>
        <p:nvPicPr>
          <p:cNvPr id="15" name="Graphic 14" descr="Home">
            <a:hlinkClick r:id="rId3" action="ppaction://hlinksldjump"/>
            <a:extLst>
              <a:ext uri="{FF2B5EF4-FFF2-40B4-BE49-F238E27FC236}">
                <a16:creationId xmlns:a16="http://schemas.microsoft.com/office/drawing/2014/main" id="{0BCBD82A-74FB-F951-0CDE-03713E83A06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99154" y="223870"/>
            <a:ext cx="493820" cy="493820"/>
          </a:xfrm>
          <a:prstGeom prst="rect">
            <a:avLst/>
          </a:prstGeom>
        </p:spPr>
      </p:pic>
      <p:pic>
        <p:nvPicPr>
          <p:cNvPr id="2" name="Graphic 1" descr="Document with solid fill">
            <a:extLst>
              <a:ext uri="{FF2B5EF4-FFF2-40B4-BE49-F238E27FC236}">
                <a16:creationId xmlns:a16="http://schemas.microsoft.com/office/drawing/2014/main" id="{BEEABCE7-1E31-2A4F-468F-F7B56967B7C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52368" y="199104"/>
            <a:ext cx="1152525" cy="1152525"/>
          </a:xfrm>
          <a:prstGeom prst="rect">
            <a:avLst/>
          </a:prstGeom>
        </p:spPr>
      </p:pic>
      <p:pic>
        <p:nvPicPr>
          <p:cNvPr id="6" name="Picture 5" descr="A logo for a university&#10;&#10;AI-generated content may be incorrect.">
            <a:extLst>
              <a:ext uri="{FF2B5EF4-FFF2-40B4-BE49-F238E27FC236}">
                <a16:creationId xmlns:a16="http://schemas.microsoft.com/office/drawing/2014/main" id="{4E20CCC2-3C7C-014F-EB47-A8B56EB9F6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85270" y="36777"/>
            <a:ext cx="908050" cy="1062990"/>
          </a:xfrm>
          <a:prstGeom prst="rect">
            <a:avLst/>
          </a:prstGeom>
        </p:spPr>
      </p:pic>
      <p:pic>
        <p:nvPicPr>
          <p:cNvPr id="7" name="Picture 6">
            <a:extLst>
              <a:ext uri="{FF2B5EF4-FFF2-40B4-BE49-F238E27FC236}">
                <a16:creationId xmlns:a16="http://schemas.microsoft.com/office/drawing/2014/main" id="{B525BBF9-6578-AF9F-F368-BDE9E92BB39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spTree>
    <p:extLst>
      <p:ext uri="{BB962C8B-B14F-4D97-AF65-F5344CB8AC3E}">
        <p14:creationId xmlns:p14="http://schemas.microsoft.com/office/powerpoint/2010/main" val="758775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4806E-B72F-051E-4D32-7C01AEE029B9}"/>
            </a:ext>
          </a:extLst>
        </p:cNvPr>
        <p:cNvGrpSpPr/>
        <p:nvPr/>
      </p:nvGrpSpPr>
      <p:grpSpPr>
        <a:xfrm>
          <a:off x="0" y="0"/>
          <a:ext cx="0" cy="0"/>
          <a:chOff x="0" y="0"/>
          <a:chExt cx="0" cy="0"/>
        </a:xfrm>
      </p:grpSpPr>
      <p:grpSp>
        <p:nvGrpSpPr>
          <p:cNvPr id="29" name="Group 28">
            <a:extLst>
              <a:ext uri="{FF2B5EF4-FFF2-40B4-BE49-F238E27FC236}">
                <a16:creationId xmlns:a16="http://schemas.microsoft.com/office/drawing/2014/main" id="{58C3C58B-C2EC-E370-E9FB-8878A443B094}"/>
              </a:ext>
            </a:extLst>
          </p:cNvPr>
          <p:cNvGrpSpPr/>
          <p:nvPr/>
        </p:nvGrpSpPr>
        <p:grpSpPr>
          <a:xfrm>
            <a:off x="626347" y="364374"/>
            <a:ext cx="4381592" cy="901714"/>
            <a:chOff x="4960800" y="1043353"/>
            <a:chExt cx="4381592" cy="1102995"/>
          </a:xfrm>
        </p:grpSpPr>
        <p:sp>
          <p:nvSpPr>
            <p:cNvPr id="30" name="Trapezoid 29">
              <a:extLst>
                <a:ext uri="{FF2B5EF4-FFF2-40B4-BE49-F238E27FC236}">
                  <a16:creationId xmlns:a16="http://schemas.microsoft.com/office/drawing/2014/main" id="{A71E2FBA-DBC9-48A8-5336-B596A35359F1}"/>
                </a:ext>
              </a:extLst>
            </p:cNvPr>
            <p:cNvSpPr/>
            <p:nvPr/>
          </p:nvSpPr>
          <p:spPr>
            <a:xfrm rot="16200000">
              <a:off x="6795684" y="-400360"/>
              <a:ext cx="1102995" cy="3990421"/>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C462ADB7-A92E-FB57-C68A-8514125F0FB0}"/>
                </a:ext>
              </a:extLst>
            </p:cNvPr>
            <p:cNvSpPr/>
            <p:nvPr/>
          </p:nvSpPr>
          <p:spPr>
            <a:xfrm>
              <a:off x="4960800" y="1081459"/>
              <a:ext cx="991904" cy="9919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Poppins Black" pitchFamily="2" charset="77"/>
                  <a:cs typeface="Poppins Black" pitchFamily="2" charset="77"/>
                </a:rPr>
                <a:t>4</a:t>
              </a:r>
            </a:p>
          </p:txBody>
        </p:sp>
        <p:sp>
          <p:nvSpPr>
            <p:cNvPr id="32" name="Rectangle 31">
              <a:extLst>
                <a:ext uri="{FF2B5EF4-FFF2-40B4-BE49-F238E27FC236}">
                  <a16:creationId xmlns:a16="http://schemas.microsoft.com/office/drawing/2014/main" id="{05622EB3-75A2-7411-8A71-63C1DE0656C2}"/>
                </a:ext>
              </a:extLst>
            </p:cNvPr>
            <p:cNvSpPr/>
            <p:nvPr/>
          </p:nvSpPr>
          <p:spPr>
            <a:xfrm>
              <a:off x="5936323" y="1331314"/>
              <a:ext cx="3191900" cy="527070"/>
            </a:xfrm>
            <a:prstGeom prst="rect">
              <a:avLst/>
            </a:prstGeom>
          </p:spPr>
          <p:txBody>
            <a:bodyPr wrap="none">
              <a:spAutoFit/>
            </a:bodyPr>
            <a:lstStyle/>
            <a:p>
              <a:pPr algn="ctr"/>
              <a:r>
                <a:rPr lang="en-US" sz="2200" b="1" i="1" dirty="0">
                  <a:latin typeface="Poppins SemiBold" pitchFamily="2" charset="77"/>
                  <a:cs typeface="Poppins SemiBold" pitchFamily="2" charset="77"/>
                </a:rPr>
                <a:t>Receiving the Genies</a:t>
              </a:r>
            </a:p>
          </p:txBody>
        </p:sp>
      </p:grpSp>
      <p:pic>
        <p:nvPicPr>
          <p:cNvPr id="33" name="Graphic 32">
            <a:extLst>
              <a:ext uri="{FF2B5EF4-FFF2-40B4-BE49-F238E27FC236}">
                <a16:creationId xmlns:a16="http://schemas.microsoft.com/office/drawing/2014/main" id="{64018010-7145-BB9F-173C-216EFD62225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07117" y="442090"/>
            <a:ext cx="1221197" cy="373145"/>
          </a:xfrm>
          <a:prstGeom prst="rect">
            <a:avLst/>
          </a:prstGeom>
        </p:spPr>
      </p:pic>
      <p:pic>
        <p:nvPicPr>
          <p:cNvPr id="12" name="Graphic 11" descr="Home">
            <a:hlinkClick r:id="" action="ppaction://noaction"/>
            <a:extLst>
              <a:ext uri="{FF2B5EF4-FFF2-40B4-BE49-F238E27FC236}">
                <a16:creationId xmlns:a16="http://schemas.microsoft.com/office/drawing/2014/main" id="{91099AFC-2202-1FC8-38F8-DA0A0E51A63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43208" y="366038"/>
            <a:ext cx="493820" cy="493820"/>
          </a:xfrm>
          <a:prstGeom prst="rect">
            <a:avLst/>
          </a:prstGeom>
        </p:spPr>
      </p:pic>
      <p:grpSp>
        <p:nvGrpSpPr>
          <p:cNvPr id="4" name="Group 3">
            <a:extLst>
              <a:ext uri="{FF2B5EF4-FFF2-40B4-BE49-F238E27FC236}">
                <a16:creationId xmlns:a16="http://schemas.microsoft.com/office/drawing/2014/main" id="{D74D12D9-665A-95A9-A793-026141259FD8}"/>
              </a:ext>
            </a:extLst>
          </p:cNvPr>
          <p:cNvGrpSpPr/>
          <p:nvPr/>
        </p:nvGrpSpPr>
        <p:grpSpPr>
          <a:xfrm>
            <a:off x="5007940" y="402452"/>
            <a:ext cx="914400" cy="914400"/>
            <a:chOff x="4332786" y="389184"/>
            <a:chExt cx="914400" cy="914400"/>
          </a:xfrm>
        </p:grpSpPr>
        <p:pic>
          <p:nvPicPr>
            <p:cNvPr id="5" name="Graphic 4" descr="Watch with solid fill">
              <a:extLst>
                <a:ext uri="{FF2B5EF4-FFF2-40B4-BE49-F238E27FC236}">
                  <a16:creationId xmlns:a16="http://schemas.microsoft.com/office/drawing/2014/main" id="{E448BE08-3215-DB1B-C4D6-D252DA5084F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32786" y="389184"/>
              <a:ext cx="914400" cy="914400"/>
            </a:xfrm>
            <a:prstGeom prst="rect">
              <a:avLst/>
            </a:prstGeom>
          </p:spPr>
        </p:pic>
        <p:sp>
          <p:nvSpPr>
            <p:cNvPr id="6" name="Oval 5">
              <a:extLst>
                <a:ext uri="{FF2B5EF4-FFF2-40B4-BE49-F238E27FC236}">
                  <a16:creationId xmlns:a16="http://schemas.microsoft.com/office/drawing/2014/main" id="{C2EC0E6D-81BC-A338-F6BC-144D572812ED}"/>
                </a:ext>
              </a:extLst>
            </p:cNvPr>
            <p:cNvSpPr/>
            <p:nvPr/>
          </p:nvSpPr>
          <p:spPr>
            <a:xfrm>
              <a:off x="4586564" y="612948"/>
              <a:ext cx="490533" cy="467743"/>
            </a:xfrm>
            <a:prstGeom prst="ellipse">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1" name="Picture 10">
            <a:extLst>
              <a:ext uri="{FF2B5EF4-FFF2-40B4-BE49-F238E27FC236}">
                <a16:creationId xmlns:a16="http://schemas.microsoft.com/office/drawing/2014/main" id="{81A4FF76-EC7F-9324-14E7-CC529F2958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pic>
        <p:nvPicPr>
          <p:cNvPr id="14" name="Picture 13" descr="A logo for a university&#10;&#10;AI-generated content may be incorrect.">
            <a:extLst>
              <a:ext uri="{FF2B5EF4-FFF2-40B4-BE49-F238E27FC236}">
                <a16:creationId xmlns:a16="http://schemas.microsoft.com/office/drawing/2014/main" id="{CCC67E56-2615-77D8-611D-03CAD5FD944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34118" y="36777"/>
            <a:ext cx="859201" cy="1005806"/>
          </a:xfrm>
          <a:prstGeom prst="rect">
            <a:avLst/>
          </a:prstGeom>
        </p:spPr>
      </p:pic>
      <p:sp>
        <p:nvSpPr>
          <p:cNvPr id="9" name="Rectangle 8">
            <a:extLst>
              <a:ext uri="{FF2B5EF4-FFF2-40B4-BE49-F238E27FC236}">
                <a16:creationId xmlns:a16="http://schemas.microsoft.com/office/drawing/2014/main" id="{4A5B0E71-9B90-AADF-6587-9A68C2892394}"/>
              </a:ext>
            </a:extLst>
          </p:cNvPr>
          <p:cNvSpPr/>
          <p:nvPr/>
        </p:nvSpPr>
        <p:spPr>
          <a:xfrm>
            <a:off x="372985" y="1367616"/>
            <a:ext cx="8295153" cy="4771086"/>
          </a:xfrm>
          <a:prstGeom prst="rect">
            <a:avLst/>
          </a:prstGeom>
        </p:spPr>
        <p:txBody>
          <a:bodyPr/>
          <a:lstStyle/>
          <a:p>
            <a:pPr marL="342900" lvl="0" indent="-342900">
              <a:lnSpc>
                <a:spcPct val="100000"/>
              </a:lnSpc>
              <a:spcAft>
                <a:spcPts val="1200"/>
              </a:spcAft>
              <a:buFont typeface="+mj-lt"/>
              <a:buAutoNum type="arabicPeriod"/>
            </a:pPr>
            <a:endParaRPr lang="en-US" sz="2000" dirty="0">
              <a:latin typeface="Poppins Light" panose="00000400000000000000" pitchFamily="2" charset="0"/>
              <a:cs typeface="Poppins Light" panose="00000400000000000000" pitchFamily="2" charset="0"/>
            </a:endParaRPr>
          </a:p>
        </p:txBody>
      </p:sp>
      <p:sp>
        <p:nvSpPr>
          <p:cNvPr id="2" name="Rectangle 1">
            <a:extLst>
              <a:ext uri="{FF2B5EF4-FFF2-40B4-BE49-F238E27FC236}">
                <a16:creationId xmlns:a16="http://schemas.microsoft.com/office/drawing/2014/main" id="{75669F07-5008-B7B0-902C-7A3BC5C22067}"/>
              </a:ext>
            </a:extLst>
          </p:cNvPr>
          <p:cNvSpPr/>
          <p:nvPr/>
        </p:nvSpPr>
        <p:spPr>
          <a:xfrm>
            <a:off x="351967" y="1367616"/>
            <a:ext cx="11640007" cy="5124346"/>
          </a:xfrm>
          <a:prstGeom prst="rect">
            <a:avLst/>
          </a:prstGeom>
        </p:spPr>
        <p:txBody>
          <a:bodyPr/>
          <a:lstStyle/>
          <a:p>
            <a:pPr marL="342900" lvl="0" indent="-342900">
              <a:lnSpc>
                <a:spcPct val="100000"/>
              </a:lnSpc>
              <a:spcBef>
                <a:spcPts val="600"/>
              </a:spcBef>
              <a:spcAft>
                <a:spcPts val="600"/>
              </a:spcAft>
              <a:buFont typeface="+mj-lt"/>
              <a:buAutoNum type="arabicPeriod"/>
            </a:pPr>
            <a:r>
              <a:rPr lang="en-GB" dirty="0">
                <a:latin typeface="Poppins Light" panose="00000400000000000000" pitchFamily="2" charset="0"/>
                <a:cs typeface="Poppins Light" panose="00000400000000000000" pitchFamily="2" charset="0"/>
              </a:rPr>
              <a:t>You need to inform your Active Partnership </a:t>
            </a:r>
            <a:r>
              <a:rPr lang="en-GB" b="1" dirty="0">
                <a:solidFill>
                  <a:schemeClr val="accent4"/>
                </a:solidFill>
                <a:latin typeface="Poppins Light" panose="00000400000000000000" pitchFamily="2" charset="0"/>
                <a:cs typeface="Poppins Light" panose="00000400000000000000" pitchFamily="2" charset="0"/>
              </a:rPr>
              <a:t>how many pupils were invited </a:t>
            </a:r>
            <a:r>
              <a:rPr lang="en-GB" dirty="0">
                <a:latin typeface="Poppins Light" panose="00000400000000000000" pitchFamily="2" charset="0"/>
                <a:cs typeface="Poppins Light" panose="00000400000000000000" pitchFamily="2" charset="0"/>
              </a:rPr>
              <a:t>and </a:t>
            </a:r>
            <a:r>
              <a:rPr lang="en-GB" b="1" dirty="0">
                <a:solidFill>
                  <a:schemeClr val="accent4"/>
                </a:solidFill>
                <a:latin typeface="Poppins Light" panose="00000400000000000000" pitchFamily="2" charset="0"/>
                <a:cs typeface="Poppins Light" panose="00000400000000000000" pitchFamily="2" charset="0"/>
              </a:rPr>
              <a:t>how many pupils have consent</a:t>
            </a:r>
            <a:r>
              <a:rPr lang="en-GB" dirty="0">
                <a:latin typeface="Poppins Light" panose="00000400000000000000" pitchFamily="2" charset="0"/>
                <a:cs typeface="Poppins Light" panose="00000400000000000000" pitchFamily="2" charset="0"/>
              </a:rPr>
              <a:t> to take part (from both pupil and parent)</a:t>
            </a:r>
          </a:p>
          <a:p>
            <a:pPr marL="342900" lvl="0" indent="-342900">
              <a:lnSpc>
                <a:spcPct val="100000"/>
              </a:lnSpc>
              <a:spcBef>
                <a:spcPts val="600"/>
              </a:spcBef>
              <a:spcAft>
                <a:spcPts val="600"/>
              </a:spcAft>
              <a:buFont typeface="+mj-lt"/>
              <a:buAutoNum type="arabicPeriod"/>
            </a:pPr>
            <a:r>
              <a:rPr lang="en-GB" dirty="0">
                <a:latin typeface="Poppins Light" panose="00000400000000000000" pitchFamily="2" charset="0"/>
                <a:cs typeface="Poppins Light" panose="00000400000000000000" pitchFamily="2" charset="0"/>
              </a:rPr>
              <a:t>Ipsos will </a:t>
            </a:r>
            <a:r>
              <a:rPr lang="en-GB" b="1" dirty="0">
                <a:solidFill>
                  <a:schemeClr val="accent4"/>
                </a:solidFill>
                <a:latin typeface="Poppins Light" panose="00000400000000000000" pitchFamily="2" charset="0"/>
                <a:cs typeface="Poppins Light" panose="00000400000000000000" pitchFamily="2" charset="0"/>
              </a:rPr>
              <a:t>randomly select pupils </a:t>
            </a:r>
            <a:r>
              <a:rPr lang="en-GB" dirty="0">
                <a:latin typeface="Poppins Light" panose="00000400000000000000" pitchFamily="2" charset="0"/>
                <a:cs typeface="Poppins Light" panose="00000400000000000000" pitchFamily="2" charset="0"/>
              </a:rPr>
              <a:t>to wear Genies, from those who have consented (using an ID number to tell you which pupils)</a:t>
            </a:r>
          </a:p>
          <a:p>
            <a:pPr marL="342900" lvl="0" indent="-342900">
              <a:lnSpc>
                <a:spcPct val="100000"/>
              </a:lnSpc>
              <a:spcBef>
                <a:spcPts val="600"/>
              </a:spcBef>
              <a:spcAft>
                <a:spcPts val="600"/>
              </a:spcAft>
              <a:buFont typeface="+mj-lt"/>
              <a:buAutoNum type="arabicPeriod"/>
            </a:pPr>
            <a:r>
              <a:rPr lang="en-GB" dirty="0">
                <a:latin typeface="Poppins Light" panose="00000400000000000000" pitchFamily="2" charset="0"/>
                <a:cs typeface="Poppins Light" panose="00000400000000000000" pitchFamily="2" charset="0"/>
              </a:rPr>
              <a:t>You need to agree with your Active Partnership the participation dates for completing the online survey and wearing Genies</a:t>
            </a:r>
          </a:p>
          <a:p>
            <a:pPr marL="342900" lvl="0" indent="-342900">
              <a:lnSpc>
                <a:spcPct val="100000"/>
              </a:lnSpc>
              <a:spcBef>
                <a:spcPts val="600"/>
              </a:spcBef>
              <a:spcAft>
                <a:spcPts val="600"/>
              </a:spcAft>
              <a:buFont typeface="+mj-lt"/>
              <a:buAutoNum type="arabicPeriod"/>
            </a:pPr>
            <a:r>
              <a:rPr lang="en-GB" dirty="0">
                <a:latin typeface="Poppins Light" panose="00000400000000000000" pitchFamily="2" charset="0"/>
                <a:cs typeface="Poppins Light" panose="00000400000000000000" pitchFamily="2" charset="0"/>
              </a:rPr>
              <a:t>The agreed hand out date for Genies to pupils, should ideally be a Wednesday (or Thursday) to avoid courier delivery and collection dates falling on a weekend. It is very important that you hand out the devices on the day you have said you will (not earlier or later)</a:t>
            </a:r>
          </a:p>
          <a:p>
            <a:pPr marL="342900" lvl="0" indent="-342900">
              <a:lnSpc>
                <a:spcPct val="100000"/>
              </a:lnSpc>
              <a:spcBef>
                <a:spcPts val="600"/>
              </a:spcBef>
              <a:spcAft>
                <a:spcPts val="600"/>
              </a:spcAft>
              <a:buFont typeface="+mj-lt"/>
              <a:buAutoNum type="arabicPeriod"/>
            </a:pPr>
            <a:r>
              <a:rPr lang="en-GB" dirty="0">
                <a:latin typeface="Poppins Light" panose="00000400000000000000" pitchFamily="2" charset="0"/>
                <a:cs typeface="Poppins Light" panose="00000400000000000000" pitchFamily="2" charset="0"/>
              </a:rPr>
              <a:t>Provide your Active Partnership with teacher contact details and the school address for the Genies to be sent to</a:t>
            </a:r>
          </a:p>
          <a:p>
            <a:pPr marL="342900" lvl="0" indent="-342900">
              <a:lnSpc>
                <a:spcPct val="100000"/>
              </a:lnSpc>
              <a:spcBef>
                <a:spcPts val="600"/>
              </a:spcBef>
              <a:spcAft>
                <a:spcPts val="600"/>
              </a:spcAft>
              <a:buFont typeface="+mj-lt"/>
              <a:buAutoNum type="arabicPeriod"/>
            </a:pPr>
            <a:r>
              <a:rPr lang="en-GB" dirty="0">
                <a:latin typeface="Poppins Light" panose="00000400000000000000" pitchFamily="2" charset="0"/>
                <a:cs typeface="Poppins Light" panose="00000400000000000000" pitchFamily="2" charset="0"/>
              </a:rPr>
              <a:t>Genies will be sent to your school to arrive one day before you are due to distribute them to pupils, via courier</a:t>
            </a:r>
          </a:p>
          <a:p>
            <a:pPr marL="342900" lvl="0" indent="-342900">
              <a:lnSpc>
                <a:spcPct val="100000"/>
              </a:lnSpc>
              <a:spcBef>
                <a:spcPts val="600"/>
              </a:spcBef>
              <a:spcAft>
                <a:spcPts val="600"/>
              </a:spcAft>
              <a:buFont typeface="+mj-lt"/>
              <a:buAutoNum type="arabicPeriod"/>
            </a:pPr>
            <a:r>
              <a:rPr lang="en-GB" dirty="0">
                <a:latin typeface="Poppins Light" panose="00000400000000000000" pitchFamily="2" charset="0"/>
                <a:cs typeface="Poppins Light" panose="00000400000000000000" pitchFamily="2" charset="0"/>
              </a:rPr>
              <a:t>You will receive the Genies, a list of Genie device numbers, Genie information booklets to give to pupils, sweat bands and Tubi grip to wear with the Genie if needed, thank you certificates, feedback forms for you and the pupils, return postage information</a:t>
            </a:r>
            <a:endParaRPr lang="en-US" dirty="0">
              <a:latin typeface="Poppins Light" panose="00000400000000000000" pitchFamily="2" charset="0"/>
              <a:cs typeface="Poppins Light" panose="00000400000000000000" pitchFamily="2" charset="0"/>
            </a:endParaRPr>
          </a:p>
        </p:txBody>
      </p:sp>
    </p:spTree>
    <p:extLst>
      <p:ext uri="{BB962C8B-B14F-4D97-AF65-F5344CB8AC3E}">
        <p14:creationId xmlns:p14="http://schemas.microsoft.com/office/powerpoint/2010/main" val="2718590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A82E1-E051-50D9-4937-D000A2DB74D0}"/>
            </a:ext>
          </a:extLst>
        </p:cNvPr>
        <p:cNvGrpSpPr/>
        <p:nvPr/>
      </p:nvGrpSpPr>
      <p:grpSpPr>
        <a:xfrm>
          <a:off x="0" y="0"/>
          <a:ext cx="0" cy="0"/>
          <a:chOff x="0" y="0"/>
          <a:chExt cx="0" cy="0"/>
        </a:xfrm>
      </p:grpSpPr>
      <p:pic>
        <p:nvPicPr>
          <p:cNvPr id="33" name="Graphic 32">
            <a:extLst>
              <a:ext uri="{FF2B5EF4-FFF2-40B4-BE49-F238E27FC236}">
                <a16:creationId xmlns:a16="http://schemas.microsoft.com/office/drawing/2014/main" id="{DDA65C4A-C125-48AB-C21F-7825335ECF6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07117" y="442090"/>
            <a:ext cx="1221197" cy="373145"/>
          </a:xfrm>
          <a:prstGeom prst="rect">
            <a:avLst/>
          </a:prstGeom>
        </p:spPr>
      </p:pic>
      <p:pic>
        <p:nvPicPr>
          <p:cNvPr id="12" name="Graphic 11" descr="Home">
            <a:hlinkClick r:id="" action="ppaction://noaction"/>
            <a:extLst>
              <a:ext uri="{FF2B5EF4-FFF2-40B4-BE49-F238E27FC236}">
                <a16:creationId xmlns:a16="http://schemas.microsoft.com/office/drawing/2014/main" id="{A5392E31-288B-0F00-C4BC-195715B326E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43208" y="366038"/>
            <a:ext cx="493820" cy="493820"/>
          </a:xfrm>
          <a:prstGeom prst="rect">
            <a:avLst/>
          </a:prstGeom>
        </p:spPr>
      </p:pic>
      <p:grpSp>
        <p:nvGrpSpPr>
          <p:cNvPr id="4" name="Group 3">
            <a:extLst>
              <a:ext uri="{FF2B5EF4-FFF2-40B4-BE49-F238E27FC236}">
                <a16:creationId xmlns:a16="http://schemas.microsoft.com/office/drawing/2014/main" id="{34C99539-A3F0-F1B2-227D-F09591DD4104}"/>
              </a:ext>
            </a:extLst>
          </p:cNvPr>
          <p:cNvGrpSpPr/>
          <p:nvPr/>
        </p:nvGrpSpPr>
        <p:grpSpPr>
          <a:xfrm>
            <a:off x="4519100" y="372619"/>
            <a:ext cx="914400" cy="914400"/>
            <a:chOff x="4332786" y="389184"/>
            <a:chExt cx="914400" cy="914400"/>
          </a:xfrm>
        </p:grpSpPr>
        <p:pic>
          <p:nvPicPr>
            <p:cNvPr id="5" name="Graphic 4" descr="Watch with solid fill">
              <a:extLst>
                <a:ext uri="{FF2B5EF4-FFF2-40B4-BE49-F238E27FC236}">
                  <a16:creationId xmlns:a16="http://schemas.microsoft.com/office/drawing/2014/main" id="{6E83186E-C060-4646-40FB-435481EDCF6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32786" y="389184"/>
              <a:ext cx="914400" cy="914400"/>
            </a:xfrm>
            <a:prstGeom prst="rect">
              <a:avLst/>
            </a:prstGeom>
          </p:spPr>
        </p:pic>
        <p:sp>
          <p:nvSpPr>
            <p:cNvPr id="6" name="Oval 5">
              <a:extLst>
                <a:ext uri="{FF2B5EF4-FFF2-40B4-BE49-F238E27FC236}">
                  <a16:creationId xmlns:a16="http://schemas.microsoft.com/office/drawing/2014/main" id="{85912D19-5A3B-E1EC-FA87-E8F57AE9B756}"/>
                </a:ext>
              </a:extLst>
            </p:cNvPr>
            <p:cNvSpPr/>
            <p:nvPr/>
          </p:nvSpPr>
          <p:spPr>
            <a:xfrm>
              <a:off x="4586564" y="612948"/>
              <a:ext cx="490533" cy="467743"/>
            </a:xfrm>
            <a:prstGeom prst="ellipse">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 name="Group 7">
            <a:extLst>
              <a:ext uri="{FF2B5EF4-FFF2-40B4-BE49-F238E27FC236}">
                <a16:creationId xmlns:a16="http://schemas.microsoft.com/office/drawing/2014/main" id="{328BAC8D-D4D2-5A7E-90AE-6EE9A83AEC8F}"/>
              </a:ext>
            </a:extLst>
          </p:cNvPr>
          <p:cNvGrpSpPr/>
          <p:nvPr/>
        </p:nvGrpSpPr>
        <p:grpSpPr>
          <a:xfrm>
            <a:off x="408431" y="6198407"/>
            <a:ext cx="4398373" cy="616102"/>
            <a:chOff x="776657" y="6108493"/>
            <a:chExt cx="4398373" cy="616102"/>
          </a:xfrm>
        </p:grpSpPr>
        <p:grpSp>
          <p:nvGrpSpPr>
            <p:cNvPr id="17" name="Group 16">
              <a:extLst>
                <a:ext uri="{FF2B5EF4-FFF2-40B4-BE49-F238E27FC236}">
                  <a16:creationId xmlns:a16="http://schemas.microsoft.com/office/drawing/2014/main" id="{2537D52A-B4D6-9470-9A2C-62C303110898}"/>
                </a:ext>
              </a:extLst>
            </p:cNvPr>
            <p:cNvGrpSpPr/>
            <p:nvPr/>
          </p:nvGrpSpPr>
          <p:grpSpPr>
            <a:xfrm>
              <a:off x="776657" y="6109721"/>
              <a:ext cx="3929019" cy="523220"/>
              <a:chOff x="5175941" y="-37053"/>
              <a:chExt cx="3684599" cy="492376"/>
            </a:xfrm>
          </p:grpSpPr>
          <p:pic>
            <p:nvPicPr>
              <p:cNvPr id="18" name="Picture 17">
                <a:extLst>
                  <a:ext uri="{FF2B5EF4-FFF2-40B4-BE49-F238E27FC236}">
                    <a16:creationId xmlns:a16="http://schemas.microsoft.com/office/drawing/2014/main" id="{6EDAE34B-04CF-EE45-6632-D668C44E0E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75941" y="46371"/>
                <a:ext cx="424093" cy="384768"/>
              </a:xfrm>
              <a:prstGeom prst="rect">
                <a:avLst/>
              </a:prstGeom>
            </p:spPr>
          </p:pic>
          <p:sp>
            <p:nvSpPr>
              <p:cNvPr id="20" name="Rectangle 19">
                <a:extLst>
                  <a:ext uri="{FF2B5EF4-FFF2-40B4-BE49-F238E27FC236}">
                    <a16:creationId xmlns:a16="http://schemas.microsoft.com/office/drawing/2014/main" id="{D206D927-D84F-7B30-3FC4-5EBD66DFFB6C}"/>
                  </a:ext>
                </a:extLst>
              </p:cNvPr>
              <p:cNvSpPr/>
              <p:nvPr/>
            </p:nvSpPr>
            <p:spPr>
              <a:xfrm>
                <a:off x="5712367" y="-37053"/>
                <a:ext cx="3148173" cy="492376"/>
              </a:xfrm>
              <a:prstGeom prst="rect">
                <a:avLst/>
              </a:prstGeom>
            </p:spPr>
            <p:txBody>
              <a:bodyPr wrap="none">
                <a:spAutoFit/>
              </a:bodyPr>
              <a:lstStyle/>
              <a:p>
                <a:r>
                  <a:rPr lang="en-GB" sz="1400" dirty="0">
                    <a:solidFill>
                      <a:srgbClr val="000000"/>
                    </a:solidFill>
                    <a:latin typeface="Poppins Light" pitchFamily="2" charset="77"/>
                    <a:cs typeface="Poppins Light" pitchFamily="2" charset="77"/>
                  </a:rPr>
                  <a:t>Data is collected and processed </a:t>
                </a:r>
              </a:p>
              <a:p>
                <a:r>
                  <a:rPr lang="en-GB" sz="1400" dirty="0">
                    <a:solidFill>
                      <a:srgbClr val="000000"/>
                    </a:solidFill>
                    <a:latin typeface="Poppins Light" pitchFamily="2" charset="77"/>
                    <a:cs typeface="Poppins Light" pitchFamily="2" charset="77"/>
                  </a:rPr>
                  <a:t>by Ipsos and the University of Exeter</a:t>
                </a:r>
                <a:endParaRPr lang="en-US" dirty="0"/>
              </a:p>
            </p:txBody>
          </p:sp>
        </p:grpSp>
        <p:pic>
          <p:nvPicPr>
            <p:cNvPr id="7" name="Picture 6">
              <a:extLst>
                <a:ext uri="{FF2B5EF4-FFF2-40B4-BE49-F238E27FC236}">
                  <a16:creationId xmlns:a16="http://schemas.microsoft.com/office/drawing/2014/main" id="{1E34FA6E-8109-BA20-9E14-3E125A6C7932}"/>
                </a:ext>
              </a:extLst>
            </p:cNvPr>
            <p:cNvPicPr>
              <a:picLocks noChangeAspect="1"/>
            </p:cNvPicPr>
            <p:nvPr/>
          </p:nvPicPr>
          <p:blipFill>
            <a:blip r:embed="rId8"/>
            <a:stretch>
              <a:fillRect/>
            </a:stretch>
          </p:blipFill>
          <p:spPr>
            <a:xfrm>
              <a:off x="4652154" y="6108493"/>
              <a:ext cx="522876" cy="616102"/>
            </a:xfrm>
            <a:prstGeom prst="rect">
              <a:avLst/>
            </a:prstGeom>
          </p:spPr>
        </p:pic>
      </p:grpSp>
      <p:pic>
        <p:nvPicPr>
          <p:cNvPr id="11" name="Picture 10">
            <a:extLst>
              <a:ext uri="{FF2B5EF4-FFF2-40B4-BE49-F238E27FC236}">
                <a16:creationId xmlns:a16="http://schemas.microsoft.com/office/drawing/2014/main" id="{09032F05-3DB6-3C0E-5CF2-3F1FE5E5FA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680" y="152147"/>
            <a:ext cx="510920" cy="461939"/>
          </a:xfrm>
          <a:prstGeom prst="rect">
            <a:avLst/>
          </a:prstGeom>
        </p:spPr>
      </p:pic>
      <p:pic>
        <p:nvPicPr>
          <p:cNvPr id="14" name="Picture 13" descr="A logo for a university&#10;&#10;AI-generated content may be incorrect.">
            <a:extLst>
              <a:ext uri="{FF2B5EF4-FFF2-40B4-BE49-F238E27FC236}">
                <a16:creationId xmlns:a16="http://schemas.microsoft.com/office/drawing/2014/main" id="{8C2E6A36-5BB2-6B62-2A40-8774FE78A32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234118" y="36777"/>
            <a:ext cx="859201" cy="1005806"/>
          </a:xfrm>
          <a:prstGeom prst="rect">
            <a:avLst/>
          </a:prstGeom>
        </p:spPr>
      </p:pic>
      <p:pic>
        <p:nvPicPr>
          <p:cNvPr id="3" name="Picture 2" descr="Close-up of hands holding onto a bar&#10;&#10;AI-generated content may be incorrect.">
            <a:extLst>
              <a:ext uri="{FF2B5EF4-FFF2-40B4-BE49-F238E27FC236}">
                <a16:creationId xmlns:a16="http://schemas.microsoft.com/office/drawing/2014/main" id="{7924106D-1421-5399-89CE-02FC65CE0E36}"/>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549382" y="1463425"/>
            <a:ext cx="2369512" cy="1317124"/>
          </a:xfrm>
          <a:prstGeom prst="rect">
            <a:avLst/>
          </a:prstGeom>
          <a:noFill/>
          <a:ln>
            <a:noFill/>
          </a:ln>
        </p:spPr>
      </p:pic>
      <p:sp>
        <p:nvSpPr>
          <p:cNvPr id="16" name="Rectangle 15">
            <a:hlinkClick r:id="" action="ppaction://noaction"/>
            <a:extLst>
              <a:ext uri="{FF2B5EF4-FFF2-40B4-BE49-F238E27FC236}">
                <a16:creationId xmlns:a16="http://schemas.microsoft.com/office/drawing/2014/main" id="{CD5F11CF-521B-AD9D-69E1-3D42AE0E17AF}"/>
              </a:ext>
            </a:extLst>
          </p:cNvPr>
          <p:cNvSpPr/>
          <p:nvPr/>
        </p:nvSpPr>
        <p:spPr>
          <a:xfrm>
            <a:off x="9508433" y="6254349"/>
            <a:ext cx="2018563" cy="4137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609585"/>
            <a:r>
              <a:rPr lang="en-US" sz="1050" b="1" dirty="0">
                <a:solidFill>
                  <a:schemeClr val="bg1"/>
                </a:solidFill>
                <a:latin typeface="Poppins SemiBold"/>
                <a:cs typeface="Poppins SemiBold"/>
                <a:hlinkClick r:id="rId11">
                  <a:extLst>
                    <a:ext uri="{A12FA001-AC4F-418D-AE19-62706E023703}">
                      <ahyp:hlinkClr xmlns:ahyp="http://schemas.microsoft.com/office/drawing/2018/hyperlinkcolor" val="tx"/>
                    </a:ext>
                  </a:extLst>
                </a:hlinkClick>
              </a:rPr>
              <a:t>FAQs on Genie</a:t>
            </a:r>
            <a:endParaRPr lang="en-US" sz="1050" b="1" dirty="0">
              <a:solidFill>
                <a:schemeClr val="bg1"/>
              </a:solidFill>
              <a:latin typeface="Poppins SemiBold" pitchFamily="2" charset="77"/>
              <a:cs typeface="Poppins SemiBold" pitchFamily="2" charset="77"/>
              <a:hlinkClick r:id="rId11">
                <a:extLst>
                  <a:ext uri="{A12FA001-AC4F-418D-AE19-62706E023703}">
                    <ahyp:hlinkClr xmlns:ahyp="http://schemas.microsoft.com/office/drawing/2018/hyperlinkcolor" val="tx"/>
                  </a:ext>
                </a:extLst>
              </a:hlinkClick>
            </a:endParaRPr>
          </a:p>
        </p:txBody>
      </p:sp>
      <p:sp>
        <p:nvSpPr>
          <p:cNvPr id="9" name="Rectangle 8">
            <a:extLst>
              <a:ext uri="{FF2B5EF4-FFF2-40B4-BE49-F238E27FC236}">
                <a16:creationId xmlns:a16="http://schemas.microsoft.com/office/drawing/2014/main" id="{BA32D9D0-C4C4-FFA8-D197-CFA5BE323B3D}"/>
              </a:ext>
            </a:extLst>
          </p:cNvPr>
          <p:cNvSpPr/>
          <p:nvPr/>
        </p:nvSpPr>
        <p:spPr>
          <a:xfrm>
            <a:off x="1" y="1287019"/>
            <a:ext cx="9315450" cy="4771086"/>
          </a:xfrm>
          <a:prstGeom prst="rect">
            <a:avLst/>
          </a:prstGeom>
        </p:spPr>
        <p:txBody>
          <a:bodyPr/>
          <a:lstStyle/>
          <a:p>
            <a:pPr marL="342900" lvl="0" indent="-342900">
              <a:lnSpc>
                <a:spcPct val="100000"/>
              </a:lnSpc>
              <a:spcAft>
                <a:spcPts val="800"/>
              </a:spcAft>
              <a:buFont typeface="+mj-lt"/>
              <a:buAutoNum type="arabicPeriod"/>
            </a:pPr>
            <a:r>
              <a:rPr lang="en-GB" sz="1700" dirty="0">
                <a:latin typeface="Poppins Light" panose="00000400000000000000" pitchFamily="2" charset="0"/>
                <a:cs typeface="Poppins Light" panose="00000400000000000000" pitchFamily="2" charset="0"/>
              </a:rPr>
              <a:t>Set a time for pupils to collect their Genie during school. You may need to help pupils put the device on their </a:t>
            </a:r>
            <a:r>
              <a:rPr lang="en-GB" sz="1700" b="1" dirty="0">
                <a:solidFill>
                  <a:schemeClr val="accent4"/>
                </a:solidFill>
                <a:latin typeface="Poppins Light" panose="00000400000000000000" pitchFamily="2" charset="0"/>
                <a:cs typeface="Poppins Light" panose="00000400000000000000" pitchFamily="2" charset="0"/>
              </a:rPr>
              <a:t>non-dominant wrist</a:t>
            </a:r>
            <a:endParaRPr lang="en-US" sz="1700" b="1" dirty="0">
              <a:solidFill>
                <a:schemeClr val="accent4"/>
              </a:solidFill>
              <a:latin typeface="Poppins Light" panose="00000400000000000000" pitchFamily="2" charset="0"/>
              <a:cs typeface="Poppins Light" panose="00000400000000000000" pitchFamily="2" charset="0"/>
            </a:endParaRPr>
          </a:p>
          <a:p>
            <a:pPr marL="342900" lvl="0" indent="-342900">
              <a:lnSpc>
                <a:spcPct val="100000"/>
              </a:lnSpc>
              <a:spcAft>
                <a:spcPts val="800"/>
              </a:spcAft>
              <a:buFont typeface="+mj-lt"/>
              <a:buAutoNum type="arabicPeriod"/>
            </a:pPr>
            <a:r>
              <a:rPr lang="en-GB" sz="1700" dirty="0">
                <a:latin typeface="Poppins Light" panose="00000400000000000000" pitchFamily="2" charset="0"/>
                <a:cs typeface="Poppins Light" panose="00000400000000000000" pitchFamily="2" charset="0"/>
              </a:rPr>
              <a:t>Record which pupil receives each Genie. We will provide you with a list of Genie device numbers - you must record the child name against the right device number</a:t>
            </a:r>
            <a:endParaRPr lang="en-US" sz="1700" dirty="0">
              <a:latin typeface="Poppins Light" panose="00000400000000000000" pitchFamily="2" charset="0"/>
              <a:cs typeface="Poppins Light" panose="00000400000000000000" pitchFamily="2" charset="0"/>
            </a:endParaRPr>
          </a:p>
          <a:p>
            <a:pPr marL="342900" lvl="0" indent="-342900">
              <a:lnSpc>
                <a:spcPct val="100000"/>
              </a:lnSpc>
              <a:spcAft>
                <a:spcPts val="800"/>
              </a:spcAft>
              <a:buFont typeface="+mj-lt"/>
              <a:buAutoNum type="arabicPeriod"/>
            </a:pPr>
            <a:r>
              <a:rPr lang="en-GB" sz="1700" dirty="0">
                <a:latin typeface="Poppins Light" panose="00000400000000000000" pitchFamily="2" charset="0"/>
                <a:cs typeface="Poppins Light" panose="00000400000000000000" pitchFamily="2" charset="0"/>
              </a:rPr>
              <a:t>Genies should be tight enough on the wrist so that they do not move</a:t>
            </a:r>
            <a:endParaRPr lang="en-US" sz="1700" dirty="0">
              <a:latin typeface="Poppins Light" panose="00000400000000000000" pitchFamily="2" charset="0"/>
              <a:cs typeface="Poppins Light" panose="00000400000000000000" pitchFamily="2" charset="0"/>
            </a:endParaRPr>
          </a:p>
          <a:p>
            <a:pPr marL="342900" lvl="0" indent="-342900">
              <a:lnSpc>
                <a:spcPct val="100000"/>
              </a:lnSpc>
              <a:spcAft>
                <a:spcPts val="800"/>
              </a:spcAft>
              <a:buFont typeface="+mj-lt"/>
              <a:buAutoNum type="arabicPeriod"/>
            </a:pPr>
            <a:r>
              <a:rPr lang="en-GB" sz="1700" dirty="0">
                <a:latin typeface="Poppins Light" panose="00000400000000000000" pitchFamily="2" charset="0"/>
                <a:cs typeface="Poppins Light" panose="00000400000000000000" pitchFamily="2" charset="0"/>
              </a:rPr>
              <a:t>The gold buttons need to be close to their hand if on left wrist and pointing to elbow when on right wrist. The pupil should be able to read the number on the front of their Genie</a:t>
            </a:r>
            <a:endParaRPr lang="en-US" sz="1700" dirty="0">
              <a:latin typeface="Poppins Light" panose="00000400000000000000" pitchFamily="2" charset="0"/>
              <a:cs typeface="Poppins Light" panose="00000400000000000000" pitchFamily="2" charset="0"/>
            </a:endParaRPr>
          </a:p>
          <a:p>
            <a:pPr marL="342900" lvl="0" indent="-342900">
              <a:lnSpc>
                <a:spcPct val="100000"/>
              </a:lnSpc>
              <a:spcAft>
                <a:spcPts val="800"/>
              </a:spcAft>
              <a:buFont typeface="+mj-lt"/>
              <a:buAutoNum type="arabicPeriod"/>
            </a:pPr>
            <a:r>
              <a:rPr lang="en-GB" sz="1700" dirty="0">
                <a:latin typeface="Poppins Light" panose="00000400000000000000" pitchFamily="2" charset="0"/>
                <a:cs typeface="Poppins Light" panose="00000400000000000000" pitchFamily="2" charset="0"/>
              </a:rPr>
              <a:t>Genies will start automatically, you do not need to press anything</a:t>
            </a:r>
          </a:p>
          <a:p>
            <a:pPr marL="342900" lvl="0" indent="-342900">
              <a:lnSpc>
                <a:spcPct val="100000"/>
              </a:lnSpc>
              <a:spcAft>
                <a:spcPts val="800"/>
              </a:spcAft>
              <a:buFont typeface="+mj-lt"/>
              <a:buAutoNum type="arabicPeriod"/>
            </a:pPr>
            <a:r>
              <a:rPr lang="en-GB" sz="1700" dirty="0">
                <a:latin typeface="Poppins Light" panose="00000400000000000000" pitchFamily="2" charset="0"/>
                <a:cs typeface="Poppins Light" panose="00000400000000000000" pitchFamily="2" charset="0"/>
              </a:rPr>
              <a:t>The Genies are set to start at midnight on the day of arrival at your school. It is important that you hand the Genies out on the agreed date. </a:t>
            </a:r>
            <a:r>
              <a:rPr lang="en-GB" sz="1700" dirty="0">
                <a:solidFill>
                  <a:srgbClr val="000000"/>
                </a:solidFill>
                <a:latin typeface="Poppins Light" pitchFamily="2" charset="77"/>
                <a:cs typeface="Poppins Light" pitchFamily="2" charset="77"/>
              </a:rPr>
              <a:t>If possible hand out the Genies on a Wednesday (or Thursday)</a:t>
            </a:r>
            <a:endParaRPr lang="en-GB" sz="1700" dirty="0">
              <a:latin typeface="Poppins Light" panose="00000400000000000000" pitchFamily="2" charset="0"/>
              <a:cs typeface="Poppins Light" panose="00000400000000000000" pitchFamily="2" charset="0"/>
            </a:endParaRPr>
          </a:p>
          <a:p>
            <a:pPr marL="342900" lvl="0" indent="-342900">
              <a:lnSpc>
                <a:spcPct val="100000"/>
              </a:lnSpc>
              <a:spcAft>
                <a:spcPts val="800"/>
              </a:spcAft>
              <a:buFont typeface="+mj-lt"/>
              <a:buAutoNum type="arabicPeriod"/>
            </a:pPr>
            <a:r>
              <a:rPr lang="en-GB" sz="1700" dirty="0">
                <a:latin typeface="Poppins Light" panose="00000400000000000000" pitchFamily="2" charset="0"/>
                <a:cs typeface="Poppins Light" panose="00000400000000000000" pitchFamily="2" charset="0"/>
              </a:rPr>
              <a:t>If you have to change the date you hand out the Genies, your pupils must still wear the Genie for 7 full consecutive days. Please inform your Active Partnership if the distribution date changes</a:t>
            </a:r>
            <a:endParaRPr lang="en-US" sz="1700" dirty="0">
              <a:latin typeface="Poppins Light" panose="00000400000000000000" pitchFamily="2" charset="0"/>
              <a:cs typeface="Poppins Light" panose="00000400000000000000" pitchFamily="2" charset="0"/>
            </a:endParaRPr>
          </a:p>
        </p:txBody>
      </p:sp>
      <p:pic>
        <p:nvPicPr>
          <p:cNvPr id="22" name="Picture 21" descr="A person wearing a watch&#10;&#10;AI-generated content may be incorrect.">
            <a:extLst>
              <a:ext uri="{FF2B5EF4-FFF2-40B4-BE49-F238E27FC236}">
                <a16:creationId xmlns:a16="http://schemas.microsoft.com/office/drawing/2014/main" id="{8517CBA3-D737-E1A8-5D42-7D857BB24FFB}"/>
              </a:ext>
            </a:extLst>
          </p:cNvPr>
          <p:cNvPicPr>
            <a:picLocks noChangeAspect="1"/>
          </p:cNvPicPr>
          <p:nvPr/>
        </p:nvPicPr>
        <p:blipFill>
          <a:blip r:embed="rId12" cstate="print">
            <a:extLst>
              <a:ext uri="{28A0092B-C50C-407E-A947-70E740481C1C}">
                <a14:useLocalDpi xmlns:a14="http://schemas.microsoft.com/office/drawing/2010/main" val="0"/>
              </a:ext>
            </a:extLst>
          </a:blip>
          <a:srcRect t="32554" b="18961"/>
          <a:stretch>
            <a:fillRect/>
          </a:stretch>
        </p:blipFill>
        <p:spPr>
          <a:xfrm>
            <a:off x="9831914" y="3429000"/>
            <a:ext cx="2074396" cy="2177159"/>
          </a:xfrm>
          <a:prstGeom prst="rect">
            <a:avLst/>
          </a:prstGeom>
        </p:spPr>
      </p:pic>
      <p:grpSp>
        <p:nvGrpSpPr>
          <p:cNvPr id="23" name="Group 22">
            <a:extLst>
              <a:ext uri="{FF2B5EF4-FFF2-40B4-BE49-F238E27FC236}">
                <a16:creationId xmlns:a16="http://schemas.microsoft.com/office/drawing/2014/main" id="{55B1CA70-0AAA-76A8-5BC9-97C6A58257D9}"/>
              </a:ext>
            </a:extLst>
          </p:cNvPr>
          <p:cNvGrpSpPr/>
          <p:nvPr/>
        </p:nvGrpSpPr>
        <p:grpSpPr>
          <a:xfrm>
            <a:off x="626347" y="364374"/>
            <a:ext cx="3958783" cy="901714"/>
            <a:chOff x="4960800" y="1043353"/>
            <a:chExt cx="3958783" cy="1102995"/>
          </a:xfrm>
        </p:grpSpPr>
        <p:sp>
          <p:nvSpPr>
            <p:cNvPr id="24" name="Trapezoid 29">
              <a:extLst>
                <a:ext uri="{FF2B5EF4-FFF2-40B4-BE49-F238E27FC236}">
                  <a16:creationId xmlns:a16="http://schemas.microsoft.com/office/drawing/2014/main" id="{BC27D872-5D5F-171A-DE41-441D4684A8D3}"/>
                </a:ext>
              </a:extLst>
            </p:cNvPr>
            <p:cNvSpPr/>
            <p:nvPr/>
          </p:nvSpPr>
          <p:spPr>
            <a:xfrm rot="16200000">
              <a:off x="6584279" y="-188955"/>
              <a:ext cx="1102995" cy="3567612"/>
            </a:xfrm>
            <a:prstGeom prst="trapezoid">
              <a:avLst>
                <a:gd name="adj" fmla="val 20344"/>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B51240AB-A43C-4FFD-84EA-2961C82A23DC}"/>
                </a:ext>
              </a:extLst>
            </p:cNvPr>
            <p:cNvSpPr/>
            <p:nvPr/>
          </p:nvSpPr>
          <p:spPr>
            <a:xfrm>
              <a:off x="4960800" y="1081459"/>
              <a:ext cx="991904" cy="9919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Poppins Black" pitchFamily="2" charset="77"/>
                  <a:cs typeface="Poppins Black" pitchFamily="2" charset="77"/>
                </a:rPr>
                <a:t>4</a:t>
              </a:r>
            </a:p>
          </p:txBody>
        </p:sp>
        <p:sp>
          <p:nvSpPr>
            <p:cNvPr id="26" name="Rectangle 25">
              <a:extLst>
                <a:ext uri="{FF2B5EF4-FFF2-40B4-BE49-F238E27FC236}">
                  <a16:creationId xmlns:a16="http://schemas.microsoft.com/office/drawing/2014/main" id="{7A2B3D96-50A9-6B0D-1345-C0FDFC7C6E91}"/>
                </a:ext>
              </a:extLst>
            </p:cNvPr>
            <p:cNvSpPr/>
            <p:nvPr/>
          </p:nvSpPr>
          <p:spPr>
            <a:xfrm>
              <a:off x="5948746" y="1355994"/>
              <a:ext cx="2820003" cy="527070"/>
            </a:xfrm>
            <a:prstGeom prst="rect">
              <a:avLst/>
            </a:prstGeom>
          </p:spPr>
          <p:txBody>
            <a:bodyPr wrap="none">
              <a:spAutoFit/>
            </a:bodyPr>
            <a:lstStyle/>
            <a:p>
              <a:pPr algn="ctr"/>
              <a:r>
                <a:rPr lang="en-US" sz="2200" b="1" i="1" dirty="0">
                  <a:latin typeface="Poppins SemiBold" pitchFamily="2" charset="77"/>
                  <a:cs typeface="Poppins SemiBold" pitchFamily="2" charset="77"/>
                </a:rPr>
                <a:t>Genie distribution </a:t>
              </a:r>
            </a:p>
          </p:txBody>
        </p:sp>
      </p:grpSp>
    </p:spTree>
    <p:extLst>
      <p:ext uri="{BB962C8B-B14F-4D97-AF65-F5344CB8AC3E}">
        <p14:creationId xmlns:p14="http://schemas.microsoft.com/office/powerpoint/2010/main" val="471496602"/>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1_Office Theme">
  <a:themeElements>
    <a:clrScheme name="SportEngland19">
      <a:dk1>
        <a:srgbClr val="000000"/>
      </a:dk1>
      <a:lt1>
        <a:srgbClr val="FFFFFF"/>
      </a:lt1>
      <a:dk2>
        <a:srgbClr val="0072D6"/>
      </a:dk2>
      <a:lt2>
        <a:srgbClr val="E7E6E6"/>
      </a:lt2>
      <a:accent1>
        <a:srgbClr val="003F69"/>
      </a:accent1>
      <a:accent2>
        <a:srgbClr val="E31B49"/>
      </a:accent2>
      <a:accent3>
        <a:srgbClr val="0072D6"/>
      </a:accent3>
      <a:accent4>
        <a:srgbClr val="994F91"/>
      </a:accent4>
      <a:accent5>
        <a:srgbClr val="019C78"/>
      </a:accent5>
      <a:accent6>
        <a:srgbClr val="FE6105"/>
      </a:accent6>
      <a:hlink>
        <a:srgbClr val="0072D6"/>
      </a:hlink>
      <a:folHlink>
        <a:srgbClr val="003F6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271b4eb-b607-4a07-9cf9-470a1bfce40b">
      <Terms xmlns="http://schemas.microsoft.com/office/infopath/2007/PartnerControls"/>
    </lcf76f155ced4ddcb4097134ff3c332f>
    <TaxCatchAll xmlns="b5c0c374-b378-44bc-9198-46385a2b0ee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3860136ECDFF245B7E9E4AF9F3A672A" ma:contentTypeVersion="14" ma:contentTypeDescription="Create a new document." ma:contentTypeScope="" ma:versionID="17d8bb45b72e16ebed94bc25b2d4fc79">
  <xsd:schema xmlns:xsd="http://www.w3.org/2001/XMLSchema" xmlns:xs="http://www.w3.org/2001/XMLSchema" xmlns:p="http://schemas.microsoft.com/office/2006/metadata/properties" xmlns:ns2="a271b4eb-b607-4a07-9cf9-470a1bfce40b" xmlns:ns3="b5c0c374-b378-44bc-9198-46385a2b0ee8" targetNamespace="http://schemas.microsoft.com/office/2006/metadata/properties" ma:root="true" ma:fieldsID="7e2d72b702ccc02d29c974bd89cf27d4" ns2:_="" ns3:_="">
    <xsd:import namespace="a271b4eb-b607-4a07-9cf9-470a1bfce40b"/>
    <xsd:import namespace="b5c0c374-b378-44bc-9198-46385a2b0ee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71b4eb-b607-4a07-9cf9-470a1bfce4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120647d-17bd-4a63-9afd-bbea8594aced"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5c0c374-b378-44bc-9198-46385a2b0ee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49f23e48-b94a-44ef-98ca-a83ad32ed10c}" ma:internalName="TaxCatchAll" ma:showField="CatchAllData" ma:web="b5c0c374-b378-44bc-9198-46385a2b0ee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9A09A0-73DA-4BCF-9ACD-95581B3E9268}">
  <ds:schemaRefs>
    <ds:schemaRef ds:uri="09c2ac83-841d-4745-baf7-7ddfa4511015"/>
    <ds:schemaRef ds:uri="fd0bb174-b009-4892-94fe-f1d8b7416155"/>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purl.org/dc/dcmitype/"/>
    <ds:schemaRef ds:uri="24dee865-13e4-48c0-95e8-7e90a76449fe"/>
    <ds:schemaRef ds:uri="http://www.w3.org/XML/1998/namespace"/>
    <ds:schemaRef ds:uri="http://purl.org/dc/terms/"/>
  </ds:schemaRefs>
</ds:datastoreItem>
</file>

<file path=customXml/itemProps2.xml><?xml version="1.0" encoding="utf-8"?>
<ds:datastoreItem xmlns:ds="http://schemas.openxmlformats.org/officeDocument/2006/customXml" ds:itemID="{DC5ADFE5-4121-4215-9C7F-B051AC4C2F1B}">
  <ds:schemaRefs>
    <ds:schemaRef ds:uri="http://schemas.microsoft.com/sharepoint/v3/contenttype/forms"/>
  </ds:schemaRefs>
</ds:datastoreItem>
</file>

<file path=customXml/itemProps3.xml><?xml version="1.0" encoding="utf-8"?>
<ds:datastoreItem xmlns:ds="http://schemas.openxmlformats.org/officeDocument/2006/customXml" ds:itemID="{11BCFF17-8661-4CE3-9E6B-B18F9486053D}"/>
</file>

<file path=docMetadata/LabelInfo.xml><?xml version="1.0" encoding="utf-8"?>
<clbl:labelList xmlns:clbl="http://schemas.microsoft.com/office/2020/mipLabelMetadata">
  <clbl:label id="{c8aa047b-166f-4855-90ea-b8ab9d872d1d}" enabled="0" method="" siteId="{c8aa047b-166f-4855-90ea-b8ab9d872d1d}" removed="1"/>
</clbl:labelList>
</file>

<file path=docProps/app.xml><?xml version="1.0" encoding="utf-8"?>
<Properties xmlns="http://schemas.openxmlformats.org/officeDocument/2006/extended-properties" xmlns:vt="http://schemas.openxmlformats.org/officeDocument/2006/docPropsVTypes">
  <TotalTime>2650</TotalTime>
  <Words>2700</Words>
  <Application>Microsoft Office PowerPoint</Application>
  <PresentationFormat>Widescreen</PresentationFormat>
  <Paragraphs>230</Paragraphs>
  <Slides>19</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Aptos</vt:lpstr>
      <vt:lpstr>Arial</vt:lpstr>
      <vt:lpstr>Poppins</vt:lpstr>
      <vt:lpstr>Poppins Black</vt:lpstr>
      <vt:lpstr>Poppins Light</vt:lpstr>
      <vt:lpstr>Poppins SemiBold</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Monica Li</dc:creator>
  <cp:lastModifiedBy>Olivia Clarke</cp:lastModifiedBy>
  <cp:revision>82</cp:revision>
  <dcterms:created xsi:type="dcterms:W3CDTF">2021-05-24T07:50:06Z</dcterms:created>
  <dcterms:modified xsi:type="dcterms:W3CDTF">2026-08-26T13:18:25Z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0x01010083860136ECDFF245B7E9E4AF9F3A672A</vt:lpwstr>
  </property>
  <property fmtid="{D5CDD505-2E9C-101B-9397-08002B2CF9AE}" pid="3" name="MediaServiceImageTags">
    <vt:lpwstr/>
  </property>
</Properties>
</file>